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460" r:id="rId2"/>
    <p:sldId id="1192" r:id="rId3"/>
    <p:sldId id="968" r:id="rId4"/>
    <p:sldId id="1261" r:id="rId5"/>
    <p:sldId id="896" r:id="rId6"/>
    <p:sldId id="1193" r:id="rId7"/>
    <p:sldId id="450" r:id="rId8"/>
    <p:sldId id="1026" r:id="rId9"/>
    <p:sldId id="1370" r:id="rId10"/>
    <p:sldId id="362" r:id="rId11"/>
    <p:sldId id="467" r:id="rId12"/>
    <p:sldId id="310" r:id="rId13"/>
    <p:sldId id="826" r:id="rId14"/>
    <p:sldId id="1386" r:id="rId15"/>
    <p:sldId id="1453" r:id="rId16"/>
    <p:sldId id="565" r:id="rId17"/>
    <p:sldId id="309" r:id="rId18"/>
    <p:sldId id="665" r:id="rId19"/>
    <p:sldId id="1454" r:id="rId20"/>
    <p:sldId id="1443" r:id="rId21"/>
    <p:sldId id="388" r:id="rId22"/>
    <p:sldId id="581" r:id="rId23"/>
    <p:sldId id="1385" r:id="rId24"/>
    <p:sldId id="877" r:id="rId25"/>
    <p:sldId id="793" r:id="rId26"/>
    <p:sldId id="797" r:id="rId27"/>
    <p:sldId id="1434" r:id="rId28"/>
    <p:sldId id="1383" r:id="rId29"/>
    <p:sldId id="1247" r:id="rId30"/>
    <p:sldId id="806" r:id="rId31"/>
    <p:sldId id="1427" r:id="rId32"/>
    <p:sldId id="1433" r:id="rId33"/>
    <p:sldId id="1387" r:id="rId34"/>
    <p:sldId id="1031" r:id="rId35"/>
    <p:sldId id="1451" r:id="rId36"/>
    <p:sldId id="586" r:id="rId37"/>
    <p:sldId id="1447" r:id="rId38"/>
    <p:sldId id="587" r:id="rId39"/>
    <p:sldId id="1428" r:id="rId40"/>
    <p:sldId id="1437" r:id="rId41"/>
    <p:sldId id="1442" r:id="rId42"/>
    <p:sldId id="1426" r:id="rId43"/>
    <p:sldId id="1458" r:id="rId44"/>
    <p:sldId id="1459" r:id="rId45"/>
    <p:sldId id="1452" r:id="rId46"/>
    <p:sldId id="1381" r:id="rId47"/>
    <p:sldId id="1455" r:id="rId48"/>
    <p:sldId id="1441" r:id="rId49"/>
    <p:sldId id="1456" r:id="rId50"/>
    <p:sldId id="1448" r:id="rId51"/>
    <p:sldId id="1449" r:id="rId52"/>
    <p:sldId id="1450" r:id="rId53"/>
    <p:sldId id="1169" r:id="rId54"/>
    <p:sldId id="1237" r:id="rId55"/>
    <p:sldId id="1377" r:id="rId56"/>
    <p:sldId id="1430" r:id="rId57"/>
    <p:sldId id="1446" r:id="rId5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F9E"/>
    <a:srgbClr val="C1FF39"/>
    <a:srgbClr val="97C72B"/>
    <a:srgbClr val="21A64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2" autoAdjust="0"/>
    <p:restoredTop sz="92743" autoAdjust="0"/>
  </p:normalViewPr>
  <p:slideViewPr>
    <p:cSldViewPr snapToGrid="0" snapToObjects="1">
      <p:cViewPr varScale="1">
        <p:scale>
          <a:sx n="85" d="100"/>
          <a:sy n="85" d="100"/>
        </p:scale>
        <p:origin x="1184" y="18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3/5/24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25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77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26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8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97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53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50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65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396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419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28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8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4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57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1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5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7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038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0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52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64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29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0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62" r:id="rId6"/>
    <p:sldLayoutId id="2147483665" r:id="rId7"/>
    <p:sldLayoutId id="2147483667" r:id="rId8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pkpzsUxfxc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meo.com/919731862/fe40b702db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374256" y="5936772"/>
            <a:ext cx="13004800" cy="2101082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sz="3200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sz="3200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24056" y="3601615"/>
            <a:ext cx="14252911" cy="1916416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4000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Systems Thinking for Teacher Leaders</a:t>
            </a:r>
          </a:p>
          <a:p>
            <a: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Building Teacher Leadership</a:t>
            </a:r>
            <a:b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One Brick at a Time</a:t>
            </a:r>
            <a:endParaRPr lang="en-US" sz="3200" spc="213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" y="8460070"/>
            <a:ext cx="6130272" cy="1033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54710"/>
            <a:ext cx="10941802" cy="277419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69BDE4-7FC1-B83D-2FF8-E12274824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22985" r="8302" b="10143"/>
          <a:stretch/>
        </p:blipFill>
        <p:spPr>
          <a:xfrm rot="21025220">
            <a:off x="8306215" y="5351618"/>
            <a:ext cx="3691712" cy="3795558"/>
          </a:xfrm>
          <a:prstGeom prst="rect">
            <a:avLst/>
          </a:prstGeom>
          <a:effectLst>
            <a:softEdge rad="85256"/>
          </a:effectLst>
        </p:spPr>
      </p:pic>
    </p:spTree>
    <p:extLst>
      <p:ext uri="{BB962C8B-B14F-4D97-AF65-F5344CB8AC3E}">
        <p14:creationId xmlns:p14="http://schemas.microsoft.com/office/powerpoint/2010/main" val="5010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133" y="741699"/>
            <a:ext cx="11656648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Success Analysis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Meeting Goals p. 56-58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Number off at your table group.</a:t>
            </a:r>
            <a:b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63EF7-9B36-E646-B49A-207598FCBF79}"/>
              </a:ext>
            </a:extLst>
          </p:cNvPr>
          <p:cNvSpPr txBox="1"/>
          <p:nvPr/>
        </p:nvSpPr>
        <p:spPr>
          <a:xfrm>
            <a:off x="154983" y="3780817"/>
            <a:ext cx="12773814" cy="2318583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Person 1 shares a Teacher Leader action “story of success” since our last session. Give as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much detail as possible while the other group members take notes.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4" name="Picture 3" descr="A book cover of a meeting goals&#10;&#10;Description automatically generated">
            <a:extLst>
              <a:ext uri="{FF2B5EF4-FFF2-40B4-BE49-F238E27FC236}">
                <a16:creationId xmlns:a16="http://schemas.microsoft.com/office/drawing/2014/main" id="{D9D08766-0767-DDC9-507E-E56EBA0D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" y="179757"/>
            <a:ext cx="2991173" cy="3344676"/>
          </a:xfrm>
          <a:prstGeom prst="rect">
            <a:avLst/>
          </a:prstGeom>
          <a:effectLst>
            <a:softEdge rad="56123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22DFE-704D-849B-F27A-6AC2F68EE32A}"/>
              </a:ext>
            </a:extLst>
          </p:cNvPr>
          <p:cNvSpPr txBox="1"/>
          <p:nvPr/>
        </p:nvSpPr>
        <p:spPr>
          <a:xfrm>
            <a:off x="154983" y="6342286"/>
            <a:ext cx="12773814" cy="2318583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Group members ask clarifying questions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(quickly asked &amp; quickly answered)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to fill in gaps &amp; provide feedback. Person 1 shares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reflections on feedback &amp; ideas for next steps.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2B367-71F7-9C70-5C49-1E7EA1C3C1E6}"/>
              </a:ext>
            </a:extLst>
          </p:cNvPr>
          <p:cNvSpPr txBox="1"/>
          <p:nvPr/>
        </p:nvSpPr>
        <p:spPr>
          <a:xfrm>
            <a:off x="115493" y="8917253"/>
            <a:ext cx="12773814" cy="656590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Repeat the process for other group members.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71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6753"/>
            <a:ext cx="13004800" cy="2590167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  <a:t>Essential 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9448"/>
            <a:ext cx="132533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What is Systems Thinking?</a:t>
            </a: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What are key characteristics of Systems Thinkers?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can Systems Thinking benefit schools?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How does the concept of Unintended Consequences impact Systems Thinking?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does the Ladder of Inference relate to Systems Thinking?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What Mental Models need to be examined as we move towards Systems Thinking?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can the Iceberg Model support Teacher Leaders to take action with a Systems Thinking mindset.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How is Systems Thinking connected to the Highly Effective Classroom Framework?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4060F-03BB-1748-AC45-B804AF8F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DF800F6-D4F1-514C-93B6-C3FA7BCB8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 rot="21203991">
            <a:off x="567844" y="273719"/>
            <a:ext cx="1653181" cy="1785257"/>
          </a:xfrm>
          <a:prstGeom prst="rect">
            <a:avLst/>
          </a:prstGeom>
          <a:effectLst>
            <a:softEdge rad="109734"/>
          </a:effec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03ADE09-40F6-6A4B-8F92-6AD067A8D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 rot="518489">
            <a:off x="10909271" y="399144"/>
            <a:ext cx="1653181" cy="1785257"/>
          </a:xfrm>
          <a:prstGeom prst="rect">
            <a:avLst/>
          </a:prstGeom>
          <a:effectLst>
            <a:softEdge rad="109734"/>
          </a:effectLst>
        </p:spPr>
      </p:pic>
    </p:spTree>
    <p:extLst>
      <p:ext uri="{BB962C8B-B14F-4D97-AF65-F5344CB8AC3E}">
        <p14:creationId xmlns:p14="http://schemas.microsoft.com/office/powerpoint/2010/main" val="20893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-312821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Systems Thinking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Reflection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995">
            <a:off x="7856250" y="2741299"/>
            <a:ext cx="4234124" cy="657331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3734098"/>
            <a:ext cx="714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Individually, complete the rank order section of the self-assessment.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Discuss the 3 reflection questions.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B3895-7F03-5A45-9304-18AF64525374}"/>
              </a:ext>
            </a:extLst>
          </p:cNvPr>
          <p:cNvSpPr txBox="1"/>
          <p:nvPr/>
        </p:nvSpPr>
        <p:spPr>
          <a:xfrm rot="21109718">
            <a:off x="2757853" y="8197323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</a:t>
            </a:r>
          </a:p>
        </p:txBody>
      </p:sp>
    </p:spTree>
    <p:extLst>
      <p:ext uri="{BB962C8B-B14F-4D97-AF65-F5344CB8AC3E}">
        <p14:creationId xmlns:p14="http://schemas.microsoft.com/office/powerpoint/2010/main" val="13429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32206" y="-18394"/>
            <a:ext cx="9441678" cy="1385703"/>
          </a:xfrm>
        </p:spPr>
        <p:txBody>
          <a:bodyPr/>
          <a:lstStyle/>
          <a:p>
            <a:pPr lvl="0">
              <a:defRPr sz="1800"/>
            </a:pP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Square Pieces</a:t>
            </a:r>
            <a:b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br>
              <a:rPr lang="en-US" sz="3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Goal: Each team member is to form a square (flat on the table or ground) with the pieces of paper.</a:t>
            </a:r>
            <a:endParaRPr lang="en-US" sz="6000" dirty="0">
              <a:solidFill>
                <a:srgbClr val="FFFF00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984E7-C44E-9333-405A-BB754ECDD7B5}"/>
              </a:ext>
            </a:extLst>
          </p:cNvPr>
          <p:cNvSpPr txBox="1"/>
          <p:nvPr/>
        </p:nvSpPr>
        <p:spPr>
          <a:xfrm>
            <a:off x="7358345" y="3345695"/>
            <a:ext cx="5491099" cy="6104235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  <a:t>Rules: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  <a:t>-No Talking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-No folding the pieces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0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  <a:t>-No overlapping pieces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-All pieces must be used (each square is 3 pieces)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0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  <a:t>-Exchange 1 piece</a:t>
            </a:r>
            <a:b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rgbClr val="FFFFFF"/>
                </a:solidFill>
                <a:latin typeface="Chalkduster"/>
                <a:cs typeface="Chalkduster"/>
              </a:rPr>
              <a:t>at a time</a:t>
            </a:r>
            <a:endParaRPr kumimoji="0" lang="en-US" sz="30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298B0-9F21-287F-0435-09662930ABF9}"/>
              </a:ext>
            </a:extLst>
          </p:cNvPr>
          <p:cNvSpPr txBox="1"/>
          <p:nvPr/>
        </p:nvSpPr>
        <p:spPr>
          <a:xfrm>
            <a:off x="155356" y="3114863"/>
            <a:ext cx="6911871" cy="6565900"/>
          </a:xfrm>
          <a:prstGeom prst="rect">
            <a:avLst/>
          </a:prstGeom>
          <a:noFill/>
          <a:ln w="635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Process: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-Form a group of 5, make a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circle &amp; distribute 3 pieces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to each person.</a:t>
            </a:r>
          </a:p>
          <a:p>
            <a:pPr marL="571500" indent="-571500" rtl="0" latinLnBrk="1" hangingPunct="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-A participant wanting to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exchange a piece can place it in the center of the circle.</a:t>
            </a:r>
          </a:p>
          <a:p>
            <a:pPr rtl="0" latinLnBrk="1" hangingPunct="0"/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-A piece placed in the center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may be take by another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participant in exchange for</a:t>
            </a:r>
            <a:b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000" dirty="0">
                <a:solidFill>
                  <a:schemeClr val="bg1"/>
                </a:solidFill>
                <a:latin typeface="Chalkduster"/>
                <a:cs typeface="Chalkduster"/>
              </a:rPr>
              <a:t>one of their pieces.</a:t>
            </a:r>
          </a:p>
        </p:txBody>
      </p:sp>
      <p:pic>
        <p:nvPicPr>
          <p:cNvPr id="12" name="Picture 11" descr="A square puzzle with different colors&#10;&#10;Description automatically generated">
            <a:extLst>
              <a:ext uri="{FF2B5EF4-FFF2-40B4-BE49-F238E27FC236}">
                <a16:creationId xmlns:a16="http://schemas.microsoft.com/office/drawing/2014/main" id="{5C234549-1746-E815-7E1A-9B7FDFDA7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" y="202402"/>
            <a:ext cx="2696705" cy="2696705"/>
          </a:xfrm>
          <a:prstGeom prst="rect">
            <a:avLst/>
          </a:prstGeom>
          <a:effectLst>
            <a:softEdge rad="51955"/>
          </a:effectLst>
        </p:spPr>
      </p:pic>
    </p:spTree>
    <p:extLst>
      <p:ext uri="{BB962C8B-B14F-4D97-AF65-F5344CB8AC3E}">
        <p14:creationId xmlns:p14="http://schemas.microsoft.com/office/powerpoint/2010/main" val="2260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3863833"/>
            <a:ext cx="12629244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What made the task challenging?</a:t>
            </a:r>
          </a:p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What was required to solve the task?</a:t>
            </a:r>
          </a:p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How does this exercise reflect systems thinking in relation to schools?</a:t>
            </a:r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46392" y="229837"/>
            <a:ext cx="2720452" cy="308196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square puzzle with different colors&#10;&#10;Description automatically generated">
            <a:extLst>
              <a:ext uri="{FF2B5EF4-FFF2-40B4-BE49-F238E27FC236}">
                <a16:creationId xmlns:a16="http://schemas.microsoft.com/office/drawing/2014/main" id="{549A5011-BE43-0B46-C554-C3F633E2F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1" y="769673"/>
            <a:ext cx="2696705" cy="2696705"/>
          </a:xfrm>
          <a:prstGeom prst="rect">
            <a:avLst/>
          </a:prstGeom>
          <a:effectLst>
            <a:softEdge rad="51955"/>
          </a:effectLst>
        </p:spPr>
      </p:pic>
    </p:spTree>
    <p:extLst>
      <p:ext uri="{BB962C8B-B14F-4D97-AF65-F5344CB8AC3E}">
        <p14:creationId xmlns:p14="http://schemas.microsoft.com/office/powerpoint/2010/main" val="14815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265A0-FC3D-7240-8BFB-B222025F3F8B}"/>
              </a:ext>
            </a:extLst>
          </p:cNvPr>
          <p:cNvSpPr txBox="1"/>
          <p:nvPr/>
        </p:nvSpPr>
        <p:spPr>
          <a:xfrm>
            <a:off x="7884367" y="9306393"/>
            <a:ext cx="6319979" cy="576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70" tIns="47170" rIns="47170" bIns="47170" numCol="1" spcCol="35377" rtlCol="0" anchor="ctr">
            <a:spAutoFit/>
          </a:bodyPr>
          <a:lstStyle/>
          <a:p>
            <a:pPr rtl="0" latinLnBrk="1" hangingPunct="0"/>
            <a:r>
              <a:rPr lang="en-US" sz="1700" dirty="0">
                <a:solidFill>
                  <a:schemeClr val="bg1"/>
                </a:solidFill>
              </a:rPr>
              <a:t>                      </a:t>
            </a:r>
            <a:endParaRPr lang="en-US" sz="14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1400" dirty="0">
                <a:solidFill>
                  <a:schemeClr val="bg1"/>
                </a:solidFill>
              </a:rPr>
              <a:t>                   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8FCD95-953E-DF47-BD72-F666D41BA033}"/>
              </a:ext>
            </a:extLst>
          </p:cNvPr>
          <p:cNvSpPr/>
          <p:nvPr/>
        </p:nvSpPr>
        <p:spPr>
          <a:xfrm>
            <a:off x="1541486" y="433923"/>
            <a:ext cx="97211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System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73753-A500-494D-B2E3-62E30B316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4" y="1870704"/>
            <a:ext cx="4961106" cy="335035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2" name="Picture 1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37FC2471-6E51-81E9-F881-90176FF72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00" y="6397658"/>
            <a:ext cx="5838462" cy="2327753"/>
          </a:xfrm>
          <a:prstGeom prst="rect">
            <a:avLst/>
          </a:prstGeom>
          <a:effectLst>
            <a:softEdge rad="115281"/>
          </a:effectLst>
        </p:spPr>
      </p:pic>
      <p:pic>
        <p:nvPicPr>
          <p:cNvPr id="14" name="Picture 13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228A08E-4EC7-1EF1-9412-8311C69A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7" y="2210341"/>
            <a:ext cx="7304759" cy="3400754"/>
          </a:xfrm>
          <a:prstGeom prst="rect">
            <a:avLst/>
          </a:prstGeom>
          <a:effectLst>
            <a:softEdge rad="91541"/>
          </a:effectLst>
        </p:spPr>
      </p:pic>
      <p:pic>
        <p:nvPicPr>
          <p:cNvPr id="16" name="Picture 15" descr="A city with many roads and buildings&#10;&#10;Description automatically generated with medium confidence">
            <a:extLst>
              <a:ext uri="{FF2B5EF4-FFF2-40B4-BE49-F238E27FC236}">
                <a16:creationId xmlns:a16="http://schemas.microsoft.com/office/drawing/2014/main" id="{8CB33B9D-B5A5-78D4-7F02-2253ADA35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" y="5729427"/>
            <a:ext cx="6717726" cy="3664214"/>
          </a:xfrm>
          <a:prstGeom prst="rect">
            <a:avLst/>
          </a:prstGeom>
          <a:effectLst>
            <a:softEdge rad="94694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D925F9-A362-BE58-E226-CE43DB8B5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73" name="Text Box 129"/>
          <p:cNvSpPr txBox="1">
            <a:spLocks noChangeArrowheads="1"/>
          </p:cNvSpPr>
          <p:nvPr/>
        </p:nvSpPr>
        <p:spPr bwMode="auto">
          <a:xfrm>
            <a:off x="1491859" y="1264722"/>
            <a:ext cx="9785742" cy="8157819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lIns="65024" tIns="325120" rIns="65024" bIns="325120"/>
          <a:lstStyle>
            <a:lvl1pPr marL="234950" indent="-2349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Teaching &amp; Learning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Assessment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Student Leadership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Professional Development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Special Education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Counseling &amp; Student Services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Administrative Practice &amp; Communication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Food &amp; Transportation Services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Parental Involvement/Community Outreach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Budget &amp; Strategic Planning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Extra Curricular Activities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Teacher Evaluation &amp; Goal Setting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Building Facilities &amp; Maintenance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+mj-lt"/>
              </a:rPr>
              <a:t>District Mission, Vision, &amp;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E031A-A5F2-1544-ADB8-A24C8E32EE9D}"/>
              </a:ext>
            </a:extLst>
          </p:cNvPr>
          <p:cNvSpPr txBox="1"/>
          <p:nvPr/>
        </p:nvSpPr>
        <p:spPr>
          <a:xfrm>
            <a:off x="696772" y="-331774"/>
            <a:ext cx="10960280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altLang="en-US" b="1" dirty="0">
              <a:solidFill>
                <a:srgbClr val="FFFF00"/>
              </a:solidFill>
            </a:endParaRPr>
          </a:p>
          <a:p>
            <a:pPr rtl="0" latinLnBrk="1" hangingPunct="0"/>
            <a:r>
              <a:rPr lang="en-US" altLang="en-US" sz="4400" dirty="0">
                <a:solidFill>
                  <a:srgbClr val="FFFF00"/>
                </a:solidFill>
                <a:latin typeface="Chalkduster" panose="03050602040202020205" pitchFamily="66" charset="77"/>
              </a:rPr>
              <a:t>Examples of School System Pieces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9AEE3-C7AE-3E23-2FA3-C93E9E08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73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Quick Break!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IMG_6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28">
            <a:off x="4159495" y="1784710"/>
            <a:ext cx="5140806" cy="69598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49" y="1421504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Opening Team Challenge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654935" y="8885371"/>
            <a:ext cx="1190453" cy="675997"/>
          </a:xfrm>
          <a:prstGeom prst="rect">
            <a:avLst/>
          </a:prstGeom>
        </p:spPr>
      </p:pic>
      <p:pic>
        <p:nvPicPr>
          <p:cNvPr id="5" name="Picture 4" descr="A cartoon of a toy block holding a sign&#10;&#10;Description automatically generated">
            <a:extLst>
              <a:ext uri="{FF2B5EF4-FFF2-40B4-BE49-F238E27FC236}">
                <a16:creationId xmlns:a16="http://schemas.microsoft.com/office/drawing/2014/main" id="{D05A01D3-4353-8709-9A41-528A7677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r="10677" b="20771"/>
          <a:stretch/>
        </p:blipFill>
        <p:spPr>
          <a:xfrm>
            <a:off x="1890793" y="1929260"/>
            <a:ext cx="9500460" cy="6956111"/>
          </a:xfrm>
          <a:prstGeom prst="rect">
            <a:avLst/>
          </a:prstGeom>
          <a:effectLst>
            <a:softEdge rad="189872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126B6-5492-EBEC-9F69-62942381AB93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4176793" y="2433235"/>
            <a:ext cx="4928459" cy="1632996"/>
          </a:xfrm>
          <a:prstGeom prst="rect">
            <a:avLst/>
          </a:prstGeom>
          <a:solidFill>
            <a:srgbClr val="A5FF9E">
              <a:alpha val="84321"/>
            </a:srgbClr>
          </a:solidFill>
          <a:effectLst>
            <a:softEdge rad="57364"/>
          </a:effectLst>
        </p:spPr>
      </p:pic>
    </p:spTree>
    <p:extLst>
      <p:ext uri="{BB962C8B-B14F-4D97-AF65-F5344CB8AC3E}">
        <p14:creationId xmlns:p14="http://schemas.microsoft.com/office/powerpoint/2010/main" val="10682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EED86-0832-E14F-8AAC-53CC862A5A64}"/>
              </a:ext>
            </a:extLst>
          </p:cNvPr>
          <p:cNvSpPr txBox="1"/>
          <p:nvPr/>
        </p:nvSpPr>
        <p:spPr>
          <a:xfrm>
            <a:off x="855132" y="569181"/>
            <a:ext cx="1132598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Web of Connection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91FB5-B676-8BF8-651C-4E9A0FE3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51199-1454-5221-EDA3-822AEBE3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72" y="1999879"/>
            <a:ext cx="8965056" cy="7184540"/>
          </a:xfrm>
          <a:prstGeom prst="rect">
            <a:avLst/>
          </a:prstGeom>
          <a:effectLst>
            <a:softEdge rad="96967"/>
          </a:effectLst>
        </p:spPr>
      </p:pic>
    </p:spTree>
    <p:extLst>
      <p:ext uri="{BB962C8B-B14F-4D97-AF65-F5344CB8AC3E}">
        <p14:creationId xmlns:p14="http://schemas.microsoft.com/office/powerpoint/2010/main" val="388733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96145" y="642469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Systems Thinking</a:t>
            </a:r>
            <a:b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Defined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213" y="4075928"/>
            <a:ext cx="1219237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Systems thinking is a way of making sense of the complexity of the world by looking at it in terms of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wholes &amp; relationships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rather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than by splitting it down into its parts. 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It has been used as a way of exploring &amp;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developing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effective action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in complex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contexts, enabling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systems change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F9F413-7A83-FB46-A06B-563E3F60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A colorful circle design on a white background&#10;&#10;Description automatically generated">
            <a:extLst>
              <a:ext uri="{FF2B5EF4-FFF2-40B4-BE49-F238E27FC236}">
                <a16:creationId xmlns:a16="http://schemas.microsoft.com/office/drawing/2014/main" id="{90B451D5-9A52-99AF-FB26-CA43EED4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268">
            <a:off x="769712" y="-153484"/>
            <a:ext cx="3083977" cy="4113977"/>
          </a:xfrm>
          <a:prstGeom prst="rect">
            <a:avLst/>
          </a:prstGeom>
          <a:effectLst>
            <a:softEdge rad="230338"/>
          </a:effectLst>
        </p:spPr>
      </p:pic>
    </p:spTree>
    <p:extLst>
      <p:ext uri="{BB962C8B-B14F-4D97-AF65-F5344CB8AC3E}">
        <p14:creationId xmlns:p14="http://schemas.microsoft.com/office/powerpoint/2010/main" val="24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676"/>
          <a:stretch/>
        </p:blipFill>
        <p:spPr>
          <a:xfrm>
            <a:off x="745067" y="186600"/>
            <a:ext cx="11569175" cy="940817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3664C-74B1-C040-8F5D-CA342E5B64AA}"/>
              </a:ext>
            </a:extLst>
          </p:cNvPr>
          <p:cNvSpPr txBox="1"/>
          <p:nvPr/>
        </p:nvSpPr>
        <p:spPr>
          <a:xfrm>
            <a:off x="7884367" y="9439421"/>
            <a:ext cx="6319979" cy="310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170" tIns="47170" rIns="47170" bIns="47170" numCol="1" spcCol="35377" rtlCol="0" anchor="ctr">
            <a:spAutoFit/>
          </a:bodyPr>
          <a:lstStyle/>
          <a:p>
            <a:pPr rtl="0" latinLnBrk="1" hangingPunct="0"/>
            <a:r>
              <a:rPr lang="en-US" sz="1400" dirty="0">
                <a:solidFill>
                  <a:schemeClr val="bg1"/>
                </a:solidFill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381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35549" y="507873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Systems Thinking v. Traditional Thinking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479" y="3768148"/>
            <a:ext cx="1200784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FFFF00"/>
                </a:solidFill>
                <a:latin typeface="Chalkduster" panose="03050602040202020205" pitchFamily="66" charset="77"/>
              </a:rPr>
              <a:t>Traditional Thinking </a:t>
            </a:r>
            <a:r>
              <a:rPr lang="en-US" sz="3600" dirty="0">
                <a:solidFill>
                  <a:schemeClr val="bg1"/>
                </a:solidFill>
                <a:latin typeface="Chalkduster" panose="03050602040202020205" pitchFamily="66" charset="77"/>
              </a:rPr>
              <a:t>focuses 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Chalkduster" panose="03050602040202020205" pitchFamily="66" charset="77"/>
              </a:rPr>
              <a:t>ndividual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halkduster" panose="03050602040202020205" pitchFamily="66" charset="77"/>
              </a:rPr>
              <a:t>pieces: my classroom,</a:t>
            </a:r>
            <a:br>
              <a:rPr lang="en-US" sz="36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600" dirty="0">
                <a:solidFill>
                  <a:schemeClr val="bg1"/>
                </a:solidFill>
                <a:latin typeface="Chalkduster" panose="03050602040202020205" pitchFamily="66" charset="77"/>
              </a:rPr>
              <a:t>my students, &amp; my learning.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Systems Thinking </a:t>
            </a: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focuses on how the</a:t>
            </a:r>
            <a:b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individual pieces interact together:</a:t>
            </a:r>
            <a:b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our school, our students,</a:t>
            </a:r>
            <a:b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&amp; our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learning system.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F9F413-7A83-FB46-A06B-563E3F60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colorful circle design on a white background&#10;&#10;Description automatically generated">
            <a:extLst>
              <a:ext uri="{FF2B5EF4-FFF2-40B4-BE49-F238E27FC236}">
                <a16:creationId xmlns:a16="http://schemas.microsoft.com/office/drawing/2014/main" id="{80F33C0B-B9FC-D6C8-AD53-E50C72FD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096">
            <a:off x="315303" y="289090"/>
            <a:ext cx="2405555" cy="3208973"/>
          </a:xfrm>
          <a:prstGeom prst="rect">
            <a:avLst/>
          </a:prstGeom>
          <a:effectLst>
            <a:softEdge rad="195774"/>
          </a:effectLst>
        </p:spPr>
      </p:pic>
    </p:spTree>
    <p:extLst>
      <p:ext uri="{BB962C8B-B14F-4D97-AF65-F5344CB8AC3E}">
        <p14:creationId xmlns:p14="http://schemas.microsoft.com/office/powerpoint/2010/main" val="9460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3678243" y="1727201"/>
            <a:ext cx="5638799" cy="11302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>
              <a:spcBef>
                <a:spcPts val="4339"/>
              </a:spcBef>
            </a:pPr>
            <a:endParaRPr lang="en-US" sz="5800" dirty="0">
              <a:solidFill>
                <a:srgbClr val="B9CD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192093" y="3086101"/>
            <a:ext cx="12814302" cy="5435599"/>
          </a:xfrm>
          <a:prstGeom prst="rect">
            <a:avLst/>
          </a:prstGeom>
          <a:noFill/>
          <a:ln w="63500" cap="rnd">
            <a:noFill/>
            <a:round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>
              <a:tabLst>
                <a:tab pos="1282753" algn="l"/>
                <a:tab pos="2171789" algn="l"/>
                <a:tab pos="2654409" algn="l"/>
              </a:tabLst>
              <a:defRPr/>
            </a:pPr>
            <a:endParaRPr lang="en-US" sz="3001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863603" y="5"/>
            <a:ext cx="10350501" cy="176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/>
            <a:endParaRPr lang="en-US" sz="360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67591" name="Rectangle 6"/>
          <p:cNvSpPr>
            <a:spLocks/>
          </p:cNvSpPr>
          <p:nvPr/>
        </p:nvSpPr>
        <p:spPr bwMode="auto">
          <a:xfrm>
            <a:off x="9618670" y="9825476"/>
            <a:ext cx="3200399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9" tIns="38099" rIns="38099" bIns="38099"/>
          <a:lstStyle/>
          <a:p>
            <a:pPr algn="l"/>
            <a:endParaRPr lang="en-US" sz="16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20A7D-30D5-3D46-877E-9A60E1CE650F}"/>
              </a:ext>
            </a:extLst>
          </p:cNvPr>
          <p:cNvSpPr txBox="1"/>
          <p:nvPr/>
        </p:nvSpPr>
        <p:spPr>
          <a:xfrm>
            <a:off x="3383521" y="318487"/>
            <a:ext cx="9407699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Remember the </a:t>
            </a:r>
            <a:b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Juggling Challenge??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66AC1D-88A7-3743-9DB9-E5C074A62FBD}"/>
              </a:ext>
            </a:extLst>
          </p:cNvPr>
          <p:cNvSpPr txBox="1">
            <a:spLocks/>
          </p:cNvSpPr>
          <p:nvPr/>
        </p:nvSpPr>
        <p:spPr>
          <a:xfrm>
            <a:off x="1171455" y="889766"/>
            <a:ext cx="11049149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endParaRPr lang="en-US" sz="44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3FC136-7B10-A944-949C-6FB27078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3D1EAC-EE8E-BA4A-9B11-8868E062B3D4}"/>
              </a:ext>
            </a:extLst>
          </p:cNvPr>
          <p:cNvSpPr txBox="1"/>
          <p:nvPr/>
        </p:nvSpPr>
        <p:spPr>
          <a:xfrm>
            <a:off x="1003854" y="3735776"/>
            <a:ext cx="6293416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algn="l" rtl="0" latinLnBrk="1" hangingPunct="0"/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Goal: 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As a team,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pass 3 balls through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your established order as quickly as you can.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Rules: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Maintain the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same passing order &amp;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everyone must touch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all 3 balls.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1CF8553A-3A15-1B3C-C61B-3C2A5788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25" y="2618020"/>
            <a:ext cx="4650168" cy="6203252"/>
          </a:xfrm>
          <a:prstGeom prst="rect">
            <a:avLst/>
          </a:prstGeom>
          <a:effectLst>
            <a:softEdge rad="267523"/>
          </a:effectLst>
        </p:spPr>
      </p:pic>
      <p:pic>
        <p:nvPicPr>
          <p:cNvPr id="3" name="Picture 2" descr="A light bulb with brain drawn on it&#10;&#10;Description automatically generated">
            <a:extLst>
              <a:ext uri="{FF2B5EF4-FFF2-40B4-BE49-F238E27FC236}">
                <a16:creationId xmlns:a16="http://schemas.microsoft.com/office/drawing/2014/main" id="{C074269D-9CE6-D8F4-FCC8-6633CAA3C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334">
            <a:off x="318590" y="45887"/>
            <a:ext cx="3143205" cy="4062294"/>
          </a:xfrm>
          <a:prstGeom prst="rect">
            <a:avLst/>
          </a:prstGeom>
          <a:effectLst>
            <a:softEdge rad="383077"/>
          </a:effectLst>
        </p:spPr>
      </p:pic>
    </p:spTree>
    <p:extLst>
      <p:ext uri="{BB962C8B-B14F-4D97-AF65-F5344CB8AC3E}">
        <p14:creationId xmlns:p14="http://schemas.microsoft.com/office/powerpoint/2010/main" val="2601626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28D5-59C6-2248-8847-EB474CC86907}"/>
              </a:ext>
            </a:extLst>
          </p:cNvPr>
          <p:cNvSpPr txBox="1"/>
          <p:nvPr/>
        </p:nvSpPr>
        <p:spPr>
          <a:xfrm>
            <a:off x="1687512" y="446020"/>
            <a:ext cx="962977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Juggling Lesson:</a:t>
            </a:r>
            <a:b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Systems Thinking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70C78-9637-734A-9251-0A467C24903E}"/>
              </a:ext>
            </a:extLst>
          </p:cNvPr>
          <p:cNvSpPr txBox="1"/>
          <p:nvPr/>
        </p:nvSpPr>
        <p:spPr>
          <a:xfrm>
            <a:off x="402705" y="3805459"/>
            <a:ext cx="12416132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Traditional Thinking</a:t>
            </a: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Less &amp; less, more &amp; more,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faster &amp; faster. </a:t>
            </a: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Example: If you don’t like</a:t>
            </a:r>
            <a:b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meatloaf, Mom making a bigger meatloaf won’t</a:t>
            </a:r>
            <a:b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make you love it more! </a:t>
            </a:r>
          </a:p>
          <a:p>
            <a:pPr algn="l" rtl="0" latinLnBrk="1" hangingPunct="0"/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Systems Thinking: </a:t>
            </a: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Looks different, thinks different.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Example: Instead of less recess to increase reading scores, more movement during reading time to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improve reading scores.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321F7-C0D5-3181-4793-21DD5946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colorful circle design on a white background&#10;&#10;Description automatically generated">
            <a:extLst>
              <a:ext uri="{FF2B5EF4-FFF2-40B4-BE49-F238E27FC236}">
                <a16:creationId xmlns:a16="http://schemas.microsoft.com/office/drawing/2014/main" id="{0AA8663F-66EA-E593-2F39-78C103012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171">
            <a:off x="10237108" y="287792"/>
            <a:ext cx="2314416" cy="3087395"/>
          </a:xfrm>
          <a:prstGeom prst="rect">
            <a:avLst/>
          </a:prstGeom>
          <a:effectLst>
            <a:softEdge rad="103950"/>
          </a:effectLst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8013F3D5-3E21-A9AE-4D5C-6A6B10682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575">
            <a:off x="416429" y="246357"/>
            <a:ext cx="2354779" cy="3141240"/>
          </a:xfrm>
          <a:prstGeom prst="rect">
            <a:avLst/>
          </a:prstGeom>
          <a:effectLst>
            <a:softEdge rad="132038"/>
          </a:effectLst>
        </p:spPr>
      </p:pic>
    </p:spTree>
    <p:extLst>
      <p:ext uri="{BB962C8B-B14F-4D97-AF65-F5344CB8AC3E}">
        <p14:creationId xmlns:p14="http://schemas.microsoft.com/office/powerpoint/2010/main" val="42635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28D5-59C6-2248-8847-EB474CC86907}"/>
              </a:ext>
            </a:extLst>
          </p:cNvPr>
          <p:cNvSpPr txBox="1"/>
          <p:nvPr/>
        </p:nvSpPr>
        <p:spPr>
          <a:xfrm>
            <a:off x="2420822" y="470625"/>
            <a:ext cx="1042144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Castro Middle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70C78-9637-734A-9251-0A467C24903E}"/>
              </a:ext>
            </a:extLst>
          </p:cNvPr>
          <p:cNvSpPr txBox="1"/>
          <p:nvPr/>
        </p:nvSpPr>
        <p:spPr>
          <a:xfrm>
            <a:off x="103447" y="1743948"/>
            <a:ext cx="12901353" cy="85972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Traditional Thinking</a:t>
            </a: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Failing students will attend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Saturday School &amp; receive additional instruction to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build fundamental skills.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algn="l" rtl="0" latinLnBrk="1" hangingPunct="0"/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Systems Thinking: </a:t>
            </a: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Failing students will attend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Saturday School &amp; work on missing assignments,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during which time they will build fundamental skills.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Result: </a:t>
            </a: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Went from one teacher providing Saturday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School to an average of 8 students, to 4 teachers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providing Saturday School to 40-50 students!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Teachers report more meaningful communication &amp;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collaboration in collectively meeting the needs of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students school-wide. Percentage of students failing 1 or more classes significantly decreases.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F87BB-2381-7A4A-9959-2B52921E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8" y="205279"/>
            <a:ext cx="1749004" cy="1556614"/>
          </a:xfrm>
          <a:prstGeom prst="rect">
            <a:avLst/>
          </a:prstGeom>
          <a:effectLst>
            <a:softEdge rad="42088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3FC5EF-F8AA-EDA6-F63E-3C8C66EBB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3530149"/>
            <a:ext cx="12629244" cy="6073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Can you think of an example when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Traditional Thinking has been turned into Systems Thinking at your school? Share these examples &amp; celebrate!</a:t>
            </a:r>
          </a:p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Share opportunities for Traditional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Thinking to be impacted by applying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Systems Thinking.</a:t>
            </a:r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46392" y="229837"/>
            <a:ext cx="2720452" cy="308196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634" y="882909"/>
            <a:ext cx="11656648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Coffee Talk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Meeting Goals p. 37-39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“Talk amongst yourselves!”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 descr="A book cover of a meeting goals&#10;&#10;Description automatically generated">
            <a:extLst>
              <a:ext uri="{FF2B5EF4-FFF2-40B4-BE49-F238E27FC236}">
                <a16:creationId xmlns:a16="http://schemas.microsoft.com/office/drawing/2014/main" id="{D9D08766-0767-DDC9-507E-E56EBA0D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" y="179757"/>
            <a:ext cx="2991173" cy="3344676"/>
          </a:xfrm>
          <a:prstGeom prst="rect">
            <a:avLst/>
          </a:prstGeom>
          <a:effectLst>
            <a:softEdge rad="56123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742C-7577-AA02-E831-298FFC75CD8A}"/>
              </a:ext>
            </a:extLst>
          </p:cNvPr>
          <p:cNvSpPr txBox="1"/>
          <p:nvPr/>
        </p:nvSpPr>
        <p:spPr>
          <a:xfrm>
            <a:off x="340962" y="3844166"/>
            <a:ext cx="127882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Brief introduction of Text Set.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sz="32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Read whatever you want from the Text Set.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sz="32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Reflection Questions:</a:t>
            </a:r>
          </a:p>
          <a:p>
            <a:pPr lvl="2" indent="0" algn="l" rtl="0"/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	1. What did you learn about Systems Thinking?</a:t>
            </a:r>
          </a:p>
          <a:p>
            <a:pPr lvl="0" algn="l" rtl="0"/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	2. What are you wondering about? 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	3. What do you most want to remember?</a:t>
            </a:r>
            <a:b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sz="32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Create groups of 3 with people not at your table &amp; </a:t>
            </a: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“talk amongst yourselves!”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6FED0-790D-E434-924E-AE512E8F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4326C-7E29-D719-3042-C909CD7EBF40}"/>
              </a:ext>
            </a:extLst>
          </p:cNvPr>
          <p:cNvSpPr txBox="1"/>
          <p:nvPr/>
        </p:nvSpPr>
        <p:spPr>
          <a:xfrm>
            <a:off x="9409274" y="3508423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2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47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Lunch!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ake&#10;&#10;Description automatically generated">
            <a:extLst>
              <a:ext uri="{FF2B5EF4-FFF2-40B4-BE49-F238E27FC236}">
                <a16:creationId xmlns:a16="http://schemas.microsoft.com/office/drawing/2014/main" id="{A14151B2-1C4F-7347-8C53-A509DE06A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038546"/>
            <a:ext cx="9189357" cy="7179839"/>
          </a:xfrm>
          <a:prstGeom prst="rect">
            <a:avLst/>
          </a:prstGeom>
          <a:effectLst>
            <a:softEdge rad="358328"/>
          </a:effectLst>
        </p:spPr>
      </p:pic>
    </p:spTree>
    <p:extLst>
      <p:ext uri="{BB962C8B-B14F-4D97-AF65-F5344CB8AC3E}">
        <p14:creationId xmlns:p14="http://schemas.microsoft.com/office/powerpoint/2010/main" val="31732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5EFD-0866-6140-96DE-A271D8659805}"/>
              </a:ext>
            </a:extLst>
          </p:cNvPr>
          <p:cNvSpPr txBox="1"/>
          <p:nvPr/>
        </p:nvSpPr>
        <p:spPr>
          <a:xfrm>
            <a:off x="939895" y="480858"/>
            <a:ext cx="1134872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b="1" dirty="0">
                <a:solidFill>
                  <a:srgbClr val="FFFF00"/>
                </a:solidFill>
                <a:latin typeface="Chalkduster" panose="03050602040202020205" pitchFamily="66" charset="77"/>
              </a:rPr>
              <a:t>A Quick Review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E28AE-7EBF-4D4A-A769-3109EEB7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7" y="1694775"/>
            <a:ext cx="9766030" cy="63191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04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48" y="999193"/>
            <a:ext cx="12852400" cy="1056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ea typeface="Chalkduster" charset="0"/>
              <a:cs typeface="Chalkduster" charset="0"/>
              <a:sym typeface="Helvetica Light"/>
            </a:endParaRPr>
          </a:p>
          <a:p>
            <a:pPr algn="l" rtl="0" latinLnBrk="1" hangingPunct="0"/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See the whole picture, not just individual parts. They</a:t>
            </a:r>
            <a:b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look for &amp; value </a:t>
            </a:r>
            <a:r>
              <a:rPr lang="en-US" sz="2800" b="1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interdependencies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.</a:t>
            </a: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Value collective intelligence &amp; truly believe we are</a:t>
            </a:r>
            <a:b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	</a:t>
            </a:r>
            <a:r>
              <a:rPr lang="en-US" sz="2800" b="1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smarter together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.</a:t>
            </a:r>
          </a:p>
          <a:p>
            <a:pPr marL="514350" indent="-514350" algn="l" rtl="0" latinLnBrk="1" hangingPunct="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Balance short &amp; long term. When necessary, they will</a:t>
            </a:r>
            <a:b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	choose the </a:t>
            </a:r>
            <a:r>
              <a:rPr lang="en-US" sz="2800" b="1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long term over the short term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. </a:t>
            </a:r>
          </a:p>
          <a:p>
            <a:pPr algn="l" rtl="0" latinLnBrk="1" hangingPunct="0"/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Continually</a:t>
            </a:r>
            <a:r>
              <a:rPr lang="en-US" sz="2800" b="1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challenge 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their ways of thinking. They are</a:t>
            </a:r>
            <a:b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	prepared to be wrong &amp; are always changing &amp; growing.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b="1" baseline="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NEED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different points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of view. They know that some</a:t>
            </a:r>
            <a:b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</a:b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things can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o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nl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y</a:t>
            </a:r>
            <a:r>
              <a:rPr lang="en-US" sz="2800" b="1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be seen by the collective.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Proactively consider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unintended consequences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Focus on 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structures &amp; solutions</a:t>
            </a:r>
            <a:r>
              <a:rPr kumimoji="0" lang="en-US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, not blame.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algn="l" rtl="0" latinLnBrk="1" hangingPunct="0"/>
            <a:endParaRPr lang="en-US" sz="2800" b="1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b="1" baseline="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1" baseline="0" dirty="0">
              <a:solidFill>
                <a:schemeClr val="bg1"/>
              </a:solidFill>
              <a:latin typeface="+mj-lt"/>
              <a:ea typeface="Chalkduster" charset="0"/>
              <a:cs typeface="Chalkdus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0591" y="381335"/>
            <a:ext cx="875453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Systems</a:t>
            </a:r>
            <a:r>
              <a:rPr kumimoji="0" lang="en-US" sz="600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ea typeface="Chalkduster" charset="0"/>
                <a:cs typeface="Chalkduster" charset="0"/>
                <a:sym typeface="Helvetica Light"/>
              </a:rPr>
              <a:t> Thinkers…</a:t>
            </a:r>
            <a:endParaRPr kumimoji="0" lang="en-US" sz="60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ea typeface="Chalkduster" charset="0"/>
              <a:cs typeface="Chalkduster" charset="0"/>
              <a:sym typeface="Helvetica Light"/>
            </a:endParaRPr>
          </a:p>
        </p:txBody>
      </p:sp>
      <p:pic>
        <p:nvPicPr>
          <p:cNvPr id="5" name="Picture 4" descr="A colorful circle design on a white background&#10;&#10;Description automatically generated">
            <a:extLst>
              <a:ext uri="{FF2B5EF4-FFF2-40B4-BE49-F238E27FC236}">
                <a16:creationId xmlns:a16="http://schemas.microsoft.com/office/drawing/2014/main" id="{EB99B497-4D2B-4915-19F2-4B7B74E4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268">
            <a:off x="786169" y="-72110"/>
            <a:ext cx="1448900" cy="1932810"/>
          </a:xfrm>
          <a:prstGeom prst="rect">
            <a:avLst/>
          </a:prstGeom>
          <a:effectLst>
            <a:softEdge rad="10395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7E6D9-75E0-6AEB-F886-E8B2D2E1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35" y="222129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-62347" y="3861001"/>
            <a:ext cx="1312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Systems thinking is only for the business world.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47A24701-7809-8BAF-233A-274DF6248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85"/>
          <a:stretch/>
        </p:blipFill>
        <p:spPr>
          <a:xfrm rot="21143109">
            <a:off x="8508185" y="479204"/>
            <a:ext cx="4038600" cy="2383559"/>
          </a:xfrm>
          <a:prstGeom prst="rect">
            <a:avLst/>
          </a:prstGeom>
          <a:effectLst>
            <a:softEdge rad="25538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06F67-B746-4FE4-D3BD-D11E8823E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5"/>
          <a:stretch/>
        </p:blipFill>
        <p:spPr>
          <a:xfrm rot="11280974">
            <a:off x="600201" y="491543"/>
            <a:ext cx="4038600" cy="2494396"/>
          </a:xfrm>
          <a:prstGeom prst="rect">
            <a:avLst/>
          </a:prstGeom>
          <a:effectLst>
            <a:softEdge rad="42628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289C1A-AD97-BC78-4D91-FD30F3BE21A7}"/>
              </a:ext>
            </a:extLst>
          </p:cNvPr>
          <p:cNvSpPr txBox="1"/>
          <p:nvPr/>
        </p:nvSpPr>
        <p:spPr>
          <a:xfrm>
            <a:off x="-62347" y="4876800"/>
            <a:ext cx="1312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Systems thinking is evident in all organizations, including schools.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AB65A-9B27-00EB-6472-A53ADCBE83D4}"/>
              </a:ext>
            </a:extLst>
          </p:cNvPr>
          <p:cNvSpPr txBox="1"/>
          <p:nvPr/>
        </p:nvSpPr>
        <p:spPr>
          <a:xfrm>
            <a:off x="-124691" y="6307138"/>
            <a:ext cx="1312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People use systems thinking everyday, they just </a:t>
            </a:r>
            <a:r>
              <a:rPr lang="en-US" dirty="0" err="1">
                <a:solidFill>
                  <a:schemeClr val="bg1"/>
                </a:solidFill>
                <a:latin typeface="Chalkduster" panose="03050602040202020205" pitchFamily="66" charset="77"/>
              </a:rPr>
              <a:t>havenʻt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applied a term to it.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92EED-B4FD-1D35-5EC9-E7BEDF0B5064}"/>
              </a:ext>
            </a:extLst>
          </p:cNvPr>
          <p:cNvSpPr txBox="1"/>
          <p:nvPr/>
        </p:nvSpPr>
        <p:spPr>
          <a:xfrm>
            <a:off x="0" y="7883703"/>
            <a:ext cx="1312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Systems thinking is too complex to understand.</a:t>
            </a:r>
          </a:p>
        </p:txBody>
      </p:sp>
    </p:spTree>
    <p:extLst>
      <p:ext uri="{BB962C8B-B14F-4D97-AF65-F5344CB8AC3E}">
        <p14:creationId xmlns:p14="http://schemas.microsoft.com/office/powerpoint/2010/main" val="14130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1559633"/>
            <a:ext cx="12629244" cy="8720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Were there any of the Myth/Fact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statements that surprised you?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Which Myths do you think are the greatest barriers to Systems Thinking?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Which Facts do you think would be most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powerful in helping to grow systems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thinking in schools?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would you add to the list?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19919" y="179521"/>
            <a:ext cx="2436449" cy="2760222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680" y="169236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Save Fred!!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025F8-0D29-A14E-ABC2-8A98C5977C0A}"/>
              </a:ext>
            </a:extLst>
          </p:cNvPr>
          <p:cNvSpPr txBox="1"/>
          <p:nvPr/>
        </p:nvSpPr>
        <p:spPr>
          <a:xfrm>
            <a:off x="334768" y="1234106"/>
            <a:ext cx="12928797" cy="34553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Fred, the boat, &amp; the life preserver can be touched only with the paper clips.  NO HANDS!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Save Fred &amp; put the life preserver on him without touching the water.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FC5ADF6-F1E2-B04E-8964-D3C941BE6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21" y="4229199"/>
            <a:ext cx="6693957" cy="5355165"/>
          </a:xfrm>
          <a:prstGeom prst="rect">
            <a:avLst/>
          </a:prstGeom>
          <a:effectLst>
            <a:softEdge rad="150571"/>
          </a:effectLst>
        </p:spPr>
      </p:pic>
    </p:spTree>
    <p:extLst>
      <p:ext uri="{BB962C8B-B14F-4D97-AF65-F5344CB8AC3E}">
        <p14:creationId xmlns:p14="http://schemas.microsoft.com/office/powerpoint/2010/main" val="315913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1962985"/>
            <a:ext cx="12629244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were some of the perceived barriers to the task?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How did you think differently to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overcome the barriers?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In your school system, how might you use resources (including people) differently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to work more efficiently &amp; successfully?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684576" y="208374"/>
            <a:ext cx="2453033" cy="277901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bowl of candy in it&#10;&#10;Description automatically generated">
            <a:extLst>
              <a:ext uri="{FF2B5EF4-FFF2-40B4-BE49-F238E27FC236}">
                <a16:creationId xmlns:a16="http://schemas.microsoft.com/office/drawing/2014/main" id="{2F58B16F-852B-2686-2F3E-C0AF35AF9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05" y="207744"/>
            <a:ext cx="3790578" cy="2878233"/>
          </a:xfrm>
          <a:prstGeom prst="rect">
            <a:avLst/>
          </a:prstGeom>
          <a:effectLst>
            <a:softEdge rad="82492"/>
          </a:effectLst>
        </p:spPr>
      </p:pic>
    </p:spTree>
    <p:extLst>
      <p:ext uri="{BB962C8B-B14F-4D97-AF65-F5344CB8AC3E}">
        <p14:creationId xmlns:p14="http://schemas.microsoft.com/office/powerpoint/2010/main" val="3307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8416" y="330073"/>
            <a:ext cx="674827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Cats, Mice </a:t>
            </a: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&amp;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F7AFF-96B6-0488-2A5A-A730F9AD9CD6}"/>
              </a:ext>
            </a:extLst>
          </p:cNvPr>
          <p:cNvSpPr txBox="1"/>
          <p:nvPr/>
        </p:nvSpPr>
        <p:spPr>
          <a:xfrm>
            <a:off x="587055" y="8823666"/>
            <a:ext cx="16078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charset="0"/>
                <a:ea typeface="Chalkduster" charset="0"/>
                <a:cs typeface="Chalkduster" charset="0"/>
                <a:sym typeface="Helvetica Light"/>
              </a:rPr>
              <a:t>Video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E69E-3889-84D1-31E7-B6220699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ACE26B-62F1-2E25-5F63-E3B2F9DFB33F}"/>
              </a:ext>
            </a:extLst>
          </p:cNvPr>
          <p:cNvSpPr txBox="1"/>
          <p:nvPr/>
        </p:nvSpPr>
        <p:spPr>
          <a:xfrm>
            <a:off x="0" y="3445639"/>
            <a:ext cx="130048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https://youtu.be/qpkpzsUxfxc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https://vimeo.com/919731862/fe40b702db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265476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8" name="Picture 7" descr="A diagram of a problem&#10;&#10;Description automatically generated">
            <a:extLst>
              <a:ext uri="{FF2B5EF4-FFF2-40B4-BE49-F238E27FC236}">
                <a16:creationId xmlns:a16="http://schemas.microsoft.com/office/drawing/2014/main" id="{F10A4223-E2BC-370F-8ECE-5B88F03B1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06" y="462742"/>
            <a:ext cx="8308814" cy="88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3212845"/>
            <a:ext cx="12629244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Share a time when you experienced 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unintended consequences (positive or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negative) from a professional experience? 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Think of your current Teacher Leader</a:t>
            </a:r>
            <a:b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efforts &amp; brainstorm possible unintended consequences.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46392" y="229837"/>
            <a:ext cx="2720452" cy="308196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563D7B6E-6F87-0A84-DF89-6D2892C6B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55" y="204909"/>
            <a:ext cx="3361181" cy="4167545"/>
          </a:xfrm>
          <a:prstGeom prst="rect">
            <a:avLst/>
          </a:prstGeom>
          <a:effectLst>
            <a:softEdge rad="106533"/>
          </a:effectLst>
        </p:spPr>
      </p:pic>
    </p:spTree>
    <p:extLst>
      <p:ext uri="{BB962C8B-B14F-4D97-AF65-F5344CB8AC3E}">
        <p14:creationId xmlns:p14="http://schemas.microsoft.com/office/powerpoint/2010/main" val="13558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Teacher Voice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821973"/>
            <a:ext cx="13230124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Sharing thoughts &amp; ideas in an environment underpinned by trust &amp;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600708"/>
            <a:ext cx="12618163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Offering realistic suggestions for the</a:t>
            </a:r>
            <a:b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713107"/>
            <a:ext cx="12618165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chemeClr val="bg1"/>
                </a:solidFill>
                <a:latin typeface="Chalkduster"/>
                <a:cs typeface="Chalkduster"/>
              </a:rPr>
              <a:t>Accepting responsibility for not only what is said but also what needs to be done.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2BFC9BF-2E41-E944-A860-4225FCC43B19}"/>
              </a:ext>
            </a:extLst>
          </p:cNvPr>
          <p:cNvSpPr/>
          <p:nvPr/>
        </p:nvSpPr>
        <p:spPr>
          <a:xfrm>
            <a:off x="4042715" y="3282061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7900699" y="3268504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09D26B9-B50B-D64F-A504-A3076ACF73FD}"/>
              </a:ext>
            </a:extLst>
          </p:cNvPr>
          <p:cNvSpPr/>
          <p:nvPr/>
        </p:nvSpPr>
        <p:spPr>
          <a:xfrm>
            <a:off x="2732990" y="632531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6005610" y="6325317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B67FB72-1D71-1745-A8F5-4E3E0AFE2FA2}"/>
              </a:ext>
            </a:extLst>
          </p:cNvPr>
          <p:cNvSpPr/>
          <p:nvPr/>
        </p:nvSpPr>
        <p:spPr>
          <a:xfrm>
            <a:off x="9278230" y="6344010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4136"/>
      </p:ext>
    </p:extLst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EED86-0832-E14F-8AAC-53CC862A5A64}"/>
              </a:ext>
            </a:extLst>
          </p:cNvPr>
          <p:cNvSpPr txBox="1"/>
          <p:nvPr/>
        </p:nvSpPr>
        <p:spPr>
          <a:xfrm>
            <a:off x="799771" y="1181192"/>
            <a:ext cx="5240811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Slumber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>
                <a:solidFill>
                  <a:srgbClr val="FFFF00"/>
                </a:solidFill>
                <a:latin typeface="Chalkduster" panose="03050602040202020205" pitchFamily="66" charset="77"/>
              </a:rPr>
              <a:t>Dream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Bed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>
                <a:solidFill>
                  <a:srgbClr val="FFFF00"/>
                </a:solidFill>
                <a:latin typeface="Chalkduster" panose="03050602040202020205" pitchFamily="66" charset="77"/>
              </a:rPr>
              <a:t>Quiet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Nap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91FB5-B676-8BF8-651C-4E9A0FE3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2B6F3-FFF6-24C3-15CA-CAF73438C114}"/>
              </a:ext>
            </a:extLst>
          </p:cNvPr>
          <p:cNvSpPr txBox="1"/>
          <p:nvPr/>
        </p:nvSpPr>
        <p:spPr>
          <a:xfrm>
            <a:off x="6812644" y="1181192"/>
            <a:ext cx="5240811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Pillow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>
                <a:solidFill>
                  <a:srgbClr val="FFFF00"/>
                </a:solidFill>
                <a:latin typeface="Chalkduster" panose="03050602040202020205" pitchFamily="66" charset="77"/>
              </a:rPr>
              <a:t>Night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Blanket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>
                <a:solidFill>
                  <a:srgbClr val="FFFF00"/>
                </a:solidFill>
                <a:latin typeface="Chalkduster" panose="03050602040202020205" pitchFamily="66" charset="77"/>
              </a:rPr>
              <a:t>Pajamas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Snooze</a:t>
            </a:r>
          </a:p>
        </p:txBody>
      </p:sp>
    </p:spTree>
    <p:extLst>
      <p:ext uri="{BB962C8B-B14F-4D97-AF65-F5344CB8AC3E}">
        <p14:creationId xmlns:p14="http://schemas.microsoft.com/office/powerpoint/2010/main" val="538281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93E2-E44B-E5E5-B05C-D496C16BA086}"/>
              </a:ext>
            </a:extLst>
          </p:cNvPr>
          <p:cNvSpPr txBox="1">
            <a:spLocks/>
          </p:cNvSpPr>
          <p:nvPr/>
        </p:nvSpPr>
        <p:spPr>
          <a:xfrm>
            <a:off x="-595553" y="-1044901"/>
            <a:ext cx="14414330" cy="3207253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Exploring the Ladder of Inference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2BDF1-53DA-91A8-8921-539DAF70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B097D-9579-4D90-4783-B34CABB9354A}"/>
              </a:ext>
            </a:extLst>
          </p:cNvPr>
          <p:cNvSpPr txBox="1"/>
          <p:nvPr/>
        </p:nvSpPr>
        <p:spPr>
          <a:xfrm>
            <a:off x="9782864" y="2321278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3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404EE-7D04-E952-C57A-4C4EE17A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40" y="1267806"/>
            <a:ext cx="9055421" cy="8108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836D4-8554-61E3-55B0-791E839424AD}"/>
              </a:ext>
            </a:extLst>
          </p:cNvPr>
          <p:cNvSpPr txBox="1"/>
          <p:nvPr/>
        </p:nvSpPr>
        <p:spPr>
          <a:xfrm>
            <a:off x="9427356" y="3013683"/>
            <a:ext cx="3577444" cy="376307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Discuss the reflection questions with your table group.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066535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8758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Bones &amp; Balance</a:t>
            </a:r>
            <a:b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5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drawing of a balance between rocks&#10;&#10;Description automatically generated">
            <a:extLst>
              <a:ext uri="{FF2B5EF4-FFF2-40B4-BE49-F238E27FC236}">
                <a16:creationId xmlns:a16="http://schemas.microsoft.com/office/drawing/2014/main" id="{DCA4C45F-BC94-A5DF-BE58-3DC8F89CF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150">
            <a:off x="7981027" y="1808577"/>
            <a:ext cx="4668174" cy="2823676"/>
          </a:xfrm>
          <a:prstGeom prst="rect">
            <a:avLst/>
          </a:prstGeom>
          <a:effectLst>
            <a:softEdge rad="133744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3E843-B0D3-985F-C5AF-6D25CCAE0D93}"/>
              </a:ext>
            </a:extLst>
          </p:cNvPr>
          <p:cNvSpPr txBox="1"/>
          <p:nvPr/>
        </p:nvSpPr>
        <p:spPr>
          <a:xfrm>
            <a:off x="0" y="1537309"/>
            <a:ext cx="7625429" cy="474796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Identify 1 person to be the observer. </a:t>
            </a:r>
          </a:p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Use the paint stick &amp; dog bone to make a traditional fulcrum. 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4FB0F-1A27-64BD-C747-FE146CF7BFA7}"/>
              </a:ext>
            </a:extLst>
          </p:cNvPr>
          <p:cNvSpPr txBox="1"/>
          <p:nvPr/>
        </p:nvSpPr>
        <p:spPr>
          <a:xfrm>
            <a:off x="749718" y="5498078"/>
            <a:ext cx="11143608" cy="474796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Take turns placing items on your end of the paint stick. You may not touch the paint stick.</a:t>
            </a:r>
          </a:p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If the paint stick touches the table, the observer will count the number of items on the stick. Items that fall off do not count.</a:t>
            </a:r>
          </a:p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53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8758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Bones &amp; Balance</a:t>
            </a:r>
            <a:b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5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A46F3-D27E-72B4-B132-36BD43B92829}"/>
              </a:ext>
            </a:extLst>
          </p:cNvPr>
          <p:cNvSpPr txBox="1"/>
          <p:nvPr/>
        </p:nvSpPr>
        <p:spPr>
          <a:xfrm>
            <a:off x="7973343" y="6075877"/>
            <a:ext cx="3217488" cy="111620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Round 2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NO LOOKING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A1C01-E083-724A-2E78-7ED94A0E7926}"/>
              </a:ext>
            </a:extLst>
          </p:cNvPr>
          <p:cNvSpPr txBox="1"/>
          <p:nvPr/>
        </p:nvSpPr>
        <p:spPr>
          <a:xfrm>
            <a:off x="7233199" y="7702972"/>
            <a:ext cx="3957632" cy="1608643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Round 2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NO LOOKING</a:t>
            </a:r>
          </a:p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&amp; NO TALKING</a:t>
            </a:r>
          </a:p>
        </p:txBody>
      </p:sp>
      <p:pic>
        <p:nvPicPr>
          <p:cNvPr id="3" name="Picture 2" descr="A paper on a table&#10;&#10;Description automatically generated">
            <a:extLst>
              <a:ext uri="{FF2B5EF4-FFF2-40B4-BE49-F238E27FC236}">
                <a16:creationId xmlns:a16="http://schemas.microsoft.com/office/drawing/2014/main" id="{BC816B62-14F0-E9CB-AB16-5CEA7C929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9700" r="7948" b="3027"/>
          <a:stretch/>
        </p:blipFill>
        <p:spPr>
          <a:xfrm rot="5400000">
            <a:off x="-248937" y="2420356"/>
            <a:ext cx="6882945" cy="6233065"/>
          </a:xfrm>
          <a:prstGeom prst="rect">
            <a:avLst/>
          </a:prstGeom>
          <a:effectLst>
            <a:softEdge rad="115004"/>
          </a:effectLst>
        </p:spPr>
      </p:pic>
      <p:pic>
        <p:nvPicPr>
          <p:cNvPr id="4" name="Picture 3" descr="A person and person sitting at a table playing with a wooden structure&#10;&#10;Description automatically generated">
            <a:extLst>
              <a:ext uri="{FF2B5EF4-FFF2-40B4-BE49-F238E27FC236}">
                <a16:creationId xmlns:a16="http://schemas.microsoft.com/office/drawing/2014/main" id="{2E563585-0596-759C-AE8C-6FF80B2DD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6"/>
          <a:stretch/>
        </p:blipFill>
        <p:spPr>
          <a:xfrm>
            <a:off x="6502400" y="1777565"/>
            <a:ext cx="6111068" cy="4104546"/>
          </a:xfrm>
          <a:prstGeom prst="rect">
            <a:avLst/>
          </a:prstGeom>
          <a:effectLst>
            <a:softEdge rad="78989"/>
          </a:effectLst>
        </p:spPr>
      </p:pic>
    </p:spTree>
    <p:extLst>
      <p:ext uri="{BB962C8B-B14F-4D97-AF65-F5344CB8AC3E}">
        <p14:creationId xmlns:p14="http://schemas.microsoft.com/office/powerpoint/2010/main" val="25128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2735408"/>
            <a:ext cx="12629244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did it feel like to work in this balancing system?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happened? What did you observe?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How do the </a:t>
            </a:r>
            <a:r>
              <a:rPr lang="en-US" sz="3000" dirty="0" err="1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workersʻ</a:t>
            </a: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thoughts differ from the </a:t>
            </a:r>
            <a:r>
              <a:rPr lang="en-US" sz="3000" dirty="0" err="1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observersʻ</a:t>
            </a: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was the impact of hiding the </a:t>
            </a:r>
            <a:r>
              <a:rPr lang="en-US" sz="3000" dirty="0" err="1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workersʻ</a:t>
            </a: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actions?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lessons can you apply to your work as a Teacher</a:t>
            </a:r>
            <a:b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Leader in your school system? (</a:t>
            </a:r>
            <a:r>
              <a:rPr lang="en-US" sz="3000" dirty="0" err="1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ie</a:t>
            </a:r>
            <a: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 transparency, shared</a:t>
            </a:r>
            <a:b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responsibility, communication, balance/rhythm, etc.)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46392" y="229837"/>
            <a:ext cx="2720452" cy="308196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drawing of a balance between rocks&#10;&#10;Description automatically generated">
            <a:extLst>
              <a:ext uri="{FF2B5EF4-FFF2-40B4-BE49-F238E27FC236}">
                <a16:creationId xmlns:a16="http://schemas.microsoft.com/office/drawing/2014/main" id="{DBE55E12-3848-3523-B06B-90DF49768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150">
            <a:off x="7733054" y="461926"/>
            <a:ext cx="4668174" cy="2823676"/>
          </a:xfrm>
          <a:prstGeom prst="rect">
            <a:avLst/>
          </a:prstGeom>
          <a:effectLst>
            <a:softEdge rad="133744"/>
          </a:effectLst>
        </p:spPr>
      </p:pic>
    </p:spTree>
    <p:extLst>
      <p:ext uri="{BB962C8B-B14F-4D97-AF65-F5344CB8AC3E}">
        <p14:creationId xmlns:p14="http://schemas.microsoft.com/office/powerpoint/2010/main" val="11977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5418" y="-982908"/>
            <a:ext cx="14414330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Traditional vs. Systems Thinking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8E20F681-2D86-21CC-76FD-74117ABD0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8" y="1490076"/>
            <a:ext cx="6838521" cy="7795287"/>
          </a:xfrm>
          <a:prstGeom prst="rect">
            <a:avLst/>
          </a:prstGeom>
        </p:spPr>
      </p:pic>
      <p:pic>
        <p:nvPicPr>
          <p:cNvPr id="7" name="Picture 6" descr="A letter to students response&#10;&#10;Description automatically generated">
            <a:extLst>
              <a:ext uri="{FF2B5EF4-FFF2-40B4-BE49-F238E27FC236}">
                <a16:creationId xmlns:a16="http://schemas.microsoft.com/office/drawing/2014/main" id="{D6AA6DA7-5176-EEFF-E995-CB817FC56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15" y="2089934"/>
            <a:ext cx="4716001" cy="6726307"/>
          </a:xfrm>
          <a:prstGeom prst="rect">
            <a:avLst/>
          </a:prstGeom>
        </p:spPr>
      </p:pic>
      <p:pic>
        <p:nvPicPr>
          <p:cNvPr id="10" name="Picture 9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53FAD09F-A875-7403-1734-D32591F74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924" y="99241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372974-405A-B769-B744-1F0788437DFE}"/>
              </a:ext>
            </a:extLst>
          </p:cNvPr>
          <p:cNvSpPr txBox="1"/>
          <p:nvPr/>
        </p:nvSpPr>
        <p:spPr>
          <a:xfrm>
            <a:off x="7476415" y="1223336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4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15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63344-E1F8-E446-9D2B-7A7EC8D0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EED86-0832-E14F-8AAC-53CC862A5A64}"/>
              </a:ext>
            </a:extLst>
          </p:cNvPr>
          <p:cNvSpPr txBox="1"/>
          <p:nvPr/>
        </p:nvSpPr>
        <p:spPr>
          <a:xfrm>
            <a:off x="855132" y="569181"/>
            <a:ext cx="1132598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Thumb Wrestling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91FB5-B676-8BF8-651C-4E9A0FE3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close-up of a hand&#10;&#10;Description automatically generated">
            <a:extLst>
              <a:ext uri="{FF2B5EF4-FFF2-40B4-BE49-F238E27FC236}">
                <a16:creationId xmlns:a16="http://schemas.microsoft.com/office/drawing/2014/main" id="{C4E120C0-690C-5CE9-0169-79DA59091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49" y="3253460"/>
            <a:ext cx="8693901" cy="4985314"/>
          </a:xfrm>
          <a:prstGeom prst="rect">
            <a:avLst/>
          </a:prstGeom>
          <a:effectLst>
            <a:softEdge rad="61545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18C15-83BF-9C8C-5534-696F0BFE0815}"/>
              </a:ext>
            </a:extLst>
          </p:cNvPr>
          <p:cNvSpPr txBox="1"/>
          <p:nvPr/>
        </p:nvSpPr>
        <p:spPr>
          <a:xfrm>
            <a:off x="706034" y="1316134"/>
            <a:ext cx="11592732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Get as many wins as you can in one minute!</a:t>
            </a:r>
          </a:p>
          <a:p>
            <a:pPr marL="571500" indent="-571500" algn="l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25805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37" y="2869035"/>
            <a:ext cx="12629244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were your mental models about the challenge?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What are the unintended consequences of traditional</a:t>
            </a:r>
            <a:b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thinking about competition?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How could we transform this challenge by embracing</a:t>
            </a:r>
            <a:b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a mental model of interdependency?</a:t>
            </a:r>
          </a:p>
          <a:p>
            <a:pPr rtl="0" latinLnBrk="1" hangingPunct="0"/>
            <a:endParaRPr lang="en-US" sz="3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rtl="0" latinLnBrk="1" hangingPunct="0"/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To what situations in your school system could you</a:t>
            </a:r>
            <a:b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shift from a mental model of competition to</a:t>
            </a:r>
            <a:b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</a:br>
            <a:r>
              <a:rPr lang="en-US" sz="3000" dirty="0">
                <a:solidFill>
                  <a:schemeClr val="bg1"/>
                </a:solidFill>
                <a:latin typeface="Chalkduster" panose="03050602040202020205" pitchFamily="66" charset="77"/>
                <a:ea typeface="Chalkduster" charset="0"/>
                <a:cs typeface="Chalkduster" charset="0"/>
              </a:rPr>
              <a:t>interdependency?</a:t>
            </a:r>
          </a:p>
          <a:p>
            <a:pPr rtl="0" latinLnBrk="1" hangingPunct="0"/>
            <a:endParaRPr lang="en-US" sz="4000" dirty="0">
              <a:solidFill>
                <a:schemeClr val="bg1"/>
              </a:solidFill>
              <a:latin typeface="Chalkduster" panose="03050602040202020205" pitchFamily="66" charset="77"/>
              <a:ea typeface="Chalkduster" charset="0"/>
              <a:cs typeface="Chalkduster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3" name="Picture 2" descr="IMG_0283.JPG">
            <a:extLst>
              <a:ext uri="{FF2B5EF4-FFF2-40B4-BE49-F238E27FC236}">
                <a16:creationId xmlns:a16="http://schemas.microsoft.com/office/drawing/2014/main" id="{A25669C1-A98F-2E46-8302-84CADACB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105">
            <a:off x="446392" y="229837"/>
            <a:ext cx="2720452" cy="308196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1D175-4454-534C-83AB-A849BD117740}"/>
              </a:ext>
            </a:extLst>
          </p:cNvPr>
          <p:cNvSpPr txBox="1"/>
          <p:nvPr/>
        </p:nvSpPr>
        <p:spPr>
          <a:xfrm>
            <a:off x="2426346" y="76967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1B9FE-08E8-90C2-986E-FC6D1818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close-up of a hand&#10;&#10;Description automatically generated">
            <a:extLst>
              <a:ext uri="{FF2B5EF4-FFF2-40B4-BE49-F238E27FC236}">
                <a16:creationId xmlns:a16="http://schemas.microsoft.com/office/drawing/2014/main" id="{E3C890D9-0EBE-1B13-5338-A75FFB49E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7" y="529542"/>
            <a:ext cx="4852770" cy="2782707"/>
          </a:xfrm>
          <a:prstGeom prst="rect">
            <a:avLst/>
          </a:prstGeom>
          <a:effectLst>
            <a:softEdge rad="61545"/>
          </a:effectLst>
        </p:spPr>
      </p:pic>
    </p:spTree>
    <p:extLst>
      <p:ext uri="{BB962C8B-B14F-4D97-AF65-F5344CB8AC3E}">
        <p14:creationId xmlns:p14="http://schemas.microsoft.com/office/powerpoint/2010/main" val="29380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52" y="2821009"/>
            <a:ext cx="10728959" cy="538403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 The ability to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dream and set goals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for the future,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while being inspired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in the present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to reach those dreams.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9619" y="936965"/>
            <a:ext cx="12083627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7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ASPIRATIONS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C38B-5487-104A-9346-08C1DEE3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74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tructure&#10;&#10;Description automatically generated">
            <a:extLst>
              <a:ext uri="{FF2B5EF4-FFF2-40B4-BE49-F238E27FC236}">
                <a16:creationId xmlns:a16="http://schemas.microsoft.com/office/drawing/2014/main" id="{68A82ED5-5E1E-399A-2D5F-305EBC469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0" y="2597609"/>
            <a:ext cx="11548579" cy="7044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736B40-70F8-00C4-8DC1-124BAF5F1CCC}"/>
              </a:ext>
            </a:extLst>
          </p:cNvPr>
          <p:cNvSpPr txBox="1"/>
          <p:nvPr/>
        </p:nvSpPr>
        <p:spPr>
          <a:xfrm>
            <a:off x="-239364" y="246015"/>
            <a:ext cx="13483525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The Iceberg Model of</a:t>
            </a:r>
            <a:b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Systems Thinking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11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glacier&#10;&#10;Description automatically generated with medium confidence">
            <a:extLst>
              <a:ext uri="{FF2B5EF4-FFF2-40B4-BE49-F238E27FC236}">
                <a16:creationId xmlns:a16="http://schemas.microsoft.com/office/drawing/2014/main" id="{C5C54BD7-E637-5C53-AC21-1358A5E3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60" y="311536"/>
            <a:ext cx="10192934" cy="91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36B40-70F8-00C4-8DC1-124BAF5F1CCC}"/>
              </a:ext>
            </a:extLst>
          </p:cNvPr>
          <p:cNvSpPr txBox="1"/>
          <p:nvPr/>
        </p:nvSpPr>
        <p:spPr>
          <a:xfrm>
            <a:off x="-239363" y="225261"/>
            <a:ext cx="1348352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Applying The Iceberg Model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D1B97-6978-B408-3989-D28973FF9C9F}"/>
              </a:ext>
            </a:extLst>
          </p:cNvPr>
          <p:cNvSpPr txBox="1"/>
          <p:nvPr/>
        </p:nvSpPr>
        <p:spPr>
          <a:xfrm>
            <a:off x="8198049" y="2382059"/>
            <a:ext cx="3322413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5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CD42C-9FB1-BC07-D13F-EBBC0E14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diagram of an iceberg&#10;&#10;Description automatically generated">
            <a:extLst>
              <a:ext uri="{FF2B5EF4-FFF2-40B4-BE49-F238E27FC236}">
                <a16:creationId xmlns:a16="http://schemas.microsoft.com/office/drawing/2014/main" id="{D4491808-5425-3C90-C868-2CBA512F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6" y="1584356"/>
            <a:ext cx="6017927" cy="7943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A40AE-6FC6-1146-0723-CB86A99FF112}"/>
              </a:ext>
            </a:extLst>
          </p:cNvPr>
          <p:cNvSpPr txBox="1"/>
          <p:nvPr/>
        </p:nvSpPr>
        <p:spPr>
          <a:xfrm>
            <a:off x="7012971" y="3418524"/>
            <a:ext cx="5692571" cy="573284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Fill in the </a:t>
            </a:r>
            <a:r>
              <a:rPr lang="en-US" sz="3200" dirty="0" err="1">
                <a:solidFill>
                  <a:schemeClr val="bg1"/>
                </a:solidFill>
                <a:latin typeface="Chalkduster"/>
                <a:cs typeface="Chalkduster"/>
              </a:rPr>
              <a:t>Stytems</a:t>
            </a: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 Thinking Iceberg Model template with examples from your school experience.</a:t>
            </a:r>
          </a:p>
          <a:p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(Go back to last slide for guiding questions &amp; examples.)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2544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4B73-11A2-1646-86B2-D93F8C32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007" y="199506"/>
            <a:ext cx="13632872" cy="2497103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Voice Systems Self-Assessment</a:t>
            </a:r>
            <a:br>
              <a:rPr lang="en-US" sz="5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FD13A-43A8-3B45-BEE5-2C159445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36360" y="8795481"/>
            <a:ext cx="1190453" cy="675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F8CBB0-CC3C-BC40-8FB5-1C8F6EB94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8" y="1295908"/>
            <a:ext cx="5564378" cy="714743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8DF22-792B-7C48-B12D-D8D750D6A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34" y="2132330"/>
            <a:ext cx="5599430" cy="721854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E0397-BA45-3243-9452-6ED12D4E42C3}"/>
              </a:ext>
            </a:extLst>
          </p:cNvPr>
          <p:cNvSpPr txBox="1"/>
          <p:nvPr/>
        </p:nvSpPr>
        <p:spPr>
          <a:xfrm>
            <a:off x="2895507" y="8845603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6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440778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4B73-11A2-1646-86B2-D93F8C32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007" y="199506"/>
            <a:ext cx="13632872" cy="2497103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Student Voice Evidence</a:t>
            </a:r>
            <a:br>
              <a:rPr lang="en-US" sz="5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FD13A-43A8-3B45-BEE5-2C159445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36360" y="8795481"/>
            <a:ext cx="1190453" cy="675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E0397-BA45-3243-9452-6ED12D4E42C3}"/>
              </a:ext>
            </a:extLst>
          </p:cNvPr>
          <p:cNvSpPr txBox="1"/>
          <p:nvPr/>
        </p:nvSpPr>
        <p:spPr>
          <a:xfrm>
            <a:off x="2396743" y="8828977"/>
            <a:ext cx="3322413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7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172DA1-5484-144B-819C-32CF5D68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1212526"/>
            <a:ext cx="5868786" cy="713735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CC29196-82A1-514D-B2C7-C69A45AD1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42" y="1246909"/>
            <a:ext cx="6342847" cy="82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186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23185" y="99241"/>
            <a:ext cx="9881615" cy="19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Systems Teacher Leader 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8B2A1-C053-0323-008F-E77873DFF620}"/>
              </a:ext>
            </a:extLst>
          </p:cNvPr>
          <p:cNvSpPr txBox="1">
            <a:spLocks/>
          </p:cNvSpPr>
          <p:nvPr/>
        </p:nvSpPr>
        <p:spPr>
          <a:xfrm>
            <a:off x="-186913" y="3858032"/>
            <a:ext cx="13115710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 a champion for the Highly Effective Classroom Framework.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Design &amp; deliver professional learning to your colleagues.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Identify how you can transform ”Traditional Thinking” to “Systems Thinking” in your current Teacher Leadership actions.</a:t>
            </a:r>
            <a:b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Dig into the </a:t>
            </a:r>
            <a:r>
              <a:rPr lang="en-US" sz="2800" i="1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Unstoppable Learning </a:t>
            </a: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book &amp; come to the next session prepared to share what you have put into practice.</a:t>
            </a:r>
          </a:p>
          <a:p>
            <a:pPr defTabSz="914400"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A movie clapper board with text&#10;&#10;Description automatically generated">
            <a:extLst>
              <a:ext uri="{FF2B5EF4-FFF2-40B4-BE49-F238E27FC236}">
                <a16:creationId xmlns:a16="http://schemas.microsoft.com/office/drawing/2014/main" id="{9B6947E5-3C83-31BD-1E35-62B42D13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226">
            <a:off x="429288" y="361084"/>
            <a:ext cx="2827069" cy="2481099"/>
          </a:xfrm>
          <a:prstGeom prst="rect">
            <a:avLst/>
          </a:prstGeom>
          <a:effectLst>
            <a:softEdge rad="94278"/>
          </a:effectLst>
        </p:spPr>
      </p:pic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FF78FF48-D80D-DCD8-4D87-8683188A8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34" y="2367470"/>
            <a:ext cx="1573218" cy="1476134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F1796-9D59-5D3D-457D-0707DA74E1E2}"/>
              </a:ext>
            </a:extLst>
          </p:cNvPr>
          <p:cNvSpPr txBox="1"/>
          <p:nvPr/>
        </p:nvSpPr>
        <p:spPr>
          <a:xfrm rot="21089675">
            <a:off x="5138173" y="2477384"/>
            <a:ext cx="3305605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8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highlight>
                <a:srgbClr val="FFFF00"/>
              </a:highlight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6234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0956" y="2025764"/>
            <a:ext cx="6313874" cy="570207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What is a key “brick of learning” from today that has contributed to your growth as a Teacher Leader?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9247" y="523087"/>
            <a:ext cx="1118341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Brick of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AE3515-8E9B-084E-A777-5B1881A60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21025220">
            <a:off x="1232861" y="2681275"/>
            <a:ext cx="5025981" cy="6285543"/>
          </a:xfrm>
          <a:prstGeom prst="rect">
            <a:avLst/>
          </a:prstGeom>
          <a:effectLst>
            <a:softEdge rad="85256"/>
          </a:effectLst>
        </p:spPr>
      </p:pic>
    </p:spTree>
    <p:extLst>
      <p:ext uri="{BB962C8B-B14F-4D97-AF65-F5344CB8AC3E}">
        <p14:creationId xmlns:p14="http://schemas.microsoft.com/office/powerpoint/2010/main" val="1999983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374256" y="5936772"/>
            <a:ext cx="13004800" cy="2101082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sz="3200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sz="3200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sz="3200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24056" y="3601615"/>
            <a:ext cx="14252911" cy="1916416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4000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Systems Thinking for Teacher Leaders</a:t>
            </a:r>
          </a:p>
          <a:p>
            <a: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Building Teacher Leadership</a:t>
            </a:r>
            <a:b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3200" spc="213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One Brick at a Time</a:t>
            </a:r>
            <a:endParaRPr lang="en-US" sz="3200" spc="213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" y="8460070"/>
            <a:ext cx="6130272" cy="1033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54710"/>
            <a:ext cx="10941802" cy="277419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69BDE4-7FC1-B83D-2FF8-E12274824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22985" r="8302" b="10143"/>
          <a:stretch/>
        </p:blipFill>
        <p:spPr>
          <a:xfrm rot="21025220">
            <a:off x="8306215" y="5351618"/>
            <a:ext cx="3691712" cy="3795558"/>
          </a:xfrm>
          <a:prstGeom prst="rect">
            <a:avLst/>
          </a:prstGeom>
          <a:effectLst>
            <a:softEdge rad="85256"/>
          </a:effectLst>
        </p:spPr>
      </p:pic>
    </p:spTree>
    <p:extLst>
      <p:ext uri="{BB962C8B-B14F-4D97-AF65-F5344CB8AC3E}">
        <p14:creationId xmlns:p14="http://schemas.microsoft.com/office/powerpoint/2010/main" val="14543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34781" y="515939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07344" y="8856664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40216" y="8851901"/>
            <a:ext cx="98372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447" y="164"/>
                <a:ext cx="1557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457" y="164"/>
                <a:ext cx="1534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46" y="109"/>
                <a:ext cx="1560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Aspirations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763911" y="8855005"/>
            <a:ext cx="2503643" cy="8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3224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439966" y="6476354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439964" y="4110539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UNDERSTAND </a:t>
            </a: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&amp; RESPECT</a:t>
            </a:r>
            <a:endParaRPr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439964" y="2017631"/>
            <a:ext cx="2564836" cy="122546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with others</a:t>
            </a:r>
            <a:endParaRPr lang="en-US"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TRUST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1388830" y="8337129"/>
            <a:ext cx="10227155" cy="111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FFFFFF"/>
                </a:solidFill>
              </a:rPr>
              <a:t>S</a:t>
            </a:r>
            <a:r>
              <a:rPr lang="en-US" sz="6600" dirty="0">
                <a:solidFill>
                  <a:srgbClr val="FFFFFF"/>
                </a:solidFill>
              </a:rPr>
              <a:t>chool</a:t>
            </a:r>
            <a:r>
              <a:rPr sz="6600" dirty="0">
                <a:solidFill>
                  <a:srgbClr val="FFFFFF"/>
                </a:solidFill>
              </a:rPr>
              <a:t> Voice</a:t>
            </a:r>
            <a:r>
              <a:rPr lang="en-US" sz="6600" dirty="0">
                <a:solidFill>
                  <a:srgbClr val="FFFFFF"/>
                </a:solidFill>
              </a:rPr>
              <a:t> Process</a:t>
            </a:r>
            <a:endParaRPr sz="66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03B1A-8D6A-E54D-A5CF-660A2F40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2118" y="-605909"/>
            <a:ext cx="14989036" cy="3271828"/>
          </a:xfrm>
        </p:spPr>
        <p:txBody>
          <a:bodyPr lIns="91436" tIns="45719" rIns="91436" bIns="45719" anchor="ctr"/>
          <a:lstStyle/>
          <a:p>
            <a:pPr>
              <a:lnSpc>
                <a:spcPct val="130000"/>
              </a:lnSpc>
            </a:pPr>
            <a: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  <a:t>3 Guiding Principles</a:t>
            </a:r>
            <a:b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  <a:t>&amp; 8 Conditions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425" y="7992525"/>
            <a:ext cx="2577625" cy="779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73E69-4821-3341-B95D-D415B1D26EEC}"/>
              </a:ext>
            </a:extLst>
          </p:cNvPr>
          <p:cNvSpPr txBox="1"/>
          <p:nvPr/>
        </p:nvSpPr>
        <p:spPr>
          <a:xfrm>
            <a:off x="366818" y="5500795"/>
            <a:ext cx="4033151" cy="779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Engagement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EBB73-0BC6-0A4B-97D8-CB4CADD75FFB}"/>
              </a:ext>
            </a:extLst>
          </p:cNvPr>
          <p:cNvSpPr txBox="1"/>
          <p:nvPr/>
        </p:nvSpPr>
        <p:spPr>
          <a:xfrm>
            <a:off x="366818" y="3009065"/>
            <a:ext cx="3459276" cy="779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Self-Worth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BC391B-22C9-2643-AB65-DEB24DD1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8D962-3296-A04F-9CD7-301CAA68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55" y="2292751"/>
            <a:ext cx="2287802" cy="2287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9F03FA-089B-7340-8D27-BCEB0DF1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0" y="2408356"/>
            <a:ext cx="2286720" cy="2286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D5AA9-E858-8642-A355-82E9CE472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183" y="2341409"/>
            <a:ext cx="2315853" cy="2272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9C6FE7-C736-2F41-B2D6-6719F76CC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85" y="4705130"/>
            <a:ext cx="2371028" cy="2371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AA5B9-B3B7-0D49-AFA7-A623E3B8B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0" y="4827383"/>
            <a:ext cx="2304770" cy="22874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996869-12A6-CF45-AA5F-C85D50835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645" y="4784471"/>
            <a:ext cx="2350491" cy="23328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05EC4D-955D-7E4B-844A-7E2F92FF3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7" y="7177921"/>
            <a:ext cx="2436280" cy="2408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EC8708-BB3E-B74A-B790-5BC2D2D5B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68" y="7240096"/>
            <a:ext cx="2423408" cy="24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995" y="3570409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Homework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Check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cartoon face with a check mark&#10;&#10;Description automatically generated">
            <a:extLst>
              <a:ext uri="{FF2B5EF4-FFF2-40B4-BE49-F238E27FC236}">
                <a16:creationId xmlns:a16="http://schemas.microsoft.com/office/drawing/2014/main" id="{A033BCF5-3B3D-2FFD-AF16-B5DEF1CD4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6928" b="8290"/>
          <a:stretch/>
        </p:blipFill>
        <p:spPr>
          <a:xfrm rot="595289">
            <a:off x="8155437" y="4838367"/>
            <a:ext cx="3272504" cy="3887137"/>
          </a:xfrm>
          <a:prstGeom prst="rect">
            <a:avLst/>
          </a:prstGeom>
          <a:effectLst>
            <a:softEdge rad="78370"/>
          </a:effectLst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DB2A9CD3-B446-9F69-0679-03F985ED2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69" y="317972"/>
            <a:ext cx="1683830" cy="1579920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5" name="Picture 4" descr="A paper with text and images&#10;&#10;Description automatically generated">
            <a:extLst>
              <a:ext uri="{FF2B5EF4-FFF2-40B4-BE49-F238E27FC236}">
                <a16:creationId xmlns:a16="http://schemas.microsoft.com/office/drawing/2014/main" id="{E1C44B4F-45D3-FCC6-241C-6D94A0D5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440782"/>
            <a:ext cx="7242521" cy="89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50188</TotalTime>
  <Words>1899</Words>
  <Application>Microsoft Macintosh PowerPoint</Application>
  <PresentationFormat>Custom</PresentationFormat>
  <Paragraphs>334</Paragraphs>
  <Slides>57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Chalkboard</vt:lpstr>
      <vt:lpstr>Chalkduster</vt:lpstr>
      <vt:lpstr>Comic Sans MS</vt:lpstr>
      <vt:lpstr>Helvetica Light</vt:lpstr>
      <vt:lpstr>Helvetica Neue</vt:lpstr>
      <vt:lpstr>Marker Felt Thin</vt:lpstr>
      <vt:lpstr>Times New Roman Bold</vt:lpstr>
      <vt:lpstr>White</vt:lpstr>
      <vt:lpstr>PowerPoint Presentation</vt:lpstr>
      <vt:lpstr>Opening Team Challenge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Guiding Principles &amp; 8 Conditions</vt:lpstr>
      <vt:lpstr>Homework Check  </vt:lpstr>
      <vt:lpstr>Success Analysis Meeting Goals p. 56-58 Number off at your table group. </vt:lpstr>
      <vt:lpstr>Essential Questions</vt:lpstr>
      <vt:lpstr>Systems Thinking Teacher Reflection</vt:lpstr>
      <vt:lpstr>Challenge Time…</vt:lpstr>
      <vt:lpstr>Square Pieces  Goal: Each team member is to form a square (flat on the table or ground) with the pieces of paper.</vt:lpstr>
      <vt:lpstr>PowerPoint Presentation</vt:lpstr>
      <vt:lpstr>PowerPoint Presentation</vt:lpstr>
      <vt:lpstr>PowerPoint Presentation</vt:lpstr>
      <vt:lpstr>Quick Break!</vt:lpstr>
      <vt:lpstr>Challenge Time…</vt:lpstr>
      <vt:lpstr>PowerPoint Presentation</vt:lpstr>
      <vt:lpstr>Systems Thinking Defined</vt:lpstr>
      <vt:lpstr>PowerPoint Presentation</vt:lpstr>
      <vt:lpstr>Systems Thinking v. Traditional Thinking</vt:lpstr>
      <vt:lpstr>PowerPoint Presentation</vt:lpstr>
      <vt:lpstr>PowerPoint Presentation</vt:lpstr>
      <vt:lpstr>PowerPoint Presentation</vt:lpstr>
      <vt:lpstr>PowerPoint Presentation</vt:lpstr>
      <vt:lpstr>Coffee Talk Meeting Goals p. 37-39 “Talk amongst yourselves!” </vt:lpstr>
      <vt:lpstr>Lunch!</vt:lpstr>
      <vt:lpstr>PowerPoint Presentation</vt:lpstr>
      <vt:lpstr>OR</vt:lpstr>
      <vt:lpstr>PowerPoint Presentation</vt:lpstr>
      <vt:lpstr>Challenge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Time…</vt:lpstr>
      <vt:lpstr>PowerPoint Presentation</vt:lpstr>
      <vt:lpstr>PowerPoint Presentation</vt:lpstr>
      <vt:lpstr>Challenge Time…</vt:lpstr>
      <vt:lpstr>Bones &amp; Balance </vt:lpstr>
      <vt:lpstr>Bones &amp; Balance </vt:lpstr>
      <vt:lpstr>PowerPoint Presentation</vt:lpstr>
      <vt:lpstr>Traditional vs. Systems Thinking</vt:lpstr>
      <vt:lpstr>Challenge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Voice Systems Self-Assessment   </vt:lpstr>
      <vt:lpstr>Student Voice Evidence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196</cp:revision>
  <cp:lastPrinted>2024-01-18T20:56:13Z</cp:lastPrinted>
  <dcterms:modified xsi:type="dcterms:W3CDTF">2024-03-05T19:07:35Z</dcterms:modified>
</cp:coreProperties>
</file>