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1191" r:id="rId2"/>
    <p:sldId id="1192" r:id="rId3"/>
    <p:sldId id="968" r:id="rId4"/>
    <p:sldId id="1261" r:id="rId5"/>
    <p:sldId id="896" r:id="rId6"/>
    <p:sldId id="1193" r:id="rId7"/>
    <p:sldId id="450" r:id="rId8"/>
    <p:sldId id="1194" r:id="rId9"/>
    <p:sldId id="1195" r:id="rId10"/>
    <p:sldId id="1370" r:id="rId11"/>
    <p:sldId id="362" r:id="rId12"/>
    <p:sldId id="1196" r:id="rId13"/>
    <p:sldId id="467" r:id="rId14"/>
    <p:sldId id="388" r:id="rId15"/>
    <p:sldId id="310" r:id="rId16"/>
    <p:sldId id="1381" r:id="rId17"/>
    <p:sldId id="1383" r:id="rId18"/>
    <p:sldId id="1382" r:id="rId19"/>
    <p:sldId id="665" r:id="rId20"/>
    <p:sldId id="1265" r:id="rId21"/>
    <p:sldId id="396" r:id="rId22"/>
    <p:sldId id="1384" r:id="rId23"/>
    <p:sldId id="397" r:id="rId24"/>
    <p:sldId id="398" r:id="rId25"/>
    <p:sldId id="340" r:id="rId26"/>
    <p:sldId id="403" r:id="rId27"/>
    <p:sldId id="1034" r:id="rId28"/>
    <p:sldId id="1374" r:id="rId29"/>
    <p:sldId id="1247" r:id="rId30"/>
    <p:sldId id="1219" r:id="rId31"/>
    <p:sldId id="672" r:id="rId32"/>
    <p:sldId id="1268" r:id="rId33"/>
    <p:sldId id="730" r:id="rId34"/>
    <p:sldId id="802" r:id="rId35"/>
    <p:sldId id="803" r:id="rId36"/>
    <p:sldId id="805" r:id="rId37"/>
    <p:sldId id="804" r:id="rId38"/>
    <p:sldId id="806" r:id="rId39"/>
    <p:sldId id="807" r:id="rId40"/>
    <p:sldId id="808" r:id="rId41"/>
    <p:sldId id="809" r:id="rId42"/>
    <p:sldId id="810" r:id="rId43"/>
    <p:sldId id="811" r:id="rId44"/>
    <p:sldId id="812" r:id="rId45"/>
    <p:sldId id="813" r:id="rId46"/>
    <p:sldId id="815" r:id="rId47"/>
    <p:sldId id="814" r:id="rId48"/>
    <p:sldId id="816" r:id="rId49"/>
    <p:sldId id="817" r:id="rId50"/>
    <p:sldId id="818" r:id="rId51"/>
    <p:sldId id="819" r:id="rId52"/>
    <p:sldId id="820" r:id="rId53"/>
    <p:sldId id="821" r:id="rId54"/>
    <p:sldId id="822" r:id="rId55"/>
    <p:sldId id="823" r:id="rId56"/>
    <p:sldId id="824" r:id="rId57"/>
    <p:sldId id="763" r:id="rId58"/>
    <p:sldId id="399" r:id="rId59"/>
    <p:sldId id="400" r:id="rId60"/>
    <p:sldId id="401" r:id="rId61"/>
    <p:sldId id="334" r:id="rId62"/>
    <p:sldId id="826" r:id="rId63"/>
    <p:sldId id="341" r:id="rId64"/>
    <p:sldId id="1264" r:id="rId65"/>
    <p:sldId id="1379" r:id="rId66"/>
    <p:sldId id="1269" r:id="rId67"/>
    <p:sldId id="1270" r:id="rId68"/>
    <p:sldId id="1248" r:id="rId69"/>
    <p:sldId id="1035" r:id="rId70"/>
    <p:sldId id="1378" r:id="rId71"/>
    <p:sldId id="785" r:id="rId72"/>
    <p:sldId id="675" r:id="rId73"/>
    <p:sldId id="789" r:id="rId74"/>
    <p:sldId id="790" r:id="rId75"/>
    <p:sldId id="793" r:id="rId76"/>
    <p:sldId id="794" r:id="rId77"/>
    <p:sldId id="795" r:id="rId78"/>
    <p:sldId id="791" r:id="rId79"/>
    <p:sldId id="1249" r:id="rId80"/>
    <p:sldId id="343" r:id="rId81"/>
    <p:sldId id="1220" r:id="rId82"/>
    <p:sldId id="389" r:id="rId83"/>
    <p:sldId id="390" r:id="rId84"/>
    <p:sldId id="827" r:id="rId85"/>
    <p:sldId id="347" r:id="rId86"/>
    <p:sldId id="1267" r:id="rId87"/>
    <p:sldId id="387" r:id="rId88"/>
    <p:sldId id="1005" r:id="rId89"/>
    <p:sldId id="1377" r:id="rId90"/>
    <p:sldId id="1003" r:id="rId91"/>
    <p:sldId id="1380" r:id="rId9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72B"/>
    <a:srgbClr val="21A64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92743" autoAdjust="0"/>
  </p:normalViewPr>
  <p:slideViewPr>
    <p:cSldViewPr snapToGrid="0" snapToObjects="1">
      <p:cViewPr varScale="1">
        <p:scale>
          <a:sx n="85" d="100"/>
          <a:sy n="85" d="100"/>
        </p:scale>
        <p:origin x="1936" y="18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4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67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18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3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70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82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72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08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4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83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0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77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11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7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4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38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63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70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90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59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91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5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7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q		    </a:t>
            </a:r>
          </a:p>
        </p:txBody>
      </p:sp>
    </p:spTree>
    <p:extLst>
      <p:ext uri="{BB962C8B-B14F-4D97-AF65-F5344CB8AC3E}">
        <p14:creationId xmlns:p14="http://schemas.microsoft.com/office/powerpoint/2010/main" val="249427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28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35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22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5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2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29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0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0777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62" r:id="rId6"/>
    <p:sldLayoutId id="2147483665" r:id="rId7"/>
    <p:sldLayoutId id="2147483667" r:id="rId8"/>
    <p:sldLayoutId id="2147483668" r:id="rId9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dancingguy" TargetMode="External"/><Relationship Id="rId2" Type="http://schemas.openxmlformats.org/officeDocument/2006/relationships/hyperlink" Target="https://youtu.be/FVVPi4v2D94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tiff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6.tiff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3.png"/><Relationship Id="rId9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6.tiff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jpe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6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tiff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truepurpose" TargetMode="External"/><Relationship Id="rId2" Type="http://schemas.openxmlformats.org/officeDocument/2006/relationships/hyperlink" Target="https://youtu.be/VsEvRY3boEE" TargetMode="Externa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5294390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3231" y="3452826"/>
            <a:ext cx="13331261" cy="1423974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Identifying My Purpose as a Teacher</a:t>
            </a:r>
          </a:p>
          <a:p>
            <a:r>
              <a:rPr lang="en-US" sz="35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Lighting &amp; Leading the Way in Henry County</a:t>
            </a:r>
            <a:endParaRPr lang="en-US" sz="35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7"/>
          <a:stretch/>
        </p:blipFill>
        <p:spPr>
          <a:xfrm>
            <a:off x="790415" y="354710"/>
            <a:ext cx="10941802" cy="277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F3E9B-5568-3FC9-E757-8311595CB2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152">
            <a:off x="515284" y="5218237"/>
            <a:ext cx="2374614" cy="2968268"/>
          </a:xfrm>
          <a:prstGeom prst="rect">
            <a:avLst/>
          </a:prstGeom>
          <a:effectLst>
            <a:softEdge rad="44233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699F8-2E96-9944-E3B7-DA9806D29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285">
            <a:off x="10038859" y="5285719"/>
            <a:ext cx="2374614" cy="2968268"/>
          </a:xfrm>
          <a:prstGeom prst="rect">
            <a:avLst/>
          </a:prstGeom>
          <a:effectLst>
            <a:softEdge rad="44233"/>
          </a:effectLst>
        </p:spPr>
      </p:pic>
    </p:spTree>
    <p:extLst>
      <p:ext uri="{BB962C8B-B14F-4D97-AF65-F5344CB8AC3E}">
        <p14:creationId xmlns:p14="http://schemas.microsoft.com/office/powerpoint/2010/main" val="3963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995" y="3570409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Homework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Check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cartoon face with a check mark&#10;&#10;Description automatically generated">
            <a:extLst>
              <a:ext uri="{FF2B5EF4-FFF2-40B4-BE49-F238E27FC236}">
                <a16:creationId xmlns:a16="http://schemas.microsoft.com/office/drawing/2014/main" id="{A033BCF5-3B3D-2FFD-AF16-B5DEF1CD4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5289">
            <a:off x="8155437" y="4838367"/>
            <a:ext cx="3272504" cy="3887137"/>
          </a:xfrm>
          <a:prstGeom prst="rect">
            <a:avLst/>
          </a:prstGeom>
          <a:effectLst>
            <a:softEdge rad="78370"/>
          </a:effectLst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DB2A9CD3-B446-9F69-0679-03F985ED25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369" y="317972"/>
            <a:ext cx="1683830" cy="1579920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8" name="Picture 7" descr="A paper with text and images&#10;&#10;Description automatically generated">
            <a:extLst>
              <a:ext uri="{FF2B5EF4-FFF2-40B4-BE49-F238E27FC236}">
                <a16:creationId xmlns:a16="http://schemas.microsoft.com/office/drawing/2014/main" id="{CA33384F-D190-F625-E096-A7D716FB28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8" y="324301"/>
            <a:ext cx="6941668" cy="91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129" y="619438"/>
            <a:ext cx="11656648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 err="1">
                <a:solidFill>
                  <a:srgbClr val="FFFF00"/>
                </a:solidFill>
                <a:latin typeface="Chalkduster"/>
                <a:cs typeface="Chalkduster"/>
              </a:rPr>
              <a:t>Microlabs</a:t>
            </a: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 Protocol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Meeting Goals p. 52-56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 err="1">
                <a:solidFill>
                  <a:srgbClr val="FFFF00"/>
                </a:solidFill>
                <a:latin typeface="Chalkduster"/>
                <a:cs typeface="Chalkduster"/>
              </a:rPr>
              <a:t>Microlab</a:t>
            </a: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: A short, active experience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Create groups of 3 &amp; letter off A-C.</a:t>
            </a:r>
            <a:b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Read directions on p. 53.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63EF7-9B36-E646-B49A-207598FCBF79}"/>
              </a:ext>
            </a:extLst>
          </p:cNvPr>
          <p:cNvSpPr txBox="1"/>
          <p:nvPr/>
        </p:nvSpPr>
        <p:spPr>
          <a:xfrm>
            <a:off x="154983" y="3780817"/>
            <a:ext cx="12773814" cy="2318583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Question #1: Share about your Engagement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Teacher Leader Actions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(Framework actions,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delivering PD, Teacher-</a:t>
            </a:r>
            <a:r>
              <a:rPr kumimoji="0" lang="en-US" sz="36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preneur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actions, Total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Participation Techniques, etc.)</a:t>
            </a:r>
          </a:p>
        </p:txBody>
      </p:sp>
      <p:pic>
        <p:nvPicPr>
          <p:cNvPr id="4" name="Picture 3" descr="A book cover of a meeting goals&#10;&#10;Description automatically generated">
            <a:extLst>
              <a:ext uri="{FF2B5EF4-FFF2-40B4-BE49-F238E27FC236}">
                <a16:creationId xmlns:a16="http://schemas.microsoft.com/office/drawing/2014/main" id="{D9D08766-0767-DDC9-507E-E56EBA0D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42" y="179757"/>
            <a:ext cx="2991173" cy="3344676"/>
          </a:xfrm>
          <a:prstGeom prst="rect">
            <a:avLst/>
          </a:prstGeom>
          <a:effectLst>
            <a:softEdge rad="56123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22DFE-704D-849B-F27A-6AC2F68EE32A}"/>
              </a:ext>
            </a:extLst>
          </p:cNvPr>
          <p:cNvSpPr txBox="1"/>
          <p:nvPr/>
        </p:nvSpPr>
        <p:spPr>
          <a:xfrm>
            <a:off x="115493" y="6348834"/>
            <a:ext cx="12773814" cy="1764586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Question #2: What challenges have you faced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in your efforts to take action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this year as a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Teacher Leader?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2B367-71F7-9C70-5C49-1E7EA1C3C1E6}"/>
              </a:ext>
            </a:extLst>
          </p:cNvPr>
          <p:cNvSpPr txBox="1"/>
          <p:nvPr/>
        </p:nvSpPr>
        <p:spPr>
          <a:xfrm>
            <a:off x="154983" y="8403527"/>
            <a:ext cx="12773814" cy="1210588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Question #3: What Teacher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Leader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 are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you most proud of from this school year? 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71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1661" y="480185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Today we journey onward to explore </a:t>
            </a:r>
            <a:r>
              <a:rPr lang="en-US" sz="7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Purpose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B2FEF-CFF3-F448-B3FA-298E3F9A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85" y="4549830"/>
            <a:ext cx="4131733" cy="408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F5C22-B4E6-284F-8CC3-49FAC785D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457" y="4391472"/>
            <a:ext cx="4266366" cy="42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6753"/>
            <a:ext cx="13004800" cy="2590167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  <a:t>Essential 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577" y="2208385"/>
            <a:ext cx="1154919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Who are you as an educator?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What drives you to teach?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do you live out your Purpose as an educator?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are you embracing Leadership &amp; Responsibility in your current school position?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What do you need to have the Confidence to Take Action?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Why are balanced conversations important?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How does the concept of “bright spots” affect your Purpose as a teacher?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is Purpose connected to the Highly Effective Classroom Framework?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4060F-03BB-1748-AC45-B804AF8FC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DF800F6-D4F1-514C-93B6-C3FA7BCB8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3991">
            <a:off x="567844" y="273719"/>
            <a:ext cx="1653181" cy="1785257"/>
          </a:xfrm>
          <a:prstGeom prst="rect">
            <a:avLst/>
          </a:prstGeom>
          <a:effectLst>
            <a:softEdge rad="109734"/>
          </a:effec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03ADE09-40F6-6A4B-8F92-6AD067A8D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489">
            <a:off x="10909271" y="399144"/>
            <a:ext cx="1653181" cy="1785257"/>
          </a:xfrm>
          <a:prstGeom prst="rect">
            <a:avLst/>
          </a:prstGeom>
          <a:effectLst>
            <a:softEdge rad="109734"/>
          </a:effectLst>
        </p:spPr>
      </p:pic>
    </p:spTree>
    <p:extLst>
      <p:ext uri="{BB962C8B-B14F-4D97-AF65-F5344CB8AC3E}">
        <p14:creationId xmlns:p14="http://schemas.microsoft.com/office/powerpoint/2010/main" val="20893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66918" y="325464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Encouraging a</a:t>
            </a:r>
            <a:b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Sense of Purpose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3301" y="3274864"/>
            <a:ext cx="10041466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Making decisions as the leader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of your own life &amp; taking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responsibility for your choices.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3315" y="6266288"/>
            <a:ext cx="9973733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Setting goals &amp; confidently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taking the steps necessary to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reach them.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112044-9070-5D4E-B1E6-5315D0E46B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5" y="3039399"/>
            <a:ext cx="2470026" cy="2438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EAEB0-CE97-FD44-B235-803989E722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85" y="5944391"/>
            <a:ext cx="2483777" cy="2465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F9F413-7A83-FB46-A06B-563E3F60F7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5AF453-817A-E849-B2F3-F224BD2657BD}"/>
              </a:ext>
            </a:extLst>
          </p:cNvPr>
          <p:cNvSpPr txBox="1"/>
          <p:nvPr/>
        </p:nvSpPr>
        <p:spPr>
          <a:xfrm rot="21109718">
            <a:off x="10200119" y="1529703"/>
            <a:ext cx="231718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</a:t>
            </a:r>
          </a:p>
        </p:txBody>
      </p:sp>
    </p:spTree>
    <p:extLst>
      <p:ext uri="{BB962C8B-B14F-4D97-AF65-F5344CB8AC3E}">
        <p14:creationId xmlns:p14="http://schemas.microsoft.com/office/powerpoint/2010/main" val="24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-312821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Purpose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Reflection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995">
            <a:off x="7856250" y="2741299"/>
            <a:ext cx="4234124" cy="657331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3734098"/>
            <a:ext cx="714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Individually, complete the rank order section of the self-assessment.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Discuss the 3 reflection questions.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B3895-7F03-5A45-9304-18AF64525374}"/>
              </a:ext>
            </a:extLst>
          </p:cNvPr>
          <p:cNvSpPr txBox="1"/>
          <p:nvPr/>
        </p:nvSpPr>
        <p:spPr>
          <a:xfrm rot="21109718">
            <a:off x="2757853" y="8197323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2</a:t>
            </a:r>
          </a:p>
        </p:txBody>
      </p:sp>
    </p:spTree>
    <p:extLst>
      <p:ext uri="{BB962C8B-B14F-4D97-AF65-F5344CB8AC3E}">
        <p14:creationId xmlns:p14="http://schemas.microsoft.com/office/powerpoint/2010/main" val="13429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-777770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Purpose Quote Swap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2429483"/>
            <a:ext cx="71467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Meander around the room having brief conversations about your quotes…swapping quote cards after each discussion.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When time is called, return to your table with the quote you are currently holding.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light bulb with a light bulb and a word&#10;&#10;Description automatically generated">
            <a:extLst>
              <a:ext uri="{FF2B5EF4-FFF2-40B4-BE49-F238E27FC236}">
                <a16:creationId xmlns:a16="http://schemas.microsoft.com/office/drawing/2014/main" id="{897DD25C-C21F-11EB-222C-A71FD7B1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660">
            <a:off x="7984547" y="2619760"/>
            <a:ext cx="4494253" cy="5331417"/>
          </a:xfrm>
          <a:prstGeom prst="rect">
            <a:avLst/>
          </a:prstGeom>
          <a:effectLst>
            <a:softEdge rad="124829"/>
          </a:effectLst>
        </p:spPr>
      </p:pic>
    </p:spTree>
    <p:extLst>
      <p:ext uri="{BB962C8B-B14F-4D97-AF65-F5344CB8AC3E}">
        <p14:creationId xmlns:p14="http://schemas.microsoft.com/office/powerpoint/2010/main" val="14814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634" y="882909"/>
            <a:ext cx="11656648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Questions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&amp; Assumptions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Meeting Goals p. 39-41 (modified)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 descr="A book cover of a meeting goals&#10;&#10;Description automatically generated">
            <a:extLst>
              <a:ext uri="{FF2B5EF4-FFF2-40B4-BE49-F238E27FC236}">
                <a16:creationId xmlns:a16="http://schemas.microsoft.com/office/drawing/2014/main" id="{D9D08766-0767-DDC9-507E-E56EBA0D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42" y="179757"/>
            <a:ext cx="2991173" cy="3344676"/>
          </a:xfrm>
          <a:prstGeom prst="rect">
            <a:avLst/>
          </a:prstGeom>
          <a:effectLst>
            <a:softEdge rad="56123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742C-7577-AA02-E831-298FFC75CD8A}"/>
              </a:ext>
            </a:extLst>
          </p:cNvPr>
          <p:cNvSpPr txBox="1"/>
          <p:nvPr/>
        </p:nvSpPr>
        <p:spPr>
          <a:xfrm>
            <a:off x="216568" y="3920844"/>
            <a:ext cx="125716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On one sticky note, write a question you have related to your quote. On a second sticky note, write an assumption related to your quote.</a:t>
            </a: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Discuss your quotes, questions, &amp; assumptions as a table group.</a:t>
            </a: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Identify commonalities &amp; differences in your questions &amp; assumptions.</a:t>
            </a:r>
          </a:p>
        </p:txBody>
      </p:sp>
    </p:spTree>
    <p:extLst>
      <p:ext uri="{BB962C8B-B14F-4D97-AF65-F5344CB8AC3E}">
        <p14:creationId xmlns:p14="http://schemas.microsoft.com/office/powerpoint/2010/main" val="26947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93" y="-777770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Questions &amp; Assumptions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2429483"/>
            <a:ext cx="71467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Meander around the room having brief conversations about your quotes…swapping quote cards after each discussion.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When time is called, return to your table with the quote you are currently holding.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light bulb with a light bulb and a word&#10;&#10;Description automatically generated">
            <a:extLst>
              <a:ext uri="{FF2B5EF4-FFF2-40B4-BE49-F238E27FC236}">
                <a16:creationId xmlns:a16="http://schemas.microsoft.com/office/drawing/2014/main" id="{897DD25C-C21F-11EB-222C-A71FD7B1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660">
            <a:off x="7984547" y="2619760"/>
            <a:ext cx="4494253" cy="5331417"/>
          </a:xfrm>
          <a:prstGeom prst="rect">
            <a:avLst/>
          </a:prstGeom>
          <a:effectLst>
            <a:softEdge rad="124829"/>
          </a:effectLst>
        </p:spPr>
      </p:pic>
    </p:spTree>
    <p:extLst>
      <p:ext uri="{BB962C8B-B14F-4D97-AF65-F5344CB8AC3E}">
        <p14:creationId xmlns:p14="http://schemas.microsoft.com/office/powerpoint/2010/main" val="38668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Quick Break!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IMG_6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9428">
            <a:off x="4159495" y="1784710"/>
            <a:ext cx="5140806" cy="69598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865" y="1018548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Opening Team Challenge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Lighting &amp; Leading the Way in</a:t>
            </a:r>
            <a:b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Henry County Schools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83619" y="8885371"/>
            <a:ext cx="1190453" cy="67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840F8D-5640-EB29-1A72-D555E91CF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127" y="2781213"/>
            <a:ext cx="8715964" cy="6588244"/>
          </a:xfrm>
          <a:prstGeom prst="rect">
            <a:avLst/>
          </a:prstGeom>
          <a:effectLst>
            <a:softEdge rad="63346"/>
          </a:effectLst>
        </p:spPr>
      </p:pic>
    </p:spTree>
    <p:extLst>
      <p:ext uri="{BB962C8B-B14F-4D97-AF65-F5344CB8AC3E}">
        <p14:creationId xmlns:p14="http://schemas.microsoft.com/office/powerpoint/2010/main" val="10682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Leadership Dance Card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AD62B-BEE6-A7CE-ABAB-3A5DCDD1B516}"/>
              </a:ext>
            </a:extLst>
          </p:cNvPr>
          <p:cNvSpPr txBox="1"/>
          <p:nvPr/>
        </p:nvSpPr>
        <p:spPr>
          <a:xfrm>
            <a:off x="434621" y="6230389"/>
            <a:ext cx="12135555" cy="308597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Find 3 people not at your table &amp; you will both sign each others dance cards for the same number (1, 2, 0r 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522A1-E47D-2268-E58A-2EE24EC2DF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663" y="1544990"/>
            <a:ext cx="10537472" cy="41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507307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Leadership &amp; Responsibility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66" y="3268132"/>
            <a:ext cx="5230399" cy="5164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02EA4-5544-A14A-8821-856CADC13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309" y="337527"/>
            <a:ext cx="12588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Leadership Lessons From Dancing Guy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1088B-3C92-EB4F-876A-2B971532B6C4}"/>
              </a:ext>
            </a:extLst>
          </p:cNvPr>
          <p:cNvSpPr txBox="1"/>
          <p:nvPr/>
        </p:nvSpPr>
        <p:spPr>
          <a:xfrm>
            <a:off x="587055" y="8823666"/>
            <a:ext cx="16078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charset="0"/>
                <a:ea typeface="Chalkduster" charset="0"/>
                <a:cs typeface="Chalkduster" charset="0"/>
                <a:sym typeface="Helvetica Light"/>
              </a:rPr>
              <a:t>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887BC-E56E-E8F7-2680-F7B11CC8F322}"/>
              </a:ext>
            </a:extLst>
          </p:cNvPr>
          <p:cNvSpPr txBox="1"/>
          <p:nvPr/>
        </p:nvSpPr>
        <p:spPr>
          <a:xfrm>
            <a:off x="58147" y="3521674"/>
            <a:ext cx="1300480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https://youtu.be/FVVPi4v2D94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https://vimeo.com/qisva/dancingguy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15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1726" y="1153067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33" y="4075343"/>
            <a:ext cx="12683067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This condition is fostered when teachers are able to express their ideas, make decisions, &amp; accept responsibility for their choices.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Teachers need genuine opportunities to be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responsible for the school community.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66" y="410768"/>
            <a:ext cx="2760965" cy="2726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2B86E-9563-F64E-A3B8-A04448A7A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9426" y="555311"/>
            <a:ext cx="1009571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>
                <a:solidFill>
                  <a:srgbClr val="FFFF00"/>
                </a:solidFill>
                <a:latin typeface="Chalkduster"/>
                <a:cs typeface="Chalkduster"/>
              </a:rPr>
              <a:t>Embracing </a:t>
            </a:r>
            <a:r>
              <a:rPr kumimoji="0" lang="en-US" sz="60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Leadership</a:t>
            </a:r>
            <a:r>
              <a:rPr kumimoji="0" lang="en-US" sz="6000" b="0" i="0" u="none" strike="noStrike" cap="none" spc="0" normalizeH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</a:t>
            </a:r>
            <a:endParaRPr kumimoji="0" lang="en-US" sz="6000" b="0" i="0" u="none" strike="noStrike" cap="none" spc="0" normalizeH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&amp; Responsibility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134" y="3446293"/>
            <a:ext cx="12312526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Broaden the definition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of leadership.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Seek out opportunities to </a:t>
            </a: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lead.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Accept the consequences of your decisions. (fail-fast)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Take time to celebrate accomplishments.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Keep learning, growing, &amp; changing.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7" y="413122"/>
            <a:ext cx="2743759" cy="270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303FC-C0E6-1A4C-92D1-DF5AC62B20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9009892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29" y="-271912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Teachers as Leaders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of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6D1E7-1862-0249-966A-1E30CD3E7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F535DF-D8AA-D24F-B459-2CC63411F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1" y="2743199"/>
            <a:ext cx="5227253" cy="6746929"/>
          </a:xfrm>
          <a:prstGeom prst="rect">
            <a:avLst/>
          </a:prstGeom>
          <a:effectLst>
            <a:softEdge rad="234897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D7AD29-9AE3-814D-93E8-0C647C802919}"/>
              </a:ext>
            </a:extLst>
          </p:cNvPr>
          <p:cNvSpPr txBox="1"/>
          <p:nvPr/>
        </p:nvSpPr>
        <p:spPr>
          <a:xfrm>
            <a:off x="6502400" y="3353139"/>
            <a:ext cx="6084712" cy="785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Complete the I AM A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LEADER Reflection.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Using your Leadership Dance Card, meet with your 3 partners &amp;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share examples of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how you are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currently exercising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leadership at your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school.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01E06-B51A-E441-A9EF-B7D30CAA6648}"/>
              </a:ext>
            </a:extLst>
          </p:cNvPr>
          <p:cNvSpPr txBox="1"/>
          <p:nvPr/>
        </p:nvSpPr>
        <p:spPr>
          <a:xfrm rot="21109718">
            <a:off x="10072391" y="2189237"/>
            <a:ext cx="2613294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3CF3FD-7E87-6140-8E88-C02F37B89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68" y="348699"/>
            <a:ext cx="2134098" cy="21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492788" y="345543"/>
            <a:ext cx="13004799" cy="2497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5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School Solutions</a:t>
            </a:r>
            <a:br>
              <a:rPr lang="en-US" sz="5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5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Lesson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3FAC2-FDF0-E94B-AEE4-675E99838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68" y="348699"/>
            <a:ext cx="2134098" cy="210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A8C12-139D-8341-A4D5-67846A8D26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E05BF6-7A75-5949-B0B2-F5C217F44D12}"/>
              </a:ext>
            </a:extLst>
          </p:cNvPr>
          <p:cNvSpPr txBox="1"/>
          <p:nvPr/>
        </p:nvSpPr>
        <p:spPr>
          <a:xfrm rot="21109718">
            <a:off x="9564646" y="872494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6BAB97-A5DE-6046-B819-208ADBDB5037}"/>
              </a:ext>
            </a:extLst>
          </p:cNvPr>
          <p:cNvSpPr txBox="1"/>
          <p:nvPr/>
        </p:nvSpPr>
        <p:spPr>
          <a:xfrm>
            <a:off x="437110" y="3229316"/>
            <a:ext cx="5793208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Supporting staff &amp;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students in forming creative solutions to prevalent school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problems. Making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decisions &amp; taking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responsibility for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choices that impact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the school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community.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E1301F2B-981E-5B4B-9F65-9AF20F807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65" y="2062215"/>
            <a:ext cx="6475623" cy="6785567"/>
          </a:xfrm>
          <a:prstGeom prst="rect">
            <a:avLst/>
          </a:prstGeom>
          <a:effectLst>
            <a:softEdge rad="347453"/>
          </a:effectLst>
        </p:spPr>
      </p:pic>
    </p:spTree>
    <p:extLst>
      <p:ext uri="{BB962C8B-B14F-4D97-AF65-F5344CB8AC3E}">
        <p14:creationId xmlns:p14="http://schemas.microsoft.com/office/powerpoint/2010/main" val="1457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728723" y="292955"/>
            <a:ext cx="13487909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br>
              <a:rPr lang="en-US" sz="6600" baseline="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6BE59-CBED-B748-A922-067467CEB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16" y="389467"/>
            <a:ext cx="2106468" cy="208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5C5C1-0582-354A-AE93-BA4C5D4E4E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00" y="2722438"/>
            <a:ext cx="5407881" cy="6745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92E19F-BB67-2440-A352-42F0C8F7E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06" y="991411"/>
            <a:ext cx="5418667" cy="61148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E4456A-3604-AA4A-ADCB-233276A07D67}"/>
              </a:ext>
            </a:extLst>
          </p:cNvPr>
          <p:cNvSpPr txBox="1"/>
          <p:nvPr/>
        </p:nvSpPr>
        <p:spPr>
          <a:xfrm rot="21109718">
            <a:off x="8084104" y="8111019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5</a:t>
            </a:r>
          </a:p>
        </p:txBody>
      </p:sp>
    </p:spTree>
    <p:extLst>
      <p:ext uri="{BB962C8B-B14F-4D97-AF65-F5344CB8AC3E}">
        <p14:creationId xmlns:p14="http://schemas.microsoft.com/office/powerpoint/2010/main" val="19969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6140" y="293643"/>
            <a:ext cx="1090972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 &amp; Connect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978A720F-B40F-6114-95EE-1E2EE75FB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757" y="727925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7E79D-A8B2-8291-A230-87F32F9FE138}"/>
              </a:ext>
            </a:extLst>
          </p:cNvPr>
          <p:cNvSpPr txBox="1"/>
          <p:nvPr/>
        </p:nvSpPr>
        <p:spPr>
          <a:xfrm rot="21109718">
            <a:off x="735973" y="3065039"/>
            <a:ext cx="261086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4772A-EB07-2F38-C271-4B364A52CC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16" y="389467"/>
            <a:ext cx="2106468" cy="2082800"/>
          </a:xfrm>
          <a:prstGeom prst="rect">
            <a:avLst/>
          </a:prstGeom>
        </p:spPr>
      </p:pic>
      <p:pic>
        <p:nvPicPr>
          <p:cNvPr id="6" name="Picture 5" descr="A page of a school project&#10;&#10;Description automatically generated with medium confidence">
            <a:extLst>
              <a:ext uri="{FF2B5EF4-FFF2-40B4-BE49-F238E27FC236}">
                <a16:creationId xmlns:a16="http://schemas.microsoft.com/office/drawing/2014/main" id="{AEC7F0D7-2631-B9D3-BBD8-0888286064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631" y="1430867"/>
            <a:ext cx="6070995" cy="81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8235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Lunch!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ake&#10;&#10;Description automatically generated">
            <a:extLst>
              <a:ext uri="{FF2B5EF4-FFF2-40B4-BE49-F238E27FC236}">
                <a16:creationId xmlns:a16="http://schemas.microsoft.com/office/drawing/2014/main" id="{A14151B2-1C4F-7347-8C53-A509DE06A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2038546"/>
            <a:ext cx="9189357" cy="7179839"/>
          </a:xfrm>
          <a:prstGeom prst="rect">
            <a:avLst/>
          </a:prstGeom>
          <a:effectLst>
            <a:softEdge rad="358328"/>
          </a:effectLst>
        </p:spPr>
      </p:pic>
    </p:spTree>
    <p:extLst>
      <p:ext uri="{BB962C8B-B14F-4D97-AF65-F5344CB8AC3E}">
        <p14:creationId xmlns:p14="http://schemas.microsoft.com/office/powerpoint/2010/main" val="4427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5EFD-0866-6140-96DE-A271D8659805}"/>
              </a:ext>
            </a:extLst>
          </p:cNvPr>
          <p:cNvSpPr txBox="1"/>
          <p:nvPr/>
        </p:nvSpPr>
        <p:spPr>
          <a:xfrm>
            <a:off x="939895" y="480858"/>
            <a:ext cx="1134872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b="1" dirty="0">
                <a:solidFill>
                  <a:srgbClr val="FFFF00"/>
                </a:solidFill>
                <a:latin typeface="Chalkduster" panose="03050602040202020205" pitchFamily="66" charset="77"/>
              </a:rPr>
              <a:t>A Quick Review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E28AE-7EBF-4D4A-A769-3109EEB7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47" y="1694775"/>
            <a:ext cx="9766030" cy="63191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04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161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Story Time…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FF354DC5-0CDC-BB45-87C1-DAEDF28B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2521">
            <a:off x="3890075" y="2541722"/>
            <a:ext cx="4792603" cy="6594726"/>
          </a:xfrm>
          <a:prstGeom prst="rect">
            <a:avLst/>
          </a:prstGeom>
          <a:effectLst>
            <a:softEdge rad="118239"/>
          </a:effectLst>
        </p:spPr>
      </p:pic>
    </p:spTree>
    <p:extLst>
      <p:ext uri="{BB962C8B-B14F-4D97-AF65-F5344CB8AC3E}">
        <p14:creationId xmlns:p14="http://schemas.microsoft.com/office/powerpoint/2010/main" val="10072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5893-7221-2542-8E83-55B979B7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13" y="736399"/>
            <a:ext cx="6523747" cy="8154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77B25-7A35-C048-A71E-63FFB6D6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59" y="299593"/>
            <a:ext cx="2615044" cy="266787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52580-5DA3-9446-AE36-2D059FE7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030" y="6850729"/>
            <a:ext cx="2249054" cy="224905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7359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5D2F0-697C-0A41-8D0E-A06AC37F7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95141" y="1550971"/>
            <a:ext cx="8340046" cy="6255035"/>
          </a:xfrm>
          <a:prstGeom prst="rect">
            <a:avLst/>
          </a:prstGeom>
          <a:effectLst>
            <a:softEdge rad="571229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81EA6-F3C3-8D4A-9297-2BA7C3064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FC095-59A6-6CDC-1DD1-89E6BBFD2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19571" y="1730001"/>
            <a:ext cx="7862634" cy="5896976"/>
          </a:xfrm>
          <a:prstGeom prst="rect">
            <a:avLst/>
          </a:prstGeom>
          <a:effectLst>
            <a:softEdge rad="218013"/>
          </a:effectLst>
        </p:spPr>
      </p:pic>
    </p:spTree>
    <p:extLst>
      <p:ext uri="{BB962C8B-B14F-4D97-AF65-F5344CB8AC3E}">
        <p14:creationId xmlns:p14="http://schemas.microsoft.com/office/powerpoint/2010/main" val="4818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8438A-459B-844B-91B0-A104CF3F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27398-A464-6D40-8861-AE8DCC12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54000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E70E5-DBE9-A445-82CF-5FE656C8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443EAF-2D5B-6A47-B4F8-3DC9AF6E2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4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524A-5D41-2C40-A897-849CB4C4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13969-DBC6-EC43-92FD-4B8F427A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7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0B722-DDD8-9D48-BFCC-C394371F6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D28BE-F02F-C84D-9669-84CE8771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6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22FE3-6C59-344A-8019-320F174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Teacher Voice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821973"/>
            <a:ext cx="13230124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Sharing thoughts &amp; ideas in an environment underpinned by trust &amp;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600708"/>
            <a:ext cx="12618163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Offering realistic suggestions for the</a:t>
            </a:r>
            <a:b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713107"/>
            <a:ext cx="12618165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chemeClr val="bg1"/>
                </a:solidFill>
                <a:latin typeface="Chalkduster"/>
                <a:cs typeface="Chalkduster"/>
              </a:rPr>
              <a:t>Accepting responsibility for not only what is said but also what needs to be done.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2BFC9BF-2E41-E944-A860-4225FCC43B19}"/>
              </a:ext>
            </a:extLst>
          </p:cNvPr>
          <p:cNvSpPr/>
          <p:nvPr/>
        </p:nvSpPr>
        <p:spPr>
          <a:xfrm>
            <a:off x="4042715" y="3282061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7900699" y="3268504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09D26B9-B50B-D64F-A504-A3076ACF73FD}"/>
              </a:ext>
            </a:extLst>
          </p:cNvPr>
          <p:cNvSpPr/>
          <p:nvPr/>
        </p:nvSpPr>
        <p:spPr>
          <a:xfrm>
            <a:off x="2732990" y="632531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6005610" y="6325317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B67FB72-1D71-1745-A8F5-4E3E0AFE2FA2}"/>
              </a:ext>
            </a:extLst>
          </p:cNvPr>
          <p:cNvSpPr/>
          <p:nvPr/>
        </p:nvSpPr>
        <p:spPr>
          <a:xfrm>
            <a:off x="9278230" y="6344010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4136"/>
      </p:ext>
    </p:extLst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6B0EC-A7EF-7645-B03C-240742E71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6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71BF2-8631-E547-ABB0-ECCA852BB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6820C-821E-DC4F-B562-59AEDD0C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6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B7629-894E-C74C-816E-5E6545F7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8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CD6A0-299B-9548-B557-ED360AED6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4C88B-D6B9-5242-BCA4-77CE37CF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B092D-E689-F346-B4BD-96AAECDC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638F2-EFCB-D84C-A9A7-F08F52FD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33B44-1575-E24A-8EDF-8ACB022AE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969EC-1F98-0249-981D-1B29B3D4C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52" y="2821009"/>
            <a:ext cx="10728959" cy="538403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 The ability to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dream and set goals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for the future,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while being inspired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in the present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to reach those dreams.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9619" y="936965"/>
            <a:ext cx="12083627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7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ASPIRATIONS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C38B-5487-104A-9346-08C1DEE3B4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74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FAD2B-99E4-EB4A-B853-AE747C480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389F1-3F07-7046-B9C7-965CE91E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562FF-7DF1-6349-AB93-7E8EB7153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5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0A409-0296-B54E-909B-BED557CC5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71B92-D3E0-6F4A-9472-37B4A309C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E6B27-54B5-B24E-A9E3-7F1F6D0AA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79468" y="9306374"/>
            <a:ext cx="6319979" cy="576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68" tIns="47168" rIns="47168" bIns="47168" numCol="1" spcCol="24874" rtlCol="0" anchor="ctr">
            <a:spAutoFit/>
          </a:bodyPr>
          <a:lstStyle/>
          <a:p>
            <a:pPr rtl="0" latinLnBrk="1" hangingPunct="0"/>
            <a:r>
              <a:rPr lang="en-US" sz="1707" dirty="0">
                <a:solidFill>
                  <a:schemeClr val="bg1"/>
                </a:solidFill>
              </a:rPr>
              <a:t>                                                       © </a:t>
            </a:r>
            <a:r>
              <a:rPr lang="en-US" sz="1422" dirty="0">
                <a:solidFill>
                  <a:schemeClr val="bg1"/>
                </a:solidFill>
              </a:rPr>
              <a:t>Quaglia Institute</a:t>
            </a:r>
          </a:p>
          <a:p>
            <a:pPr rtl="0" latinLnBrk="1" hangingPunct="0"/>
            <a:r>
              <a:rPr lang="en-US" sz="1422" dirty="0">
                <a:solidFill>
                  <a:schemeClr val="bg1"/>
                </a:solidFill>
              </a:rPr>
              <a:t>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2E800-A1AE-A84D-9217-7267473C7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FB8B59-95D6-F646-8FC9-6AC963D8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100"/>
            <a:ext cx="1290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42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F94C59-2095-9A44-83B9-ED1FBE9AE1BC}"/>
              </a:ext>
            </a:extLst>
          </p:cNvPr>
          <p:cNvSpPr txBox="1"/>
          <p:nvPr/>
        </p:nvSpPr>
        <p:spPr>
          <a:xfrm>
            <a:off x="1165568" y="410283"/>
            <a:ext cx="1080084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My voice is my choice.</a:t>
            </a:r>
            <a:b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It is special to me.</a:t>
            </a:r>
            <a:b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I have a _____ voice.</a:t>
            </a:r>
            <a:b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I hope you agree!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BD00F-949B-EA44-8A69-3C5E725652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FFF3CA3-571C-154E-BB3B-D23B48B1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5094">
            <a:off x="3010548" y="4897461"/>
            <a:ext cx="2489200" cy="4267200"/>
          </a:xfrm>
          <a:prstGeom prst="rect">
            <a:avLst/>
          </a:prstGeom>
          <a:effectLst>
            <a:softEdge rad="70577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FF631-6544-7742-AADC-CD512ECB1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1030">
            <a:off x="6779671" y="5176388"/>
            <a:ext cx="2724484" cy="2986010"/>
          </a:xfrm>
          <a:prstGeom prst="rect">
            <a:avLst/>
          </a:prstGeom>
          <a:effectLst>
            <a:softEdge rad="106796"/>
          </a:effectLst>
        </p:spPr>
      </p:pic>
    </p:spTree>
    <p:extLst>
      <p:ext uri="{BB962C8B-B14F-4D97-AF65-F5344CB8AC3E}">
        <p14:creationId xmlns:p14="http://schemas.microsoft.com/office/powerpoint/2010/main" val="376284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507307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Confidence to Take 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499" y="3335866"/>
            <a:ext cx="5099889" cy="5063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6147B-F990-F34A-8313-E73BB430E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1726" y="1153067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33" y="3798343"/>
            <a:ext cx="12683067" cy="481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Confidence to Take Action is the cumulative affect of the first seven conditions.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Exhibited by teachers when they have the 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  desire, willingness, and ability to work 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  hard towards achieving their goals with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	a sense of passion &amp; purpose.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66" y="275302"/>
            <a:ext cx="2882546" cy="286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42163-7F3B-6C4E-9143-069915ACEA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34781" y="515939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07344" y="8856664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40216" y="8851901"/>
            <a:ext cx="98372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447" y="164"/>
                <a:ext cx="1557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457" y="164"/>
                <a:ext cx="1534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46" y="109"/>
                <a:ext cx="1560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Aspirations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763911" y="8855005"/>
            <a:ext cx="2503643" cy="8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3224"/>
      </p:ext>
    </p:extLst>
  </p:cSld>
  <p:clrMapOvr>
    <a:masterClrMapping/>
  </p:clrMapOvr>
  <p:transition spd="slow">
    <p:strips dir="r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157" y="334790"/>
            <a:ext cx="841897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Having Confidence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To Take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274" y="3416687"/>
            <a:ext cx="12632267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Find </a:t>
            </a: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YOUR voice and use it.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Take time to reflect….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remind yourself of your PURPOSE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Challenge yourself to dream big….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NEVER be satisfied with the status-quo.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Embrace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your legacy as a Teacher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Leader, and TAKE ACTION!!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" y="334790"/>
            <a:ext cx="2728981" cy="270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879B5-E002-E548-A170-1ED25A1A6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30346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Who Am 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568">
            <a:off x="2483007" y="98345"/>
            <a:ext cx="1208030" cy="129422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81BA9-042D-5D4E-B420-90C73AC096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07348" y="113331"/>
            <a:ext cx="1190453" cy="67599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F0398E5-BABB-514C-BA91-1BAC365860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33" y="7020734"/>
            <a:ext cx="2029798" cy="2076772"/>
          </a:xfrm>
          <a:prstGeom prst="rect">
            <a:avLst/>
          </a:prstGeom>
          <a:effectLst>
            <a:softEdge rad="156267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D876C14-06B5-384C-B9BB-DC62BC1BA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92" y="4293028"/>
            <a:ext cx="2095320" cy="2153438"/>
          </a:xfrm>
          <a:prstGeom prst="rect">
            <a:avLst/>
          </a:prstGeom>
          <a:effectLst>
            <a:softEdge rad="128775"/>
          </a:effec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B8BE647-15C5-2A4C-9F07-8744F7D822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304" y="1549831"/>
            <a:ext cx="1928083" cy="2309248"/>
          </a:xfrm>
          <a:prstGeom prst="rect">
            <a:avLst/>
          </a:prstGeom>
          <a:effectLst>
            <a:softEdge rad="93245"/>
          </a:effec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D76A4E2-E497-B448-8666-72CE7F386D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3" y="7082726"/>
            <a:ext cx="2320914" cy="2216258"/>
          </a:xfrm>
          <a:prstGeom prst="rect">
            <a:avLst/>
          </a:prstGeom>
          <a:effectLst>
            <a:softEdge rad="205496"/>
          </a:effectLst>
        </p:spPr>
      </p:pic>
      <p:pic>
        <p:nvPicPr>
          <p:cNvPr id="16" name="Picture 15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5EEC6DC8-9508-EB43-A65C-B7E9D2EE51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75" y="4277532"/>
            <a:ext cx="2643522" cy="2187530"/>
          </a:xfrm>
          <a:prstGeom prst="rect">
            <a:avLst/>
          </a:prstGeom>
          <a:effectLst>
            <a:softEdge rad="233796"/>
          </a:effectLst>
        </p:spPr>
      </p:pic>
      <p:pic>
        <p:nvPicPr>
          <p:cNvPr id="18" name="Picture 17" descr="Shape, square&#10;&#10;Description automatically generated">
            <a:extLst>
              <a:ext uri="{FF2B5EF4-FFF2-40B4-BE49-F238E27FC236}">
                <a16:creationId xmlns:a16="http://schemas.microsoft.com/office/drawing/2014/main" id="{2983B3BC-6246-2A4A-B0BC-76157BA431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5980" y="1642822"/>
            <a:ext cx="2406496" cy="2138765"/>
          </a:xfrm>
          <a:prstGeom prst="rect">
            <a:avLst/>
          </a:prstGeom>
          <a:effectLst>
            <a:softEdge rad="162522"/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65B9CF7-8A9B-3F4D-A062-734D9417CFCA}"/>
              </a:ext>
            </a:extLst>
          </p:cNvPr>
          <p:cNvSpPr txBox="1">
            <a:spLocks/>
          </p:cNvSpPr>
          <p:nvPr/>
        </p:nvSpPr>
        <p:spPr>
          <a:xfrm>
            <a:off x="2570136" y="1397349"/>
            <a:ext cx="4249119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Is there something or someone that inspires you to teach?  How so?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DFC75-743B-D644-8CE6-D4FF4FFEFCD4}"/>
              </a:ext>
            </a:extLst>
          </p:cNvPr>
          <p:cNvSpPr txBox="1">
            <a:spLocks/>
          </p:cNvSpPr>
          <p:nvPr/>
        </p:nvSpPr>
        <p:spPr>
          <a:xfrm>
            <a:off x="2629546" y="4230956"/>
            <a:ext cx="4249119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When did you decide being a teacher was right for you?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8E6136-249B-904B-B247-9518D52809DE}"/>
              </a:ext>
            </a:extLst>
          </p:cNvPr>
          <p:cNvSpPr txBox="1">
            <a:spLocks/>
          </p:cNvSpPr>
          <p:nvPr/>
        </p:nvSpPr>
        <p:spPr>
          <a:xfrm>
            <a:off x="2580468" y="6971573"/>
            <a:ext cx="4249119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What are your basic beliefs &amp; values as a teacher?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04FF4BF-DDD6-4B41-9FEE-4B07E6181F0C}"/>
              </a:ext>
            </a:extLst>
          </p:cNvPr>
          <p:cNvSpPr txBox="1">
            <a:spLocks/>
          </p:cNvSpPr>
          <p:nvPr/>
        </p:nvSpPr>
        <p:spPr>
          <a:xfrm>
            <a:off x="8879667" y="1363770"/>
            <a:ext cx="4249119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Why do you teach?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DB54A5B-F569-AA47-A3D2-714AF73F935C}"/>
              </a:ext>
            </a:extLst>
          </p:cNvPr>
          <p:cNvSpPr txBox="1">
            <a:spLocks/>
          </p:cNvSpPr>
          <p:nvPr/>
        </p:nvSpPr>
        <p:spPr>
          <a:xfrm>
            <a:off x="9032067" y="3980400"/>
            <a:ext cx="3972733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As a teacher, what are you most proud of?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3D1D33A-EC9A-694B-AF59-507BCFE9A3DC}"/>
              </a:ext>
            </a:extLst>
          </p:cNvPr>
          <p:cNvSpPr txBox="1">
            <a:spLocks/>
          </p:cNvSpPr>
          <p:nvPr/>
        </p:nvSpPr>
        <p:spPr>
          <a:xfrm>
            <a:off x="8755681" y="6814007"/>
            <a:ext cx="4249119" cy="247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Wild Card! Share anything you want related to who you are as an educator!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B5A4BC-110A-7341-9CD2-28F876162EBF}"/>
              </a:ext>
            </a:extLst>
          </p:cNvPr>
          <p:cNvSpPr txBox="1"/>
          <p:nvPr/>
        </p:nvSpPr>
        <p:spPr>
          <a:xfrm rot="21109718">
            <a:off x="9625161" y="1322407"/>
            <a:ext cx="2617121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7</a:t>
            </a:r>
          </a:p>
        </p:txBody>
      </p:sp>
    </p:spTree>
    <p:extLst>
      <p:ext uri="{BB962C8B-B14F-4D97-AF65-F5344CB8AC3E}">
        <p14:creationId xmlns:p14="http://schemas.microsoft.com/office/powerpoint/2010/main" val="25959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4790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 err="1">
                <a:solidFill>
                  <a:srgbClr val="FFFF00"/>
                </a:solidFill>
                <a:latin typeface="Chalkduster"/>
                <a:cs typeface="Chalkduster"/>
              </a:rPr>
              <a:t>Donʻt</a:t>
            </a: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 Be a Bore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in 2034!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71CD6-1DB2-C44A-944F-60BCB038B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" y="334790"/>
            <a:ext cx="2728981" cy="270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C4944-A85C-154B-8582-0E4DDBF765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BF768-8FA1-41AD-B67D-B0B5B0401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0124">
            <a:off x="1426634" y="3449423"/>
            <a:ext cx="10558041" cy="5240032"/>
          </a:xfrm>
          <a:prstGeom prst="rect">
            <a:avLst/>
          </a:prstGeom>
          <a:effectLst>
            <a:softEdge rad="170415"/>
          </a:effectLst>
        </p:spPr>
      </p:pic>
    </p:spTree>
    <p:extLst>
      <p:ext uri="{BB962C8B-B14F-4D97-AF65-F5344CB8AC3E}">
        <p14:creationId xmlns:p14="http://schemas.microsoft.com/office/powerpoint/2010/main" val="81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448055" y="1313484"/>
            <a:ext cx="11870017" cy="899528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Welcome to the 10 year reunion since you graduated from the ATL! For the next 15 minutes you will </a:t>
            </a: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BE yourself 10 years from now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&amp; speak only in the present tense as if it were already 2034. 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Your goals are being achieved &amp; all your dreams are coming true! Share what actions you have taken as a Teacher Leader. Share about things you have done such as best-selling books &amp; articles you have written, magazine covers you have been on,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awards you have won, &amp; important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things you have achieved.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5BE07-26D4-3577-E9BE-E7D922E3973A}"/>
              </a:ext>
            </a:extLst>
          </p:cNvPr>
          <p:cNvSpPr txBox="1"/>
          <p:nvPr/>
        </p:nvSpPr>
        <p:spPr>
          <a:xfrm>
            <a:off x="1747166" y="421924"/>
            <a:ext cx="1140968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Mock Reunion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Donʻt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 Be a Bore in 2034</a:t>
            </a: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CB429-8203-A2AB-92FB-CA23FF2442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4473">
            <a:off x="301729" y="167652"/>
            <a:ext cx="1671723" cy="2174138"/>
          </a:xfrm>
          <a:prstGeom prst="rect">
            <a:avLst/>
          </a:prstGeom>
          <a:effectLst>
            <a:softEdge rad="23953"/>
          </a:effectLst>
        </p:spPr>
      </p:pic>
    </p:spTree>
    <p:extLst>
      <p:ext uri="{BB962C8B-B14F-4D97-AF65-F5344CB8AC3E}">
        <p14:creationId xmlns:p14="http://schemas.microsoft.com/office/powerpoint/2010/main" val="7485815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55BE07-26D4-3577-E9BE-E7D922E3973A}"/>
              </a:ext>
            </a:extLst>
          </p:cNvPr>
          <p:cNvSpPr txBox="1"/>
          <p:nvPr/>
        </p:nvSpPr>
        <p:spPr>
          <a:xfrm>
            <a:off x="549910" y="79176"/>
            <a:ext cx="114096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ATL Mock Reunion 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2033</a:t>
            </a: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5" name="Picture 4" descr="A person looking at a paper&#10;&#10;Description automatically generated">
            <a:extLst>
              <a:ext uri="{FF2B5EF4-FFF2-40B4-BE49-F238E27FC236}">
                <a16:creationId xmlns:a16="http://schemas.microsoft.com/office/drawing/2014/main" id="{07C73C67-F0B0-2ECD-F99C-889737360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088" y="1112313"/>
            <a:ext cx="4161707" cy="4798998"/>
          </a:xfrm>
          <a:prstGeom prst="rect">
            <a:avLst/>
          </a:prstGeom>
          <a:effectLst>
            <a:softEdge rad="72172"/>
          </a:effectLst>
        </p:spPr>
      </p:pic>
      <p:pic>
        <p:nvPicPr>
          <p:cNvPr id="8" name="Picture 7" descr="Two women holding a certificate&#10;&#10;Description automatically generated">
            <a:extLst>
              <a:ext uri="{FF2B5EF4-FFF2-40B4-BE49-F238E27FC236}">
                <a16:creationId xmlns:a16="http://schemas.microsoft.com/office/drawing/2014/main" id="{281CC786-B0C5-24F1-724C-8F304E3A7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04" y="1333867"/>
            <a:ext cx="3775593" cy="3388873"/>
          </a:xfrm>
          <a:prstGeom prst="rect">
            <a:avLst/>
          </a:prstGeom>
          <a:effectLst>
            <a:softEdge rad="86063"/>
          </a:effectLst>
        </p:spPr>
      </p:pic>
      <p:pic>
        <p:nvPicPr>
          <p:cNvPr id="12" name="Picture 11" descr="Two women holding papers and a microphone&#10;&#10;Description automatically generated">
            <a:extLst>
              <a:ext uri="{FF2B5EF4-FFF2-40B4-BE49-F238E27FC236}">
                <a16:creationId xmlns:a16="http://schemas.microsoft.com/office/drawing/2014/main" id="{C7725BC8-45EB-5E7E-8DF5-9E825C7E92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848" y="6170118"/>
            <a:ext cx="3962185" cy="3193670"/>
          </a:xfrm>
          <a:prstGeom prst="rect">
            <a:avLst/>
          </a:prstGeom>
          <a:effectLst>
            <a:softEdge rad="51389"/>
          </a:effectLst>
        </p:spPr>
      </p:pic>
      <p:pic>
        <p:nvPicPr>
          <p:cNvPr id="16" name="Picture 15" descr="A person holding a book and a green alien&#10;&#10;Description automatically generated">
            <a:extLst>
              <a:ext uri="{FF2B5EF4-FFF2-40B4-BE49-F238E27FC236}">
                <a16:creationId xmlns:a16="http://schemas.microsoft.com/office/drawing/2014/main" id="{3B8BD3C2-B111-06E4-618A-D85F631CE9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380" y="4986691"/>
            <a:ext cx="3474975" cy="4463864"/>
          </a:xfrm>
          <a:prstGeom prst="rect">
            <a:avLst/>
          </a:prstGeom>
          <a:effectLst>
            <a:softEdge rad="65751"/>
          </a:effectLst>
        </p:spPr>
      </p:pic>
      <p:pic>
        <p:nvPicPr>
          <p:cNvPr id="19" name="Picture 18" descr="A person holding up pictures&#10;&#10;Description automatically generated">
            <a:extLst>
              <a:ext uri="{FF2B5EF4-FFF2-40B4-BE49-F238E27FC236}">
                <a16:creationId xmlns:a16="http://schemas.microsoft.com/office/drawing/2014/main" id="{C70B7E47-27C7-1A7F-9594-96C49A5249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1" y="4986691"/>
            <a:ext cx="3408410" cy="4419696"/>
          </a:xfrm>
          <a:prstGeom prst="rect">
            <a:avLst/>
          </a:prstGeom>
          <a:effectLst>
            <a:softEdge rad="59357"/>
          </a:effectLst>
        </p:spPr>
      </p:pic>
      <p:pic>
        <p:nvPicPr>
          <p:cNvPr id="21" name="Picture 20" descr="A person holding books in her hands&#10;&#10;Description automatically generated">
            <a:extLst>
              <a:ext uri="{FF2B5EF4-FFF2-40B4-BE49-F238E27FC236}">
                <a16:creationId xmlns:a16="http://schemas.microsoft.com/office/drawing/2014/main" id="{FBB76976-01C9-E741-6C06-B17D23BD2A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2381" y="1266373"/>
            <a:ext cx="3668408" cy="3610427"/>
          </a:xfrm>
          <a:prstGeom prst="rect">
            <a:avLst/>
          </a:prstGeom>
          <a:effectLst>
            <a:softEdge rad="82263"/>
          </a:effectLst>
        </p:spPr>
      </p:pic>
    </p:spTree>
    <p:extLst>
      <p:ext uri="{BB962C8B-B14F-4D97-AF65-F5344CB8AC3E}">
        <p14:creationId xmlns:p14="http://schemas.microsoft.com/office/powerpoint/2010/main" val="276065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5BE07-26D4-3577-E9BE-E7D922E3973A}"/>
              </a:ext>
            </a:extLst>
          </p:cNvPr>
          <p:cNvSpPr txBox="1"/>
          <p:nvPr/>
        </p:nvSpPr>
        <p:spPr>
          <a:xfrm>
            <a:off x="1595120" y="295310"/>
            <a:ext cx="114096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Mock Reunion 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With Students</a:t>
            </a: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CB429-8203-A2AB-92FB-CA23FF2442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4473">
            <a:off x="301729" y="167652"/>
            <a:ext cx="1671723" cy="2174138"/>
          </a:xfrm>
          <a:prstGeom prst="rect">
            <a:avLst/>
          </a:prstGeom>
          <a:effectLst>
            <a:softEdge rad="23953"/>
          </a:effectLst>
        </p:spPr>
      </p:pic>
      <p:pic>
        <p:nvPicPr>
          <p:cNvPr id="7" name="Picture 6" descr="A picture containing text, indoor, wall, cluttered&#10;&#10;Description automatically generated">
            <a:extLst>
              <a:ext uri="{FF2B5EF4-FFF2-40B4-BE49-F238E27FC236}">
                <a16:creationId xmlns:a16="http://schemas.microsoft.com/office/drawing/2014/main" id="{F1EFD29B-8B48-AD44-7E3A-447E6F628E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07" y="1458237"/>
            <a:ext cx="6494918" cy="3599226"/>
          </a:xfrm>
          <a:prstGeom prst="rect">
            <a:avLst/>
          </a:prstGeom>
          <a:effectLst>
            <a:softEdge rad="102113"/>
          </a:effectLst>
        </p:spPr>
      </p:pic>
      <p:pic>
        <p:nvPicPr>
          <p:cNvPr id="10" name="Picture 9" descr="A picture containing floor, person, indoor&#10;&#10;Description automatically generated">
            <a:extLst>
              <a:ext uri="{FF2B5EF4-FFF2-40B4-BE49-F238E27FC236}">
                <a16:creationId xmlns:a16="http://schemas.microsoft.com/office/drawing/2014/main" id="{DC378DAB-EE7C-5547-B2C7-ECA3101FE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725" y="5680305"/>
            <a:ext cx="4064000" cy="2578100"/>
          </a:xfrm>
          <a:prstGeom prst="rect">
            <a:avLst/>
          </a:prstGeom>
          <a:effectLst>
            <a:softEdge rad="42678"/>
          </a:effectLst>
        </p:spPr>
      </p:pic>
      <p:pic>
        <p:nvPicPr>
          <p:cNvPr id="13" name="Picture 12" descr="A group of people in blue uniforms&#10;&#10;Description automatically generated with low confidence">
            <a:extLst>
              <a:ext uri="{FF2B5EF4-FFF2-40B4-BE49-F238E27FC236}">
                <a16:creationId xmlns:a16="http://schemas.microsoft.com/office/drawing/2014/main" id="{8C632C5E-04F3-C8B0-3BDB-3FC2F9940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73" y="5752811"/>
            <a:ext cx="4064000" cy="3124200"/>
          </a:xfrm>
          <a:prstGeom prst="rect">
            <a:avLst/>
          </a:prstGeom>
          <a:effectLst>
            <a:softEdge rad="75442"/>
          </a:effectLst>
        </p:spPr>
      </p:pic>
      <p:pic>
        <p:nvPicPr>
          <p:cNvPr id="15" name="Picture 14" descr="Website&#10;&#10;Description automatically generated">
            <a:extLst>
              <a:ext uri="{FF2B5EF4-FFF2-40B4-BE49-F238E27FC236}">
                <a16:creationId xmlns:a16="http://schemas.microsoft.com/office/drawing/2014/main" id="{88749A61-D6F5-D0DF-FA07-99768A32B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99" y="6268360"/>
            <a:ext cx="4064000" cy="3048000"/>
          </a:xfrm>
          <a:prstGeom prst="rect">
            <a:avLst/>
          </a:prstGeom>
          <a:effectLst>
            <a:softEdge rad="78220"/>
          </a:effectLst>
        </p:spPr>
      </p:pic>
      <p:pic>
        <p:nvPicPr>
          <p:cNvPr id="17" name="Picture 16" descr="A picture containing person, indoor, window, people&#10;&#10;Description automatically generated">
            <a:extLst>
              <a:ext uri="{FF2B5EF4-FFF2-40B4-BE49-F238E27FC236}">
                <a16:creationId xmlns:a16="http://schemas.microsoft.com/office/drawing/2014/main" id="{42CD7053-FD44-FB89-7407-F5E26EABB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286" y="1726267"/>
            <a:ext cx="3737031" cy="3628097"/>
          </a:xfrm>
          <a:prstGeom prst="rect">
            <a:avLst/>
          </a:prstGeom>
          <a:effectLst>
            <a:softEdge rad="55207"/>
          </a:effectLst>
        </p:spPr>
      </p:pic>
    </p:spTree>
    <p:extLst>
      <p:ext uri="{BB962C8B-B14F-4D97-AF65-F5344CB8AC3E}">
        <p14:creationId xmlns:p14="http://schemas.microsoft.com/office/powerpoint/2010/main" val="53469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5BE07-26D4-3577-E9BE-E7D922E3973A}"/>
              </a:ext>
            </a:extLst>
          </p:cNvPr>
          <p:cNvSpPr txBox="1"/>
          <p:nvPr/>
        </p:nvSpPr>
        <p:spPr>
          <a:xfrm>
            <a:off x="1595120" y="295310"/>
            <a:ext cx="114096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Mock Reunion 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With Students</a:t>
            </a: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CB429-8203-A2AB-92FB-CA23FF2442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4473">
            <a:off x="301729" y="167652"/>
            <a:ext cx="1671723" cy="2174138"/>
          </a:xfrm>
          <a:prstGeom prst="rect">
            <a:avLst/>
          </a:prstGeom>
          <a:effectLst>
            <a:softEdge rad="23953"/>
          </a:effectLst>
        </p:spPr>
      </p:pic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C1936EF-159D-C95E-ED36-FEDE514C9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75" y="3004107"/>
            <a:ext cx="4673137" cy="6454183"/>
          </a:xfrm>
          <a:prstGeom prst="rect">
            <a:avLst/>
          </a:prstGeom>
          <a:effectLst>
            <a:softEdge rad="49876"/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420CECF-7313-5078-46A4-484A6CEB2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014" y="1587357"/>
            <a:ext cx="4064000" cy="4051300"/>
          </a:xfrm>
          <a:prstGeom prst="rect">
            <a:avLst/>
          </a:prstGeom>
          <a:effectLst>
            <a:softEdge rad="49580"/>
          </a:effectLst>
        </p:spPr>
      </p:pic>
      <p:pic>
        <p:nvPicPr>
          <p:cNvPr id="8" name="Picture 7" descr="A person standing in front of 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1F71A54-A525-6DEF-A93E-BADB29A3B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46" y="6089448"/>
            <a:ext cx="6452462" cy="3246395"/>
          </a:xfrm>
          <a:prstGeom prst="rect">
            <a:avLst/>
          </a:prstGeom>
          <a:effectLst>
            <a:softEdge rad="54484"/>
          </a:effectLst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D614231-6E34-C58E-0CF8-ADEE9B00AB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816" y="1587357"/>
            <a:ext cx="3646170" cy="4051300"/>
          </a:xfrm>
          <a:prstGeom prst="rect">
            <a:avLst/>
          </a:prstGeom>
          <a:effectLst>
            <a:softEdge rad="69609"/>
          </a:effectLst>
        </p:spPr>
      </p:pic>
    </p:spTree>
    <p:extLst>
      <p:ext uri="{BB962C8B-B14F-4D97-AF65-F5344CB8AC3E}">
        <p14:creationId xmlns:p14="http://schemas.microsoft.com/office/powerpoint/2010/main" val="2042275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26550" y="2946222"/>
            <a:ext cx="13190780" cy="67792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857250" indent="-857250"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What did you hear that inspired you during the Mock Reunion?</a:t>
            </a:r>
          </a:p>
          <a:p>
            <a:pPr marL="857250" indent="-857250">
              <a:buFont typeface="Arial" charset="0"/>
              <a:buChar char="•"/>
            </a:pPr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57250" indent="-857250"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What did you learn about yourself from the Mock Reunion?</a:t>
            </a:r>
          </a:p>
          <a:p>
            <a:pPr marL="857250" indent="-857250">
              <a:buFont typeface="Arial" charset="0"/>
              <a:buChar char="•"/>
            </a:pPr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57250" indent="-857250"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What will it take for you to achieve your Teacher Leader goals?</a:t>
            </a:r>
          </a:p>
        </p:txBody>
      </p:sp>
      <p:pic>
        <p:nvPicPr>
          <p:cNvPr id="6" name="Picture 5" descr="IMG_028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7803">
            <a:off x="653014" y="446549"/>
            <a:ext cx="1800015" cy="22135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3940" y="738017"/>
            <a:ext cx="827159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05E56D-B917-4747-8EA1-FA003DF4EB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62" y="263072"/>
            <a:ext cx="2728981" cy="27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07845"/>
      </p:ext>
    </p:extLst>
  </p:cSld>
  <p:clrMapOvr>
    <a:masterClrMapping/>
  </p:clrMapOvr>
  <p:transition spd="med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728723" y="292955"/>
            <a:ext cx="13487909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br>
              <a:rPr lang="en-US" sz="6600" baseline="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7B639-A6FC-D647-967E-98B289EFB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39" y="2646645"/>
            <a:ext cx="5458691" cy="6671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A0A828-F0EA-024C-903E-F535372DB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353" y="935973"/>
            <a:ext cx="5384799" cy="6329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AF2CBD-894D-9E47-8576-5F955E0B73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83" y="389466"/>
            <a:ext cx="1920715" cy="1913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F3DDB1-9735-3C4A-AA22-8E831AB42FEC}"/>
              </a:ext>
            </a:extLst>
          </p:cNvPr>
          <p:cNvSpPr txBox="1"/>
          <p:nvPr/>
        </p:nvSpPr>
        <p:spPr>
          <a:xfrm rot="21109718">
            <a:off x="8085314" y="8235537"/>
            <a:ext cx="2685899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8</a:t>
            </a:r>
          </a:p>
        </p:txBody>
      </p:sp>
    </p:spTree>
    <p:extLst>
      <p:ext uri="{BB962C8B-B14F-4D97-AF65-F5344CB8AC3E}">
        <p14:creationId xmlns:p14="http://schemas.microsoft.com/office/powerpoint/2010/main" val="25181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439966" y="6476354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439964" y="4110539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UNDERSTAND </a:t>
            </a: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&amp; RESPECT</a:t>
            </a:r>
            <a:endParaRPr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439964" y="2017631"/>
            <a:ext cx="2564836" cy="122546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with others</a:t>
            </a:r>
            <a:endParaRPr lang="en-US"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TRUST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1388830" y="8337129"/>
            <a:ext cx="10227155" cy="111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FFFFFF"/>
                </a:solidFill>
              </a:rPr>
              <a:t>S</a:t>
            </a:r>
            <a:r>
              <a:rPr lang="en-US" sz="6600" dirty="0">
                <a:solidFill>
                  <a:srgbClr val="FFFFFF"/>
                </a:solidFill>
              </a:rPr>
              <a:t>chool</a:t>
            </a:r>
            <a:r>
              <a:rPr sz="6600" dirty="0">
                <a:solidFill>
                  <a:srgbClr val="FFFFFF"/>
                </a:solidFill>
              </a:rPr>
              <a:t> Voice</a:t>
            </a:r>
            <a:r>
              <a:rPr lang="en-US" sz="6600" dirty="0">
                <a:solidFill>
                  <a:srgbClr val="FFFFFF"/>
                </a:solidFill>
              </a:rPr>
              <a:t> Process</a:t>
            </a:r>
            <a:endParaRPr sz="66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03B1A-8D6A-E54D-A5CF-660A2F408F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6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6140" y="293643"/>
            <a:ext cx="1090972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 &amp; Connect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978A720F-B40F-6114-95EE-1E2EE75FB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757" y="727925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7E79D-A8B2-8291-A230-87F32F9FE138}"/>
              </a:ext>
            </a:extLst>
          </p:cNvPr>
          <p:cNvSpPr txBox="1"/>
          <p:nvPr/>
        </p:nvSpPr>
        <p:spPr>
          <a:xfrm rot="21109718">
            <a:off x="735973" y="3065039"/>
            <a:ext cx="261086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9</a:t>
            </a:r>
          </a:p>
        </p:txBody>
      </p:sp>
      <p:pic>
        <p:nvPicPr>
          <p:cNvPr id="4" name="Picture 3" descr="A page of a paper with text&#10;&#10;Description automatically generated with medium confidence">
            <a:extLst>
              <a:ext uri="{FF2B5EF4-FFF2-40B4-BE49-F238E27FC236}">
                <a16:creationId xmlns:a16="http://schemas.microsoft.com/office/drawing/2014/main" id="{696EAF71-A78D-8F6C-0EDA-237B954779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112" y="1531237"/>
            <a:ext cx="6071333" cy="8123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8F5FA-0916-C78D-7871-89F5E2A05A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6" y="390999"/>
            <a:ext cx="2237866" cy="22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63640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7936"/>
            <a:ext cx="13004799" cy="1456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Teacher Leaders</a:t>
            </a:r>
          </a:p>
        </p:txBody>
      </p:sp>
      <p:pic>
        <p:nvPicPr>
          <p:cNvPr id="8" name="Picture 7" descr="Balance.JPG">
            <a:extLst>
              <a:ext uri="{FF2B5EF4-FFF2-40B4-BE49-F238E27FC236}">
                <a16:creationId xmlns:a16="http://schemas.microsoft.com/office/drawing/2014/main" id="{5DA91E5A-50E5-A049-9E1B-65E6283AF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120" y="1875465"/>
            <a:ext cx="4985952" cy="4137032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3BED5-8084-BF4D-9E22-9FD9751B1F94}"/>
              </a:ext>
            </a:extLst>
          </p:cNvPr>
          <p:cNvSpPr txBox="1"/>
          <p:nvPr/>
        </p:nvSpPr>
        <p:spPr>
          <a:xfrm>
            <a:off x="628488" y="6324959"/>
            <a:ext cx="11767645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7200" dirty="0">
                <a:solidFill>
                  <a:schemeClr val="bg1"/>
                </a:solidFill>
                <a:latin typeface="Chalkduster" panose="03050602040202020205" pitchFamily="66" charset="77"/>
              </a:rPr>
              <a:t>Embrace….</a:t>
            </a:r>
          </a:p>
          <a:p>
            <a:pPr rtl="0" latinLnBrk="1" hangingPunct="0"/>
            <a:r>
              <a:rPr lang="en-US" sz="7200" dirty="0">
                <a:solidFill>
                  <a:schemeClr val="bg1"/>
                </a:solidFill>
                <a:latin typeface="Chalkduster" panose="03050602040202020205" pitchFamily="66" charset="77"/>
              </a:rPr>
              <a:t>The Power of Balance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1DDF7-8815-0140-8F93-293674C00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8" y="1766837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768860" y="5377230"/>
            <a:ext cx="3738880" cy="1333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Teacher </a:t>
            </a:r>
          </a:p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Responsibility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0640" y="5318843"/>
            <a:ext cx="3738880" cy="1333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Student </a:t>
            </a:r>
          </a:p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Responsibility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0EFC6-A453-5D4F-AD57-46B672578F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26201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930400" y="5831275"/>
            <a:ext cx="3577339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Listening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9920" y="5793957"/>
            <a:ext cx="2499360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Speaking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58E34-E079-E846-86B8-0613F2B99E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01700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889760" y="5872645"/>
            <a:ext cx="3617979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Innovation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4368" y="5808244"/>
            <a:ext cx="3088432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Compliance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EB8FE-5D41-BD42-9457-725D34540E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51901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808480" y="5781601"/>
            <a:ext cx="3699259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Going Right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6880" y="5191843"/>
            <a:ext cx="5648960" cy="1333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4000" b="1" dirty="0">
              <a:solidFill>
                <a:srgbClr val="000000"/>
              </a:solidFill>
              <a:latin typeface="Chalkboard SE" panose="03050602040202020205" pitchFamily="66" charset="77"/>
              <a:cs typeface="Chalkduster"/>
            </a:endParaRPr>
          </a:p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Needs Fixed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9C0A5-2DD1-D745-853B-B4CFE7BC5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7379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910080" y="5782843"/>
            <a:ext cx="3597659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Dreaming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5098" y="5742353"/>
            <a:ext cx="2221942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Doing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CD659-8ED8-2D43-B3E5-96C7D4FFF9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9094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971040" y="5782843"/>
            <a:ext cx="3536699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Mind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5098" y="5752512"/>
            <a:ext cx="2303222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Heart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705F5-02A4-024A-85CB-9B1FC07789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D1A7E-87FA-1C4E-884D-A0C0F508E2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890744" y="91307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71645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We need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1767840" y="5220954"/>
            <a:ext cx="3739899" cy="1333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4000" b="1" dirty="0">
              <a:solidFill>
                <a:srgbClr val="000000"/>
              </a:solidFill>
              <a:latin typeface="Chalkboard SE" panose="03050602040202020205" pitchFamily="66" charset="77"/>
              <a:cs typeface="Chalkduster"/>
            </a:endParaRPr>
          </a:p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Important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5418" y="5789487"/>
            <a:ext cx="2100022" cy="718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000" b="1" dirty="0">
                <a:solidFill>
                  <a:srgbClr val="000000"/>
                </a:solidFill>
                <a:latin typeface="Chalkboard SE" panose="03050602040202020205" pitchFamily="66" charset="77"/>
                <a:cs typeface="Chalkduster"/>
              </a:rPr>
              <a:t>Urgent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C2887-A9CA-2C4F-A3FD-B9BF182D60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4509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What would you add?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AC2887-A9CA-2C4F-A3FD-B9BF182D60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347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4651" y="1239602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Self-Worth</a:t>
            </a:r>
          </a:p>
        </p:txBody>
      </p:sp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39" y="3557985"/>
            <a:ext cx="3790950" cy="3804735"/>
          </a:xfrm>
          <a:prstGeom prst="rect">
            <a:avLst/>
          </a:prstGeom>
        </p:spPr>
      </p:pic>
      <p:pic>
        <p:nvPicPr>
          <p:cNvPr id="7" name="Picture 6" descr="Heroes 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578" y="3427176"/>
            <a:ext cx="3812117" cy="3825979"/>
          </a:xfrm>
          <a:prstGeom prst="rect">
            <a:avLst/>
          </a:prstGeom>
        </p:spPr>
      </p:pic>
      <p:pic>
        <p:nvPicPr>
          <p:cNvPr id="9" name="Picture 8" descr="SenseOfAccomplishment 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13" y="3515652"/>
            <a:ext cx="3842135" cy="378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0454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 Balanced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Conversation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EC95C7-5B1D-FE4C-A8B0-9F99BB808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2DA9C-097E-8043-941A-73330A7FA7BF}"/>
              </a:ext>
            </a:extLst>
          </p:cNvPr>
          <p:cNvSpPr txBox="1"/>
          <p:nvPr/>
        </p:nvSpPr>
        <p:spPr>
          <a:xfrm>
            <a:off x="668369" y="3892725"/>
            <a:ext cx="6413748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Identify 3 Bright Spots in your district, school, or classroom.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Determine how you will share these Bright Spots with others both within &amp; outside of your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school.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1245C4-C9F2-F542-8194-29C756CE0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8698">
            <a:off x="7640371" y="3031897"/>
            <a:ext cx="4215226" cy="56507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4F021-67B7-6947-B616-58B0033F57D0}"/>
              </a:ext>
            </a:extLst>
          </p:cNvPr>
          <p:cNvSpPr txBox="1"/>
          <p:nvPr/>
        </p:nvSpPr>
        <p:spPr>
          <a:xfrm rot="21109718">
            <a:off x="9695319" y="1031636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10</a:t>
            </a:r>
          </a:p>
        </p:txBody>
      </p:sp>
      <p:pic>
        <p:nvPicPr>
          <p:cNvPr id="5" name="Picture 4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374E746-020B-D146-9D54-CE44CB02CE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9601">
            <a:off x="566394" y="446772"/>
            <a:ext cx="2436290" cy="2966829"/>
          </a:xfrm>
          <a:prstGeom prst="rect">
            <a:avLst/>
          </a:prstGeom>
          <a:effectLst>
            <a:softEdge rad="98247"/>
          </a:effectLst>
        </p:spPr>
      </p:pic>
    </p:spTree>
    <p:extLst>
      <p:ext uri="{BB962C8B-B14F-4D97-AF65-F5344CB8AC3E}">
        <p14:creationId xmlns:p14="http://schemas.microsoft.com/office/powerpoint/2010/main" val="5824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304" y="1436211"/>
            <a:ext cx="6793604" cy="596053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What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Fills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Your Plate?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7171">
            <a:off x="1281481" y="1394622"/>
            <a:ext cx="5926423" cy="736497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88B47-FDAF-954B-91AE-732E87BBB3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2229" y="1605545"/>
            <a:ext cx="6793604" cy="596053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What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Fills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Your Heart?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4221">
            <a:off x="6157986" y="1028811"/>
            <a:ext cx="5430869" cy="73824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A7566-EF44-4346-AAFF-E4EB36F15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87681"/>
            <a:ext cx="13004800" cy="2150326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Be sure to </a:t>
            </a:r>
            <a:r>
              <a:rPr lang="en-US" sz="8000" dirty="0">
                <a:solidFill>
                  <a:srgbClr val="FFFF00"/>
                </a:solidFill>
                <a:latin typeface="Chalkduster"/>
                <a:cs typeface="Chalkduster"/>
              </a:rPr>
              <a:t>balance</a:t>
            </a:r>
            <a:r>
              <a:rPr lang="en-US" sz="8000" dirty="0">
                <a:solidFill>
                  <a:schemeClr val="bg1"/>
                </a:solidFill>
                <a:latin typeface="Chalkduster"/>
                <a:cs typeface="Chalkduster"/>
              </a:rPr>
              <a:t>...</a:t>
            </a:r>
          </a:p>
          <a:p>
            <a:endParaRPr lang="en-US" sz="5120" dirty="0"/>
          </a:p>
        </p:txBody>
      </p:sp>
      <p:pic>
        <p:nvPicPr>
          <p:cNvPr id="13" name="Picture 12" descr="IMG_0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9" y="1686560"/>
            <a:ext cx="13011757" cy="788212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5E35E-40B5-E142-AED2-2A08114B7C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481" y="4059936"/>
            <a:ext cx="1942502" cy="241401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softEdge rad="1778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7DA6E-D894-7A40-96DC-A5A9359275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219" y="4016188"/>
            <a:ext cx="1825213" cy="24811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65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87D50-2BAC-3840-AE8B-D3500671E2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39324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7" y="0"/>
            <a:ext cx="13004800" cy="206641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Moving Forward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1759">
            <a:off x="555799" y="434519"/>
            <a:ext cx="2738304" cy="365285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ECD18-1AF3-744B-AD02-8E884021E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4A48C9-DC0E-014E-BD25-ECE1F379F78E}"/>
              </a:ext>
            </a:extLst>
          </p:cNvPr>
          <p:cNvSpPr txBox="1"/>
          <p:nvPr/>
        </p:nvSpPr>
        <p:spPr>
          <a:xfrm rot="21109718">
            <a:off x="9767037" y="1963966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91FB6-A90A-2F4C-930D-D0AAF15C6697}"/>
              </a:ext>
            </a:extLst>
          </p:cNvPr>
          <p:cNvSpPr txBox="1"/>
          <p:nvPr/>
        </p:nvSpPr>
        <p:spPr>
          <a:xfrm>
            <a:off x="489073" y="4665027"/>
            <a:ext cx="11936007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This is all about YOU and what YOU are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going to differently moving forward!  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As you think about what is next for you as a Teacher Leader, use the reflective prompts to guide you in setting a goal &amp; preparing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to achieve that goal!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03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2348" y="-592540"/>
            <a:ext cx="15029496" cy="206641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Peer Consultancy Deep Dive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ECD18-1AF3-744B-AD02-8E884021E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191FB6-A90A-2F4C-930D-D0AAF15C6697}"/>
              </a:ext>
            </a:extLst>
          </p:cNvPr>
          <p:cNvSpPr txBox="1"/>
          <p:nvPr/>
        </p:nvSpPr>
        <p:spPr>
          <a:xfrm>
            <a:off x="3338508" y="1325384"/>
            <a:ext cx="9429241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Match up with a partner from a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different table. Share your Moving Forward Plans &amp; use the following prompts as a guide for a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Peer Consultancy Deep Dive: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F31EB-359C-3D06-3E7A-446D51258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7759">
            <a:off x="742328" y="1401214"/>
            <a:ext cx="2213346" cy="2864330"/>
          </a:xfrm>
          <a:prstGeom prst="rect">
            <a:avLst/>
          </a:prstGeom>
          <a:effectLst>
            <a:softEdge rad="141658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647EE-B34A-55EB-B9A3-89542E499E77}"/>
              </a:ext>
            </a:extLst>
          </p:cNvPr>
          <p:cNvSpPr txBox="1"/>
          <p:nvPr/>
        </p:nvSpPr>
        <p:spPr>
          <a:xfrm>
            <a:off x="407710" y="4448556"/>
            <a:ext cx="12389555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Provide positive feedback.</a:t>
            </a:r>
            <a:b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Strengths I observe in your plan…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Ask clarifying questions.</a:t>
            </a:r>
            <a:b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Tell me more about…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Stretch the thinking. 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Have you thought about…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Offer support.</a:t>
            </a:r>
            <a:b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How can I support your work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to implement your plan?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9A9A9-68D2-D3D0-5746-B93C6A956AA5}"/>
              </a:ext>
            </a:extLst>
          </p:cNvPr>
          <p:cNvSpPr txBox="1"/>
          <p:nvPr/>
        </p:nvSpPr>
        <p:spPr>
          <a:xfrm rot="21109718">
            <a:off x="9281860" y="5912538"/>
            <a:ext cx="3091887" cy="2687915"/>
          </a:xfrm>
          <a:prstGeom prst="rect">
            <a:avLst/>
          </a:prstGeom>
          <a:noFill/>
          <a:ln w="85725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Additional</a:t>
            </a:r>
            <a:b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Consultancy</a:t>
            </a:r>
            <a:b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Protocols in</a:t>
            </a:r>
            <a:b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Meeting Goals book</a:t>
            </a:r>
            <a:b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p. 153-168</a:t>
            </a:r>
          </a:p>
        </p:txBody>
      </p:sp>
    </p:spTree>
    <p:extLst>
      <p:ext uri="{BB962C8B-B14F-4D97-AF65-F5344CB8AC3E}">
        <p14:creationId xmlns:p14="http://schemas.microsoft.com/office/powerpoint/2010/main" val="1726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309" y="3375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True Purpose</a:t>
            </a:r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1088B-3C92-EB4F-876A-2B971532B6C4}"/>
              </a:ext>
            </a:extLst>
          </p:cNvPr>
          <p:cNvSpPr txBox="1"/>
          <p:nvPr/>
        </p:nvSpPr>
        <p:spPr>
          <a:xfrm>
            <a:off x="587055" y="8823666"/>
            <a:ext cx="16078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charset="0"/>
                <a:ea typeface="Chalkduster" charset="0"/>
                <a:cs typeface="Chalkduster" charset="0"/>
                <a:sym typeface="Helvetica Light"/>
              </a:rPr>
              <a:t>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8611E-6D1A-7F30-1C79-75AE6959ABDD}"/>
              </a:ext>
            </a:extLst>
          </p:cNvPr>
          <p:cNvSpPr txBox="1"/>
          <p:nvPr/>
        </p:nvSpPr>
        <p:spPr>
          <a:xfrm>
            <a:off x="0" y="3009069"/>
            <a:ext cx="1300480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https://youtu.be/VsEvRY3boEE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https://vimeo.com/qisva/truepurpose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25CEA6-14D3-5242-81AA-F74F7017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15" y="1003828"/>
            <a:ext cx="5500914" cy="7759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7155543" y="1821283"/>
            <a:ext cx="5008942" cy="67792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To further explore topics discussed today, check out the following pages in Teacher Voice: Amplifying Success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pgs. 53-59, 61-77, &amp; 113-118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2507406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23185" y="99241"/>
            <a:ext cx="9881615" cy="19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Purpose Teacher Leader 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8B2A1-C053-0323-008F-E77873DFF620}"/>
              </a:ext>
            </a:extLst>
          </p:cNvPr>
          <p:cNvSpPr txBox="1">
            <a:spLocks/>
          </p:cNvSpPr>
          <p:nvPr/>
        </p:nvSpPr>
        <p:spPr>
          <a:xfrm>
            <a:off x="-110910" y="4289907"/>
            <a:ext cx="13115710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 a champion for the Highly Effective Classroom Framework.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Design &amp; deliver professional learning to your colleagues.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Implement your Moving Forward plan.</a:t>
            </a:r>
            <a:b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Dig into the </a:t>
            </a:r>
            <a:r>
              <a:rPr lang="en-US" sz="2800" i="1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Meeting Goals </a:t>
            </a: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book &amp; come to the next session prepared to share a protocol you have tried.</a:t>
            </a:r>
          </a:p>
          <a:p>
            <a:pPr defTabSz="914400"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A movie clapper board with text&#10;&#10;Description automatically generated">
            <a:extLst>
              <a:ext uri="{FF2B5EF4-FFF2-40B4-BE49-F238E27FC236}">
                <a16:creationId xmlns:a16="http://schemas.microsoft.com/office/drawing/2014/main" id="{9B6947E5-3C83-31BD-1E35-62B42D130A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6226">
            <a:off x="429288" y="361084"/>
            <a:ext cx="2827069" cy="2481099"/>
          </a:xfrm>
          <a:prstGeom prst="rect">
            <a:avLst/>
          </a:prstGeom>
          <a:effectLst>
            <a:softEdge rad="94278"/>
          </a:effectLst>
        </p:spPr>
      </p:pic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FF78FF48-D80D-DCD8-4D87-8683188A8A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34" y="2367470"/>
            <a:ext cx="1573218" cy="1476134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F1796-9D59-5D3D-457D-0707DA74E1E2}"/>
              </a:ext>
            </a:extLst>
          </p:cNvPr>
          <p:cNvSpPr txBox="1"/>
          <p:nvPr/>
        </p:nvSpPr>
        <p:spPr>
          <a:xfrm rot="21089675">
            <a:off x="5346026" y="2639329"/>
            <a:ext cx="3305605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</a:t>
            </a:r>
            <a:r>
              <a:rPr lang="en-US" dirty="0">
                <a:solidFill>
                  <a:srgbClr val="00B0F0"/>
                </a:solidFill>
                <a:latin typeface="Chalkduster" panose="03050602040202020205" pitchFamily="66" charset="77"/>
              </a:rPr>
              <a:t>12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2562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4136" y="1549569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Engagement</a:t>
            </a:r>
            <a:endParaRPr lang="en-US" sz="72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EDD33-47D4-6F42-B213-EC23B8EEF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29" y="3988552"/>
            <a:ext cx="3605617" cy="3605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03DC6-0C4E-C04B-AA62-138D75775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063" y="3974395"/>
            <a:ext cx="3725274" cy="3697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45F17-78A1-5047-9956-EC22D058D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405" y="3918396"/>
            <a:ext cx="3641157" cy="36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2400" y="2645812"/>
            <a:ext cx="6313874" cy="570207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Share a key take away of learning from today that reflects how you can light &amp; lead the way in Henry County!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9247" y="523087"/>
            <a:ext cx="11183418" cy="19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Lighting &amp; Leading the Way in Henry County!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B86B5-BB9E-1CDD-A802-33ED872B9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152">
            <a:off x="1219147" y="3014535"/>
            <a:ext cx="4997202" cy="6246503"/>
          </a:xfrm>
          <a:prstGeom prst="rect">
            <a:avLst/>
          </a:prstGeom>
          <a:effectLst>
            <a:softEdge rad="44233"/>
          </a:effectLst>
        </p:spPr>
      </p:pic>
    </p:spTree>
    <p:extLst>
      <p:ext uri="{BB962C8B-B14F-4D97-AF65-F5344CB8AC3E}">
        <p14:creationId xmlns:p14="http://schemas.microsoft.com/office/powerpoint/2010/main" val="41266252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5294390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3231" y="3452826"/>
            <a:ext cx="13331261" cy="1423974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Identifying My Purpose as a Teacher</a:t>
            </a:r>
          </a:p>
          <a:p>
            <a:r>
              <a:rPr lang="en-US" sz="35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Lighting &amp; Leading the Way in Henry County</a:t>
            </a:r>
            <a:endParaRPr lang="en-US" sz="35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7"/>
          <a:stretch/>
        </p:blipFill>
        <p:spPr>
          <a:xfrm>
            <a:off x="790415" y="354710"/>
            <a:ext cx="10941802" cy="277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F3E9B-5568-3FC9-E757-8311595CB2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152">
            <a:off x="515284" y="5218237"/>
            <a:ext cx="2374614" cy="2968268"/>
          </a:xfrm>
          <a:prstGeom prst="rect">
            <a:avLst/>
          </a:prstGeom>
          <a:effectLst>
            <a:softEdge rad="44233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699F8-2E96-9944-E3B7-DA9806D29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285">
            <a:off x="10038859" y="5285719"/>
            <a:ext cx="2374614" cy="2968268"/>
          </a:xfrm>
          <a:prstGeom prst="rect">
            <a:avLst/>
          </a:prstGeom>
          <a:effectLst>
            <a:softEdge rad="44233"/>
          </a:effectLst>
        </p:spPr>
      </p:pic>
    </p:spTree>
    <p:extLst>
      <p:ext uri="{BB962C8B-B14F-4D97-AF65-F5344CB8AC3E}">
        <p14:creationId xmlns:p14="http://schemas.microsoft.com/office/powerpoint/2010/main" val="35303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42475</TotalTime>
  <Words>1788</Words>
  <Application>Microsoft Macintosh PowerPoint</Application>
  <PresentationFormat>Custom</PresentationFormat>
  <Paragraphs>424</Paragraphs>
  <Slides>91</Slides>
  <Notes>25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2" baseType="lpstr">
      <vt:lpstr>Arial</vt:lpstr>
      <vt:lpstr>Calibri</vt:lpstr>
      <vt:lpstr>Chalkboard</vt:lpstr>
      <vt:lpstr>Chalkboard SE</vt:lpstr>
      <vt:lpstr>Chalkduster</vt:lpstr>
      <vt:lpstr>Helvetica Light</vt:lpstr>
      <vt:lpstr>Helvetica Neue</vt:lpstr>
      <vt:lpstr>Marker Felt</vt:lpstr>
      <vt:lpstr>Marker Felt Thin</vt:lpstr>
      <vt:lpstr>Times New Roman Bold</vt:lpstr>
      <vt:lpstr>White</vt:lpstr>
      <vt:lpstr>PowerPoint Presentation</vt:lpstr>
      <vt:lpstr>Opening Team Challenge Lighting &amp; Leading the Way in Henry County Schools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Self-Worth</vt:lpstr>
      <vt:lpstr>Engagement</vt:lpstr>
      <vt:lpstr>Homework Check  </vt:lpstr>
      <vt:lpstr>Microlabs Protocol Meeting Goals p. 52-56 Microlab: A short, active experience Create groups of 3 &amp; letter off A-C. Read directions on p. 53.</vt:lpstr>
      <vt:lpstr>Today we journey onward to explore Purpose</vt:lpstr>
      <vt:lpstr>Essential Questions</vt:lpstr>
      <vt:lpstr>Encouraging a Sense of Purpose</vt:lpstr>
      <vt:lpstr>Purpose Teacher Reflection</vt:lpstr>
      <vt:lpstr>Purpose Quote Swap</vt:lpstr>
      <vt:lpstr>Questions &amp; Assumptions Meeting Goals p. 39-41 (modified) </vt:lpstr>
      <vt:lpstr>Questions &amp; Assumptions</vt:lpstr>
      <vt:lpstr>Quick Break!</vt:lpstr>
      <vt:lpstr>Leadership Dance Card</vt:lpstr>
      <vt:lpstr>Leadership &amp; Responsibility</vt:lpstr>
      <vt:lpstr>PowerPoint Presentation</vt:lpstr>
      <vt:lpstr>PowerPoint Presentation</vt:lpstr>
      <vt:lpstr>PowerPoint Presentation</vt:lpstr>
      <vt:lpstr>Teachers as Leaders of Learning</vt:lpstr>
      <vt:lpstr>PowerPoint Presentation</vt:lpstr>
      <vt:lpstr>PowerPoint Presentation</vt:lpstr>
      <vt:lpstr>PowerPoint Presentation</vt:lpstr>
      <vt:lpstr>Lunch!</vt:lpstr>
      <vt:lpstr>Story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Confidence to Take Action</vt:lpstr>
      <vt:lpstr>PowerPoint Presentation</vt:lpstr>
      <vt:lpstr>PowerPoint Presentation</vt:lpstr>
      <vt:lpstr>Who Am I?</vt:lpstr>
      <vt:lpstr>Challenge Time…</vt:lpstr>
      <vt:lpstr>Donʻt Be a Bore in 2034!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Balanced Conversation</vt:lpstr>
      <vt:lpstr>Challenge Time…</vt:lpstr>
      <vt:lpstr>What Fills Your Plate?</vt:lpstr>
      <vt:lpstr>What Fills Your Heart?</vt:lpstr>
      <vt:lpstr>PowerPoint Presentation</vt:lpstr>
      <vt:lpstr>Moving Forward</vt:lpstr>
      <vt:lpstr>Peer Consultancy Deep Dive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183</cp:revision>
  <cp:lastPrinted>2024-01-18T20:56:13Z</cp:lastPrinted>
  <dcterms:modified xsi:type="dcterms:W3CDTF">2024-02-05T15:10:41Z</dcterms:modified>
</cp:coreProperties>
</file>