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1375" r:id="rId2"/>
    <p:sldId id="1192" r:id="rId3"/>
    <p:sldId id="968" r:id="rId4"/>
    <p:sldId id="1260" r:id="rId5"/>
    <p:sldId id="1261" r:id="rId6"/>
    <p:sldId id="896" r:id="rId7"/>
    <p:sldId id="791" r:id="rId8"/>
    <p:sldId id="450" r:id="rId9"/>
    <p:sldId id="1193" r:id="rId10"/>
    <p:sldId id="1370" r:id="rId11"/>
    <p:sldId id="1372" r:id="rId12"/>
    <p:sldId id="1371" r:id="rId13"/>
    <p:sldId id="1213" r:id="rId14"/>
    <p:sldId id="467" r:id="rId15"/>
    <p:sldId id="1194" r:id="rId16"/>
    <p:sldId id="1188" r:id="rId17"/>
    <p:sldId id="388" r:id="rId18"/>
    <p:sldId id="1195" r:id="rId19"/>
    <p:sldId id="310" r:id="rId20"/>
    <p:sldId id="455" r:id="rId21"/>
    <p:sldId id="1236" r:id="rId22"/>
    <p:sldId id="456" r:id="rId23"/>
    <p:sldId id="457" r:id="rId24"/>
    <p:sldId id="665" r:id="rId25"/>
    <p:sldId id="1219" r:id="rId26"/>
    <p:sldId id="358" r:id="rId27"/>
    <p:sldId id="359" r:id="rId28"/>
    <p:sldId id="360" r:id="rId29"/>
    <p:sldId id="377" r:id="rId30"/>
    <p:sldId id="1012" r:id="rId31"/>
    <p:sldId id="1007" r:id="rId32"/>
    <p:sldId id="1247" r:id="rId33"/>
    <p:sldId id="1008" r:id="rId34"/>
    <p:sldId id="489" r:id="rId35"/>
    <p:sldId id="1009" r:id="rId36"/>
    <p:sldId id="1010" r:id="rId37"/>
    <p:sldId id="1221" r:id="rId38"/>
    <p:sldId id="518" r:id="rId39"/>
    <p:sldId id="1014" r:id="rId40"/>
    <p:sldId id="1024" r:id="rId41"/>
    <p:sldId id="1015" r:id="rId42"/>
    <p:sldId id="1373" r:id="rId43"/>
    <p:sldId id="527" r:id="rId44"/>
    <p:sldId id="878" r:id="rId45"/>
    <p:sldId id="1011" r:id="rId46"/>
    <p:sldId id="529" r:id="rId47"/>
    <p:sldId id="754" r:id="rId48"/>
    <p:sldId id="573" r:id="rId49"/>
    <p:sldId id="621" r:id="rId50"/>
    <p:sldId id="1017" r:id="rId51"/>
    <p:sldId id="1374" r:id="rId52"/>
    <p:sldId id="1030" r:id="rId53"/>
    <p:sldId id="340" r:id="rId54"/>
    <p:sldId id="768" r:id="rId55"/>
    <p:sldId id="764" r:id="rId56"/>
    <p:sldId id="392" r:id="rId57"/>
    <p:sldId id="765" r:id="rId58"/>
    <p:sldId id="394" r:id="rId59"/>
    <p:sldId id="766" r:id="rId60"/>
    <p:sldId id="396" r:id="rId61"/>
    <p:sldId id="619" r:id="rId62"/>
    <p:sldId id="341" r:id="rId63"/>
    <p:sldId id="343" r:id="rId64"/>
    <p:sldId id="1377" r:id="rId65"/>
    <p:sldId id="1263" r:id="rId66"/>
    <p:sldId id="1005" r:id="rId67"/>
    <p:sldId id="644" r:id="rId68"/>
    <p:sldId id="1003" r:id="rId69"/>
    <p:sldId id="1378" r:id="rId7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72B"/>
    <a:srgbClr val="21A64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0" autoAdjust="0"/>
    <p:restoredTop sz="92934" autoAdjust="0"/>
  </p:normalViewPr>
  <p:slideViewPr>
    <p:cSldViewPr snapToGrid="0" snapToObjects="1">
      <p:cViewPr varScale="1">
        <p:scale>
          <a:sx n="73" d="100"/>
          <a:sy n="73" d="100"/>
        </p:scale>
        <p:origin x="2016" y="20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5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31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7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0707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2434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774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42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6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828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2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83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35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4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95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29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29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4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2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28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708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65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22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635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59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5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7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5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7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16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65" charset="0"/>
              </a:rPr>
              <a:t>What key words stand out for you in this definition. </a:t>
            </a:r>
          </a:p>
        </p:txBody>
      </p:sp>
    </p:spTree>
    <p:extLst>
      <p:ext uri="{BB962C8B-B14F-4D97-AF65-F5344CB8AC3E}">
        <p14:creationId xmlns:p14="http://schemas.microsoft.com/office/powerpoint/2010/main" val="161828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8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51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8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0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29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92802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0849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2" r:id="rId7"/>
    <p:sldLayoutId id="2147483664" r:id="rId8"/>
    <p:sldLayoutId id="2147483665" r:id="rId9"/>
    <p:sldLayoutId id="2147483666" r:id="rId10"/>
    <p:sldLayoutId id="2147483667" r:id="rId11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engagingclassroom" TargetMode="External"/><Relationship Id="rId2" Type="http://schemas.openxmlformats.org/officeDocument/2006/relationships/hyperlink" Target="https://youtu.be/5ITa-dKVlxU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d.com/talks/tom_wujec_build_a_tower_build_a_team/transcript" TargetMode="Externa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creativityfuture" TargetMode="External"/><Relationship Id="rId2" Type="http://schemas.openxmlformats.org/officeDocument/2006/relationships/hyperlink" Target="https://youtu.be/g1RnveGk8YM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tiff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tiff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qisva/explorations" TargetMode="External"/><Relationship Id="rId2" Type="http://schemas.openxmlformats.org/officeDocument/2006/relationships/hyperlink" Target="https://youtu.be/eCuuoX9UjwI" TargetMode="Externa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ew45cNmtJM" TargetMode="Externa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tif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96204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Being Meaningfully Engaged as a Teacher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40962"/>
            <a:ext cx="10941802" cy="2774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A40C8-2CD5-B3A4-AED4-73D293DF4E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549">
            <a:off x="325740" y="5909837"/>
            <a:ext cx="3598961" cy="1720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0F176F-2DBD-C75C-DBB1-6213A68B9C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952">
            <a:off x="8847225" y="5936221"/>
            <a:ext cx="3598961" cy="1720036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995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995" y="3570409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Homework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Check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cartoon face with a check mark&#10;&#10;Description automatically generated">
            <a:extLst>
              <a:ext uri="{FF2B5EF4-FFF2-40B4-BE49-F238E27FC236}">
                <a16:creationId xmlns:a16="http://schemas.microsoft.com/office/drawing/2014/main" id="{A033BCF5-3B3D-2FFD-AF16-B5DEF1CD4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6928" b="8290"/>
          <a:stretch/>
        </p:blipFill>
        <p:spPr>
          <a:xfrm rot="595289">
            <a:off x="8155437" y="4838367"/>
            <a:ext cx="3272504" cy="3887137"/>
          </a:xfrm>
          <a:prstGeom prst="rect">
            <a:avLst/>
          </a:prstGeom>
          <a:effectLst>
            <a:softEdge rad="78370"/>
          </a:effectLst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DB2A9CD3-B446-9F69-0679-03F985ED2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69" y="317972"/>
            <a:ext cx="1683830" cy="1579920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5" name="Picture 4" descr="A paper with text and a football&#10;&#10;Description automatically generated">
            <a:extLst>
              <a:ext uri="{FF2B5EF4-FFF2-40B4-BE49-F238E27FC236}">
                <a16:creationId xmlns:a16="http://schemas.microsoft.com/office/drawing/2014/main" id="{05DB5803-D79A-43AD-5A41-78731BA5D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4" y="284451"/>
            <a:ext cx="6981995" cy="91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0D829B-87EA-9846-84E3-8B6B0459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179" y="1180700"/>
            <a:ext cx="5260886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Ripple Protocol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Adapted from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Total Participation Techniques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 err="1">
                <a:solidFill>
                  <a:schemeClr val="bg1"/>
                </a:solidFill>
                <a:latin typeface="Chalkduster"/>
                <a:cs typeface="Chalkduster"/>
              </a:rPr>
              <a:t>Himmele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 &amp;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cs typeface="Chalkduster"/>
              </a:rPr>
              <a:t>Himmele</a:t>
            </a:r>
            <a:endParaRPr lang="en-US" sz="88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13" name="Picture 12" descr="A book cover with people in a classroom&#10;&#10;Description automatically generated">
            <a:extLst>
              <a:ext uri="{FF2B5EF4-FFF2-40B4-BE49-F238E27FC236}">
                <a16:creationId xmlns:a16="http://schemas.microsoft.com/office/drawing/2014/main" id="{FA5D7906-2A38-21A6-E1EF-3F667CC1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31">
            <a:off x="9178355" y="5122773"/>
            <a:ext cx="2950758" cy="3696927"/>
          </a:xfrm>
          <a:prstGeom prst="rect">
            <a:avLst/>
          </a:prstGeom>
        </p:spPr>
      </p:pic>
      <p:pic>
        <p:nvPicPr>
          <p:cNvPr id="3" name="Picture 2" descr="A poster with text on it&#10;&#10;Description automatically generated">
            <a:extLst>
              <a:ext uri="{FF2B5EF4-FFF2-40B4-BE49-F238E27FC236}">
                <a16:creationId xmlns:a16="http://schemas.microsoft.com/office/drawing/2014/main" id="{2F88DC37-3A50-D27B-C0B4-93672566F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1" y="192868"/>
            <a:ext cx="7661257" cy="92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5236" y="1136730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Ripple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Protocol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7CCB1-AE71-834A-ADC2-F1CF9874BF17}"/>
              </a:ext>
            </a:extLst>
          </p:cNvPr>
          <p:cNvSpPr txBox="1"/>
          <p:nvPr/>
        </p:nvSpPr>
        <p:spPr>
          <a:xfrm>
            <a:off x="155165" y="-18974"/>
            <a:ext cx="8390113" cy="8781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14350" marR="0" indent="-5143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Individual.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Write a reflection on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what actions you have taken from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the Self-Worth session homework: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-Take action on a Self-Worth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scenario linked to the Highly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Effective Classroom Framework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.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-Design &amp; deliver professional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learning to your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colleagues.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-Dig into the book Teach Like a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Champion 2.0 &amp; share what strategy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you tried.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2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2. Pairs. 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Find a partner from a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	different table &amp; share your</a:t>
            </a:r>
            <a:b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	reflection on actions taken.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2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3. Whole Group. </a:t>
            </a: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Share out brilliant</a:t>
            </a:r>
            <a:b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chemeClr val="bg1"/>
                </a:solidFill>
                <a:latin typeface="Chalkduster"/>
                <a:cs typeface="Chalkduster"/>
              </a:rPr>
              <a:t>	actions with the whole group!</a:t>
            </a:r>
          </a:p>
        </p:txBody>
      </p:sp>
      <p:pic>
        <p:nvPicPr>
          <p:cNvPr id="8" name="Picture 7" descr="A water ripples in a stream&#10;&#10;Description automatically generated">
            <a:extLst>
              <a:ext uri="{FF2B5EF4-FFF2-40B4-BE49-F238E27FC236}">
                <a16:creationId xmlns:a16="http://schemas.microsoft.com/office/drawing/2014/main" id="{C277CC8B-435A-99C9-6769-2BB5E7CB0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5189" y="4055810"/>
            <a:ext cx="4724533" cy="3543400"/>
          </a:xfrm>
          <a:prstGeom prst="rect">
            <a:avLst/>
          </a:prstGeom>
          <a:effectLst>
            <a:softEdge rad="118010"/>
          </a:effectLst>
        </p:spPr>
      </p:pic>
      <p:pic>
        <p:nvPicPr>
          <p:cNvPr id="4" name="Picture 3" descr="A ripples in the water&#10;&#10;Description automatically generated">
            <a:extLst>
              <a:ext uri="{FF2B5EF4-FFF2-40B4-BE49-F238E27FC236}">
                <a16:creationId xmlns:a16="http://schemas.microsoft.com/office/drawing/2014/main" id="{FF3ECF06-DD15-1D21-83D1-2C794DB51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9536" y="3402684"/>
            <a:ext cx="6125981" cy="4594486"/>
          </a:xfrm>
          <a:prstGeom prst="rect">
            <a:avLst/>
          </a:prstGeom>
          <a:effectLst>
            <a:softEdge rad="119402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811" y="1893129"/>
            <a:ext cx="6204989" cy="2497103"/>
          </a:xfrm>
        </p:spPr>
        <p:txBody>
          <a:bodyPr/>
          <a:lstStyle/>
          <a:p>
            <a:pPr lvl="0">
              <a:defRPr sz="1800"/>
            </a:pPr>
            <a:r>
              <a:rPr lang="en-US" sz="60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Our Teacher Voice &amp; Aspirations Journey Continues!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B6212-6F16-B243-BF75-6890C57C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921">
            <a:off x="646832" y="1883558"/>
            <a:ext cx="6052521" cy="6880696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7551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6753"/>
            <a:ext cx="13004800" cy="2590167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5400" dirty="0">
                <a:solidFill>
                  <a:srgbClr val="FFFF00"/>
                </a:solidFill>
                <a:latin typeface="Chalkduster"/>
                <a:cs typeface="Chalkduster"/>
              </a:rPr>
              <a:t>Essential Questions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55577" y="2208385"/>
            <a:ext cx="1154919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are you meaningfully engaged as a professional?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Why is it important to have Fun &amp; Excitement in the classroom?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What are you professionally Curious about?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How do you exercise Creativity?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What does it look like to have a Spirit of Adventure related to learning?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halkduster" panose="03050602040202020205" pitchFamily="66" charset="77"/>
              </a:rPr>
              <a:t>How might the Balanced Model for Engagement impact your practice as a Teacher Leader?</a:t>
            </a:r>
          </a:p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halkduster" panose="03050602040202020205" pitchFamily="66" charset="77"/>
              </a:rPr>
              <a:t>How do the Guiding Principles of Engagement relate to the Highly Effective Classroom Framework?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4060F-03BB-1748-AC45-B804AF8F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DF800F6-D4F1-514C-93B6-C3FA7BCB8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 rot="21203991">
            <a:off x="567844" y="273719"/>
            <a:ext cx="1653181" cy="1785257"/>
          </a:xfrm>
          <a:prstGeom prst="rect">
            <a:avLst/>
          </a:prstGeom>
          <a:effectLst>
            <a:softEdge rad="109734"/>
          </a:effec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03ADE09-40F6-6A4B-8F92-6AD067A8D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 rot="518489">
            <a:off x="10909271" y="399144"/>
            <a:ext cx="1653181" cy="1785257"/>
          </a:xfrm>
          <a:prstGeom prst="rect">
            <a:avLst/>
          </a:prstGeom>
          <a:effectLst>
            <a:softEdge rad="109734"/>
          </a:effectLst>
        </p:spPr>
      </p:pic>
    </p:spTree>
    <p:extLst>
      <p:ext uri="{BB962C8B-B14F-4D97-AF65-F5344CB8AC3E}">
        <p14:creationId xmlns:p14="http://schemas.microsoft.com/office/powerpoint/2010/main" val="20893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1661" y="480185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Today we journey onward to explore </a:t>
            </a:r>
            <a:r>
              <a:rPr lang="en-US" sz="7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Engagement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EDD33-47D4-6F42-B213-EC23B8EEF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0" y="4298518"/>
            <a:ext cx="3605617" cy="3605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03DC6-0C4E-C04B-AA62-138D75775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60" y="4361853"/>
            <a:ext cx="3725274" cy="3697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45F17-78A1-5047-9956-EC22D058D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893" y="4290356"/>
            <a:ext cx="3641157" cy="36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39" y="1206609"/>
            <a:ext cx="12934261" cy="996477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Engagement takes root when schools ensure that students &amp; staff are deeply involved in the learning process, showing enthusiasm &amp; a desire to learn new things, as well as a willingness to take positive, healthy steps toward the future.</a:t>
            </a:r>
            <a:endParaRPr lang="is-I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4707750-B7C7-AF43-91DF-9293B8068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436626"/>
            <a:ext cx="12649200" cy="148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1" tIns="65021" rIns="130041" bIns="6502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A1711-0031-444B-A0D0-B7362A9FB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788">
            <a:off x="353128" y="320100"/>
            <a:ext cx="2106415" cy="223898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710E5-22EA-5B44-8B81-AE83C065B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9990" y="139484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Fostering Teacher’s Engagement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3334" y="2815181"/>
            <a:ext cx="1004146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Losing track of time &amp; space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whether at work, school, or play.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1067" y="5024987"/>
            <a:ext cx="997373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Asking “Why?” and “Why not?”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about the world around you.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9907" y="7204129"/>
            <a:ext cx="1047326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Being excited to try new things,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even if you don’t know that you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will excel.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120C5-4FF2-8946-99F7-8BCE12C69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1" y="4682357"/>
            <a:ext cx="2398628" cy="2380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A85AB1-2705-C24A-96C4-709C2D2CB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1" y="2128345"/>
            <a:ext cx="2412124" cy="2412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4CF5A2-94BF-0649-AAC0-661D89953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3" y="7112857"/>
            <a:ext cx="2407308" cy="2389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37A96-E3BB-E847-A2D0-16ED2A149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F58440-D808-744F-9367-FB8FE5215402}"/>
              </a:ext>
            </a:extLst>
          </p:cNvPr>
          <p:cNvSpPr txBox="1"/>
          <p:nvPr/>
        </p:nvSpPr>
        <p:spPr>
          <a:xfrm rot="21109718">
            <a:off x="10200119" y="1529703"/>
            <a:ext cx="231718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</a:t>
            </a:r>
          </a:p>
        </p:txBody>
      </p:sp>
    </p:spTree>
    <p:extLst>
      <p:ext uri="{BB962C8B-B14F-4D97-AF65-F5344CB8AC3E}">
        <p14:creationId xmlns:p14="http://schemas.microsoft.com/office/powerpoint/2010/main" val="19030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203200" y="412289"/>
            <a:ext cx="13208000" cy="138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54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Optimal Engagement?</a:t>
            </a:r>
          </a:p>
        </p:txBody>
      </p:sp>
      <p:pic>
        <p:nvPicPr>
          <p:cNvPr id="2" name="Falling Asleep in C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33" y="2064807"/>
            <a:ext cx="11531600" cy="6486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C80B72-E632-B94C-A355-C7656A439B36}"/>
              </a:ext>
            </a:extLst>
          </p:cNvPr>
          <p:cNvSpPr>
            <a:spLocks/>
          </p:cNvSpPr>
          <p:nvPr/>
        </p:nvSpPr>
        <p:spPr bwMode="auto">
          <a:xfrm>
            <a:off x="395571" y="9055101"/>
            <a:ext cx="162128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19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-312821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Engagement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Reflection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995">
            <a:off x="7856250" y="2741299"/>
            <a:ext cx="4234124" cy="657331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3734098"/>
            <a:ext cx="714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Individually, complete the rank order section of the self-assessment.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Discuss the 3 reflection questions.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B3895-7F03-5A45-9304-18AF64525374}"/>
              </a:ext>
            </a:extLst>
          </p:cNvPr>
          <p:cNvSpPr txBox="1"/>
          <p:nvPr/>
        </p:nvSpPr>
        <p:spPr>
          <a:xfrm rot="21109718">
            <a:off x="2757853" y="8197323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2</a:t>
            </a:r>
          </a:p>
        </p:txBody>
      </p:sp>
    </p:spTree>
    <p:extLst>
      <p:ext uri="{BB962C8B-B14F-4D97-AF65-F5344CB8AC3E}">
        <p14:creationId xmlns:p14="http://schemas.microsoft.com/office/powerpoint/2010/main" val="13429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668" y="1251634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  <a:t>Opening Team</a:t>
            </a:r>
            <a:b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3619" y="8885371"/>
            <a:ext cx="1190453" cy="675997"/>
          </a:xfrm>
          <a:prstGeom prst="rect">
            <a:avLst/>
          </a:prstGeom>
        </p:spPr>
      </p:pic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A4BCD83-468F-C845-92B3-762E6E4C3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48" y="1050385"/>
            <a:ext cx="11609952" cy="87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507307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Fun &amp; Excitement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45" y="2872124"/>
            <a:ext cx="4669367" cy="4669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37A33-E403-704F-B19E-93B1E4B95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6708D5-3E2C-CA4D-9AD8-3457DF55E381}"/>
              </a:ext>
            </a:extLst>
          </p:cNvPr>
          <p:cNvSpPr>
            <a:spLocks/>
          </p:cNvSpPr>
          <p:nvPr/>
        </p:nvSpPr>
        <p:spPr bwMode="auto">
          <a:xfrm>
            <a:off x="395571" y="9055101"/>
            <a:ext cx="162128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Video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8C939-81A5-CC45-8CCB-A6B138423121}"/>
              </a:ext>
            </a:extLst>
          </p:cNvPr>
          <p:cNvSpPr/>
          <p:nvPr/>
        </p:nvSpPr>
        <p:spPr>
          <a:xfrm>
            <a:off x="266308" y="1089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An Engaging Classroom??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A7700-3052-3F40-A27F-045B110017C0}"/>
              </a:ext>
            </a:extLst>
          </p:cNvPr>
          <p:cNvSpPr txBox="1"/>
          <p:nvPr/>
        </p:nvSpPr>
        <p:spPr>
          <a:xfrm>
            <a:off x="0" y="3218800"/>
            <a:ext cx="1300480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  <a:endParaRPr lang="en-US" dirty="0"/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https://youtu.be/5ITa-dKVlxU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https://vimeo.com/qisva/engagingclassroom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1367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8289" y="1215060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424" y="3104678"/>
            <a:ext cx="11551970" cy="5719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Losing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track of time 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&amp;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sp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ace.</a:t>
            </a:r>
          </a:p>
          <a:p>
            <a:pPr marR="0" algn="l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18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If you are bored, you can bet your</a:t>
            </a:r>
            <a:b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life the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 </a:t>
            </a:r>
            <a:r>
              <a:rPr kumimoji="0" lang="en-US" sz="40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students will be as well.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4000" baseline="0" dirty="0">
                <a:solidFill>
                  <a:srgbClr val="FFFFFF"/>
                </a:solidFill>
                <a:latin typeface="Chalkduster"/>
                <a:cs typeface="Chalkduster"/>
              </a:rPr>
              <a:t>Instilling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 passion &amp; intellectual 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  excitement for content being taught.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YOU can make DIRT exciting!  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  <a:sym typeface="Wingdings" pitchFamily="2" charset="2"/>
              </a:rPr>
              <a:t></a:t>
            </a:r>
            <a:endParaRPr lang="en-US" sz="40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2" y="307547"/>
            <a:ext cx="2958003" cy="2958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3D414-31AD-894C-A985-8DB606533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3084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3128" y="795128"/>
            <a:ext cx="849828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Creating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Fun &amp; Excitement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478461"/>
            <a:ext cx="12852400" cy="5581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Let your passion 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&amp;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excitement show!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4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Do things that “surprise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” your colleagues &amp; students</a:t>
            </a:r>
            <a:r>
              <a:rPr lang="mr-IN" sz="4000" dirty="0">
                <a:solidFill>
                  <a:srgbClr val="FFFFFF"/>
                </a:solidFill>
                <a:latin typeface="Chalkduster"/>
                <a:cs typeface="Chalkduster"/>
              </a:rPr>
              <a:t>…</a:t>
            </a: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let them know you are alive!</a:t>
            </a:r>
            <a:b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</a:br>
            <a:endParaRPr lang="en-US" sz="40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685800" marR="0" indent="-6858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Learn from your students &amp; colleagues, continually adding to your teacher</a:t>
            </a:r>
            <a:b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4000" dirty="0">
                <a:solidFill>
                  <a:srgbClr val="FFFFFF"/>
                </a:solidFill>
                <a:latin typeface="Chalkduster"/>
                <a:cs typeface="Chalkduster"/>
              </a:rPr>
              <a:t>toolkit of teaching strategies.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4" y="334790"/>
            <a:ext cx="2869931" cy="2869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6117B-E5ED-A941-B4AE-8210500B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5618"/>
      </p:ext>
    </p:extLst>
  </p:cSld>
  <p:clrMapOvr>
    <a:masterClrMapping/>
  </p:clrMapOvr>
  <p:transition spd="slow" advClick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Quick Break!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IMG_6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28">
            <a:off x="4159495" y="1784710"/>
            <a:ext cx="5140806" cy="69598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halkboard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5"/>
            <a:ext cx="13004801" cy="975791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862584" y="632246"/>
            <a:ext cx="11774097" cy="819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68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68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6200">
                <a:solidFill>
                  <a:schemeClr val="accent5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4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7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-1719749" y="3985046"/>
            <a:ext cx="11774097" cy="488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4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7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 marR="457200" defTabSz="457200">
              <a:defRPr sz="56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4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  <a:p>
            <a:pPr>
              <a:defRPr sz="3700"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pic>
        <p:nvPicPr>
          <p:cNvPr id="162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646" y="368635"/>
            <a:ext cx="8750738" cy="8750738"/>
          </a:xfrm>
          <a:prstGeom prst="rect">
            <a:avLst/>
          </a:prstGeom>
          <a:ln w="12700">
            <a:miter lim="400000"/>
          </a:ln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54E23-9A17-0A40-BBC5-1946B80E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12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37" y="142357"/>
            <a:ext cx="12090780" cy="24971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Marshmallow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946" y="3660961"/>
            <a:ext cx="7707239" cy="58426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5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Use as much or as little of the </a:t>
            </a:r>
            <a:b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supplies (excluding the</a:t>
            </a: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paper bag </a:t>
            </a:r>
            <a:r>
              <a:rPr lang="en-US" sz="4400">
                <a:solidFill>
                  <a:schemeClr val="bg1"/>
                </a:solidFill>
                <a:latin typeface="Chalkduster"/>
                <a:cs typeface="Chalkduster"/>
              </a:rPr>
              <a:t>&amp; baggie)</a:t>
            </a:r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The entire, whole marshmallow must be on top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946" y="1209474"/>
            <a:ext cx="7707239" cy="4042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18 minutes</a:t>
            </a: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NO Technology </a:t>
            </a: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Devices Allowed</a:t>
            </a: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Build the tallest </a:t>
            </a:r>
          </a:p>
          <a:p>
            <a:r>
              <a:rPr lang="en-US" sz="4400" u="sng" dirty="0">
                <a:solidFill>
                  <a:schemeClr val="bg1"/>
                </a:solidFill>
                <a:latin typeface="Chalkduster"/>
                <a:cs typeface="Chalkduster"/>
              </a:rPr>
              <a:t>free-standing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 structure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60" y="1701683"/>
            <a:ext cx="4877650" cy="709984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3EA99-931F-4A4B-82B5-4F1DF0632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A65ACB-0035-3145-888C-CEC873C1F5B9}"/>
              </a:ext>
            </a:extLst>
          </p:cNvPr>
          <p:cNvSpPr txBox="1"/>
          <p:nvPr/>
        </p:nvSpPr>
        <p:spPr>
          <a:xfrm>
            <a:off x="0" y="9036347"/>
            <a:ext cx="163576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Video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EFDF4F-583B-1C4A-857F-59E791273F3B}"/>
              </a:ext>
            </a:extLst>
          </p:cNvPr>
          <p:cNvSpPr/>
          <p:nvPr/>
        </p:nvSpPr>
        <p:spPr>
          <a:xfrm>
            <a:off x="1863969" y="3999637"/>
            <a:ext cx="907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https://www.ted.com/talks/tom_wujec_build_a_tower_build_a_team/transcript</a:t>
            </a:r>
            <a:r>
              <a:rPr lang="en-US" b="1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34603-0221-8140-8D46-44433C9C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37" y="142357"/>
            <a:ext cx="12090780" cy="2497103"/>
          </a:xfrm>
        </p:spPr>
        <p:txBody>
          <a:bodyPr/>
          <a:lstStyle/>
          <a:p>
            <a:pPr rtl="0"/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Build a tower, </a:t>
            </a:r>
            <a:b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build a team</a:t>
            </a:r>
          </a:p>
        </p:txBody>
      </p:sp>
    </p:spTree>
    <p:extLst>
      <p:ext uri="{BB962C8B-B14F-4D97-AF65-F5344CB8AC3E}">
        <p14:creationId xmlns:p14="http://schemas.microsoft.com/office/powerpoint/2010/main" val="61183910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280" y="391886"/>
            <a:ext cx="11054082" cy="24971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Check Up From the Neck 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735" y="2199523"/>
            <a:ext cx="6339329" cy="66428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65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r>
              <a:rPr lang="en-US" sz="40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  <a:t>When were you MOST engaged? </a:t>
            </a:r>
          </a:p>
          <a:p>
            <a:endParaRPr lang="en-US" sz="4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0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  <a:t>When were you LEAST engaged?</a:t>
            </a:r>
          </a:p>
          <a:p>
            <a:endParaRPr lang="en-US" sz="4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000" dirty="0">
                <a:solidFill>
                  <a:srgbClr val="FFFF00"/>
                </a:solidFill>
                <a:latin typeface="Chalkduster"/>
                <a:cs typeface="Chalkduster"/>
              </a:rPr>
              <a:t>*</a:t>
            </a:r>
            <a:r>
              <a:rPr lang="en-US" sz="4000" dirty="0">
                <a:solidFill>
                  <a:schemeClr val="bg1"/>
                </a:solidFill>
                <a:latin typeface="Chalkduster"/>
                <a:cs typeface="Chalkduster"/>
              </a:rPr>
              <a:t>What could YOU do in the future to be MORE engaged?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726">
            <a:off x="7244921" y="3263136"/>
            <a:ext cx="4381041" cy="5404687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55DC7-F846-AA45-8B57-AF176D7D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5EFD-0866-6140-96DE-A271D8659805}"/>
              </a:ext>
            </a:extLst>
          </p:cNvPr>
          <p:cNvSpPr txBox="1"/>
          <p:nvPr/>
        </p:nvSpPr>
        <p:spPr>
          <a:xfrm>
            <a:off x="939895" y="480858"/>
            <a:ext cx="1134872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b="1" dirty="0">
                <a:solidFill>
                  <a:srgbClr val="FFFF00"/>
                </a:solidFill>
                <a:latin typeface="Chalkduster" panose="03050602040202020205" pitchFamily="66" charset="77"/>
              </a:rPr>
              <a:t>A Quick Review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E28AE-7EBF-4D4A-A769-3109EEB7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7" y="1694775"/>
            <a:ext cx="9766030" cy="63191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04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558242" y="308453"/>
            <a:ext cx="13487909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br>
              <a:rPr lang="en-US" sz="6600" baseline="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6C3FB-C35B-434B-A6EC-79164A6C1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77" y="513099"/>
            <a:ext cx="1672166" cy="1672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2FFD19-D633-7A47-AB6C-E0144E6CF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2686996"/>
            <a:ext cx="5461079" cy="665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3626F9-BA8D-E843-BF64-8A37E84B2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80" y="1019243"/>
            <a:ext cx="5243255" cy="617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96A152-8183-634E-A264-B866D28E099F}"/>
              </a:ext>
            </a:extLst>
          </p:cNvPr>
          <p:cNvSpPr txBox="1"/>
          <p:nvPr/>
        </p:nvSpPr>
        <p:spPr>
          <a:xfrm rot="21109718">
            <a:off x="8120265" y="8201754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3</a:t>
            </a:r>
          </a:p>
        </p:txBody>
      </p:sp>
    </p:spTree>
    <p:extLst>
      <p:ext uri="{BB962C8B-B14F-4D97-AF65-F5344CB8AC3E}">
        <p14:creationId xmlns:p14="http://schemas.microsoft.com/office/powerpoint/2010/main" val="33297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6140" y="293643"/>
            <a:ext cx="1090972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 &amp; Connect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F7E671-9664-3B48-AFA6-558508631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" y="619633"/>
            <a:ext cx="2077226" cy="2077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6C516374-B738-C3FF-F599-E695C8CD8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40" y="1473164"/>
            <a:ext cx="7334071" cy="7986793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978A720F-B40F-6114-95EE-1E2EE75FB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757" y="727925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6717EC-AFD0-CC4C-E058-9530DD41A5F2}"/>
              </a:ext>
            </a:extLst>
          </p:cNvPr>
          <p:cNvSpPr txBox="1"/>
          <p:nvPr/>
        </p:nvSpPr>
        <p:spPr>
          <a:xfrm rot="21109718">
            <a:off x="237865" y="3948443"/>
            <a:ext cx="261086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4</a:t>
            </a:r>
          </a:p>
        </p:txBody>
      </p:sp>
    </p:spTree>
    <p:extLst>
      <p:ext uri="{BB962C8B-B14F-4D97-AF65-F5344CB8AC3E}">
        <p14:creationId xmlns:p14="http://schemas.microsoft.com/office/powerpoint/2010/main" val="701857702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Lunch!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80F361-DC0C-B848-81DC-7A114B55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 descr="A picture containing text, cake&#10;&#10;Description automatically generated">
            <a:extLst>
              <a:ext uri="{FF2B5EF4-FFF2-40B4-BE49-F238E27FC236}">
                <a16:creationId xmlns:a16="http://schemas.microsoft.com/office/drawing/2014/main" id="{A14151B2-1C4F-7347-8C53-A509DE06A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038546"/>
            <a:ext cx="9189357" cy="7179839"/>
          </a:xfrm>
          <a:prstGeom prst="rect">
            <a:avLst/>
          </a:prstGeom>
          <a:effectLst>
            <a:softEdge rad="358328"/>
          </a:effectLst>
        </p:spPr>
      </p:pic>
    </p:spTree>
    <p:extLst>
      <p:ext uri="{BB962C8B-B14F-4D97-AF65-F5344CB8AC3E}">
        <p14:creationId xmlns:p14="http://schemas.microsoft.com/office/powerpoint/2010/main" val="20401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2555" y="434518"/>
            <a:ext cx="11988112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Curiosity &amp; Creativity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32" y="2679699"/>
            <a:ext cx="5088467" cy="5042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198D26-2001-CE4E-8E6C-8787A1CC7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308" y="1089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Creativity in the Future</a:t>
            </a:r>
            <a:endParaRPr lang="en-US" sz="6000" dirty="0"/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615704" y="8818034"/>
            <a:ext cx="162128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DE4C1-45E4-CB4F-A8B5-ACCFF7E0AE26}"/>
              </a:ext>
            </a:extLst>
          </p:cNvPr>
          <p:cNvSpPr txBox="1"/>
          <p:nvPr/>
        </p:nvSpPr>
        <p:spPr>
          <a:xfrm>
            <a:off x="0" y="2620923"/>
            <a:ext cx="13004800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https://youtu.be/g1RnveGk8YM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https://vimeo.com/qisva/creativityfuture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1277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1726" y="1153067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67" y="4515145"/>
            <a:ext cx="11798159" cy="3703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Curious teachers/students will ask “Why?”</a:t>
            </a: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Creative teachers/students will also ask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“Why not?”</a:t>
            </a: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7" y="431808"/>
            <a:ext cx="2981673" cy="2954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278FA-341D-B449-B74B-9F21D7CC1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6628"/>
      </p:ext>
    </p:extLst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6" y="614484"/>
            <a:ext cx="979593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900" dirty="0">
                <a:solidFill>
                  <a:srgbClr val="FFFF00"/>
                </a:solidFill>
                <a:latin typeface="Chalkduster"/>
                <a:cs typeface="Chalkduster"/>
              </a:rPr>
              <a:t>Fostering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9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Curiosity</a:t>
            </a:r>
            <a:r>
              <a:rPr kumimoji="0" lang="en-US" sz="59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&amp; Creativity</a:t>
            </a:r>
            <a:endParaRPr kumimoji="0" lang="en-US" sz="59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797" y="3484597"/>
            <a:ext cx="12632267" cy="7858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Know your students hopes, dreams, &amp;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interests.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Share things with your students that you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  are curious about.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Let students co-design lessons.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Teach students to pose questions &amp;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encourage critical thinking.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334790"/>
            <a:ext cx="2988733" cy="2961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0DEAD-39B3-964D-BEC6-DCA7588D5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23533"/>
      </p:ext>
    </p:extLst>
  </p:cSld>
  <p:clrMapOvr>
    <a:masterClrMapping/>
  </p:clrMapOvr>
  <p:transition spd="slow" advClick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639">
            <a:off x="431624" y="312906"/>
            <a:ext cx="1846414" cy="227783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31068" y="-340771"/>
            <a:ext cx="6677891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75E54-1557-7747-B841-6BC72BFA8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8" y="231784"/>
            <a:ext cx="1702858" cy="1687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23A141-0182-B743-82F1-7BB6F8D9641D}"/>
              </a:ext>
            </a:extLst>
          </p:cNvPr>
          <p:cNvSpPr txBox="1"/>
          <p:nvPr/>
        </p:nvSpPr>
        <p:spPr>
          <a:xfrm>
            <a:off x="6370320" y="4143590"/>
            <a:ext cx="7036816" cy="3703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Write down the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first word</a:t>
            </a:r>
            <a:b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that comes to mind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for each of the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prompts. 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D298AA-7906-E14A-8315-D913DF99D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EEB7D7-086C-434E-A4D9-D81084D9C12E}"/>
              </a:ext>
            </a:extLst>
          </p:cNvPr>
          <p:cNvSpPr/>
          <p:nvPr/>
        </p:nvSpPr>
        <p:spPr>
          <a:xfrm>
            <a:off x="2358012" y="1170713"/>
            <a:ext cx="6502400" cy="7565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Cultivating Creativity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0AB650-3984-6B4C-8D2B-B8CDA20C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368">
            <a:off x="1711158" y="2751516"/>
            <a:ext cx="4795835" cy="6232021"/>
          </a:xfrm>
          <a:prstGeom prst="rect">
            <a:avLst/>
          </a:prstGeom>
          <a:effectLst>
            <a:softEdge rad="225165"/>
          </a:effectLst>
        </p:spPr>
      </p:pic>
    </p:spTree>
    <p:extLst>
      <p:ext uri="{BB962C8B-B14F-4D97-AF65-F5344CB8AC3E}">
        <p14:creationId xmlns:p14="http://schemas.microsoft.com/office/powerpoint/2010/main" val="4117635299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39">
            <a:off x="320380" y="293779"/>
            <a:ext cx="1729682" cy="213382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45377" y="-327802"/>
            <a:ext cx="6677891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75E54-1557-7747-B841-6BC72BFA8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8" y="231784"/>
            <a:ext cx="1702858" cy="1687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23A141-0182-B743-82F1-7BB6F8D9641D}"/>
              </a:ext>
            </a:extLst>
          </p:cNvPr>
          <p:cNvSpPr txBox="1"/>
          <p:nvPr/>
        </p:nvSpPr>
        <p:spPr>
          <a:xfrm>
            <a:off x="6224016" y="3850982"/>
            <a:ext cx="7036816" cy="3703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This time, write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down your most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creative</a:t>
            </a: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thought for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each of the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prompts!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25556-823B-FC41-9E12-225C1B155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C64D38-BDED-564B-8D2B-C3F8F4325149}"/>
              </a:ext>
            </a:extLst>
          </p:cNvPr>
          <p:cNvSpPr/>
          <p:nvPr/>
        </p:nvSpPr>
        <p:spPr>
          <a:xfrm>
            <a:off x="1813695" y="1207895"/>
            <a:ext cx="6502400" cy="7565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Cultivating Creativity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8323A-A66A-064B-A6FC-DDA7B99CC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8333">
            <a:off x="1711158" y="2751516"/>
            <a:ext cx="4795835" cy="6232021"/>
          </a:xfrm>
          <a:prstGeom prst="rect">
            <a:avLst/>
          </a:prstGeom>
          <a:effectLst>
            <a:softEdge rad="225165"/>
          </a:effectLst>
        </p:spPr>
      </p:pic>
    </p:spTree>
    <p:extLst>
      <p:ext uri="{BB962C8B-B14F-4D97-AF65-F5344CB8AC3E}">
        <p14:creationId xmlns:p14="http://schemas.microsoft.com/office/powerpoint/2010/main" val="11595279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Teacher Voice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A6450-F3E1-2549-AF13-65FF970E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9A3F7-C3B0-554E-AA37-831A2BD14816}"/>
              </a:ext>
            </a:extLst>
          </p:cNvPr>
          <p:cNvSpPr txBox="1"/>
          <p:nvPr/>
        </p:nvSpPr>
        <p:spPr>
          <a:xfrm>
            <a:off x="533400" y="2362200"/>
            <a:ext cx="12077700" cy="637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PART 1: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PART 2: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PART 3:</a:t>
            </a:r>
          </a:p>
        </p:txBody>
      </p:sp>
    </p:spTree>
    <p:extLst>
      <p:ext uri="{BB962C8B-B14F-4D97-AF65-F5344CB8AC3E}">
        <p14:creationId xmlns:p14="http://schemas.microsoft.com/office/powerpoint/2010/main" val="2519884598"/>
      </p:ext>
    </p:extLst>
  </p:cSld>
  <p:clrMapOvr>
    <a:masterClrMapping/>
  </p:clrMapOvr>
  <p:transition spd="slow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333" y="5479813"/>
            <a:ext cx="12192001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Provide students with an opportunity to explore something they are curious about.  See the Genius Hour Lesson Plan for suggestions on how to structure this activity for students.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763">
            <a:off x="282952" y="339741"/>
            <a:ext cx="1767111" cy="21800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73559" y="-260620"/>
            <a:ext cx="69426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6384" y="674316"/>
            <a:ext cx="69426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Chalkduster"/>
                <a:cs typeface="Chalkduster"/>
              </a:rPr>
              <a:t>Genius Hour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45FED-6ACD-264B-814F-3543FCAF7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79A92-B4F9-CC45-9DB2-C7D8ED85D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68" y="231784"/>
            <a:ext cx="1702858" cy="1687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E5DE40-4D67-1C41-99FB-9E7A9CB1A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767">
            <a:off x="7323328" y="1717717"/>
            <a:ext cx="3623733" cy="3623733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B598C2-E628-7A42-B62C-678BAE19F755}"/>
              </a:ext>
            </a:extLst>
          </p:cNvPr>
          <p:cNvSpPr txBox="1"/>
          <p:nvPr/>
        </p:nvSpPr>
        <p:spPr>
          <a:xfrm rot="21109718">
            <a:off x="2895122" y="3542668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5</a:t>
            </a:r>
          </a:p>
        </p:txBody>
      </p:sp>
    </p:spTree>
    <p:extLst>
      <p:ext uri="{BB962C8B-B14F-4D97-AF65-F5344CB8AC3E}">
        <p14:creationId xmlns:p14="http://schemas.microsoft.com/office/powerpoint/2010/main" val="3595641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728723" y="292955"/>
            <a:ext cx="13487909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br>
              <a:rPr lang="en-US" sz="6600" baseline="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F6DE0-864C-FA46-9C2F-4A3E78721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4" y="597544"/>
            <a:ext cx="1702858" cy="1687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04BCD-A472-3F4B-91E5-A6CA71849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1" y="2506134"/>
            <a:ext cx="5439042" cy="690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E4D84-6F98-2448-8DB3-55B184C0D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2" y="1098550"/>
            <a:ext cx="5463274" cy="6250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457413-A71C-2F47-B1F4-941FDDBDE6CD}"/>
              </a:ext>
            </a:extLst>
          </p:cNvPr>
          <p:cNvSpPr txBox="1"/>
          <p:nvPr/>
        </p:nvSpPr>
        <p:spPr>
          <a:xfrm rot="21109718">
            <a:off x="8163808" y="8288838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6</a:t>
            </a:r>
          </a:p>
        </p:txBody>
      </p:sp>
    </p:spTree>
    <p:extLst>
      <p:ext uri="{BB962C8B-B14F-4D97-AF65-F5344CB8AC3E}">
        <p14:creationId xmlns:p14="http://schemas.microsoft.com/office/powerpoint/2010/main" val="8951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6140" y="293643"/>
            <a:ext cx="1090972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 &amp; Connect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978A720F-B40F-6114-95EE-1E2EE75F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757" y="727925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F8E0A4-7248-BB1C-19ED-5321ACF9A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4" y="672713"/>
            <a:ext cx="1976731" cy="1958954"/>
          </a:xfrm>
          <a:prstGeom prst="rect">
            <a:avLst/>
          </a:prstGeom>
        </p:spPr>
      </p:pic>
      <p:pic>
        <p:nvPicPr>
          <p:cNvPr id="6" name="Picture 5" descr="A close-up of a question&#10;&#10;Description automatically generated">
            <a:extLst>
              <a:ext uri="{FF2B5EF4-FFF2-40B4-BE49-F238E27FC236}">
                <a16:creationId xmlns:a16="http://schemas.microsoft.com/office/drawing/2014/main" id="{7EF2C7DD-DA4C-9CF7-7028-E7B5597FA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65" y="1583687"/>
            <a:ext cx="7487585" cy="8070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38207D-75DB-B4B1-BB73-A4F7D0921532}"/>
              </a:ext>
            </a:extLst>
          </p:cNvPr>
          <p:cNvSpPr txBox="1"/>
          <p:nvPr/>
        </p:nvSpPr>
        <p:spPr>
          <a:xfrm rot="21109718">
            <a:off x="237865" y="3948443"/>
            <a:ext cx="261086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7</a:t>
            </a:r>
          </a:p>
        </p:txBody>
      </p:sp>
    </p:spTree>
    <p:extLst>
      <p:ext uri="{BB962C8B-B14F-4D97-AF65-F5344CB8AC3E}">
        <p14:creationId xmlns:p14="http://schemas.microsoft.com/office/powerpoint/2010/main" val="4133030197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507307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Spirit of Adventure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4" y="2624665"/>
            <a:ext cx="5118300" cy="5063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83732-40A2-9C4F-A8C5-D9AB85E6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A1075-83B9-F14D-A31A-FE633106758E}"/>
              </a:ext>
            </a:extLst>
          </p:cNvPr>
          <p:cNvSpPr txBox="1"/>
          <p:nvPr/>
        </p:nvSpPr>
        <p:spPr>
          <a:xfrm>
            <a:off x="362096" y="149359"/>
            <a:ext cx="1184563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Explorations:</a:t>
            </a:r>
            <a:b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The Adventure of Learning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CF1D9-53D7-6C47-BD7F-1D1C2B3B3BD6}"/>
              </a:ext>
            </a:extLst>
          </p:cNvPr>
          <p:cNvSpPr txBox="1"/>
          <p:nvPr/>
        </p:nvSpPr>
        <p:spPr>
          <a:xfrm>
            <a:off x="250556" y="8786000"/>
            <a:ext cx="209203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74443C-EE7B-AD4C-AAAE-4D8FE87A6FCF}"/>
              </a:ext>
            </a:extLst>
          </p:cNvPr>
          <p:cNvSpPr txBox="1"/>
          <p:nvPr/>
        </p:nvSpPr>
        <p:spPr>
          <a:xfrm>
            <a:off x="0" y="3218800"/>
            <a:ext cx="13004800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https://youtu.be/eCuuoX9UjwI </a:t>
            </a:r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Vimeo:</a:t>
            </a: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https://vimeo.com/qisva/explorations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327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1726" y="1153067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977" y="2627902"/>
            <a:ext cx="12460636" cy="591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It is more than being willing to try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something new, it is being excited about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the opportunity to experience &amp; learn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new things!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Make it safe for teachers &amp; students to fail &amp; succeed.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389467"/>
            <a:ext cx="3098369" cy="3064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3A908-F2B5-9540-A830-F2A3D078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5389"/>
      </p:ext>
    </p:extLst>
  </p:cSld>
  <p:clrMapOvr>
    <a:masterClrMapping/>
  </p:clrMapOvr>
  <p:transition spd="slow" advClick="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2409" y="451522"/>
            <a:ext cx="850553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Encouraging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Spirit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of Adventure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232185"/>
            <a:ext cx="12852400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Share with colleagues &amp; students your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accomplishments &amp; disappointments.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Share things you are &amp; are not very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adventurous about.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Have a “Failfest” every now &amp; again.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334790"/>
            <a:ext cx="2901238" cy="2869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CBA6F-14B9-9D49-9AFD-E62DEFD70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563"/>
      </p:ext>
    </p:extLst>
  </p:cSld>
  <p:clrMapOvr>
    <a:masterClrMapping/>
  </p:clrMapOvr>
  <p:transition spd="slow" advClick="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b="1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CA8F3B-A26E-2945-AAC5-5C7A23986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726" y="237066"/>
            <a:ext cx="11054082" cy="24971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Solve the Puzzle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729" y="1739663"/>
            <a:ext cx="7517404" cy="8104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Arrange the 2 horses &amp; the jockey sheets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so that the 2 jockeys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are mounted on the 2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horses (in the correct 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manner that jockeys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ride horses!)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endParaRPr lang="en-US" sz="4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All 3 sheets should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 face up, do not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bend, fold, cut, or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tear the sheets.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099" y="2451101"/>
            <a:ext cx="3924300" cy="535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ACB25-1532-F942-B670-4FD8F1A8F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859" y="677333"/>
            <a:ext cx="11054082" cy="24971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Solve the Puzzle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3" y="2709334"/>
            <a:ext cx="11721357" cy="521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49656-5B00-254F-96A8-F8CCA47AF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Student Voice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821973"/>
            <a:ext cx="13230124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Sharing thoughts &amp; ideas in an environment underpinned by trust &amp;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600708"/>
            <a:ext cx="12618163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Offering realistic suggestions for the</a:t>
            </a:r>
            <a:b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713107"/>
            <a:ext cx="12618165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chemeClr val="bg1"/>
                </a:solidFill>
                <a:latin typeface="Chalkduster"/>
                <a:cs typeface="Chalkduster"/>
              </a:rPr>
              <a:t>Accepting responsibility for not only what is said but also what needs to be done.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2BFC9BF-2E41-E944-A860-4225FCC43B19}"/>
              </a:ext>
            </a:extLst>
          </p:cNvPr>
          <p:cNvSpPr/>
          <p:nvPr/>
        </p:nvSpPr>
        <p:spPr>
          <a:xfrm>
            <a:off x="4042715" y="3282061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7900699" y="3268504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09D26B9-B50B-D64F-A504-A3076ACF73FD}"/>
              </a:ext>
            </a:extLst>
          </p:cNvPr>
          <p:cNvSpPr/>
          <p:nvPr/>
        </p:nvSpPr>
        <p:spPr>
          <a:xfrm>
            <a:off x="2732990" y="632531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6005610" y="6325317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B67FB72-1D71-1745-A8F5-4E3E0AFE2FA2}"/>
              </a:ext>
            </a:extLst>
          </p:cNvPr>
          <p:cNvSpPr/>
          <p:nvPr/>
        </p:nvSpPr>
        <p:spPr>
          <a:xfrm>
            <a:off x="9278230" y="6344010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413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728723" y="292955"/>
            <a:ext cx="13487909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br>
              <a:rPr lang="en-US" sz="6600" baseline="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4BC85-E2B3-2140-8AF8-2D3BA1AD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3" y="535517"/>
            <a:ext cx="1743903" cy="1725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8CD76-C3DB-524A-AE66-9BB33E743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3" y="2901598"/>
            <a:ext cx="5263755" cy="6101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C5AA5-6AE9-6F49-9235-5D83223B9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67" y="1380381"/>
            <a:ext cx="5398841" cy="6051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C5FA2A-0D3D-E04C-97AE-4D46ED1EB1C4}"/>
              </a:ext>
            </a:extLst>
          </p:cNvPr>
          <p:cNvSpPr txBox="1"/>
          <p:nvPr/>
        </p:nvSpPr>
        <p:spPr>
          <a:xfrm rot="21109718">
            <a:off x="8367007" y="8317866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8</a:t>
            </a:r>
          </a:p>
        </p:txBody>
      </p:sp>
    </p:spTree>
    <p:extLst>
      <p:ext uri="{BB962C8B-B14F-4D97-AF65-F5344CB8AC3E}">
        <p14:creationId xmlns:p14="http://schemas.microsoft.com/office/powerpoint/2010/main" val="9666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6140" y="293643"/>
            <a:ext cx="1090972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 &amp; Connect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75F15-480F-AE46-BA34-F6501C3FD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978A720F-B40F-6114-95EE-1E2EE75F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757" y="727925"/>
            <a:ext cx="1948837" cy="1828573"/>
          </a:xfrm>
          <a:prstGeom prst="rect">
            <a:avLst/>
          </a:prstGeom>
          <a:effectLst>
            <a:softEdge rad="27356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9CA042-3FF7-A238-7F4D-47652E28C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" y="739106"/>
            <a:ext cx="2063225" cy="204095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7933F1-ED53-D99E-34EC-06FEA8B1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15" y="1532433"/>
            <a:ext cx="6982770" cy="8121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7E79D-A8B2-8291-A230-87F32F9FE138}"/>
              </a:ext>
            </a:extLst>
          </p:cNvPr>
          <p:cNvSpPr txBox="1"/>
          <p:nvPr/>
        </p:nvSpPr>
        <p:spPr>
          <a:xfrm rot="21109718">
            <a:off x="237865" y="3948443"/>
            <a:ext cx="2610867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9</a:t>
            </a:r>
          </a:p>
        </p:txBody>
      </p:sp>
    </p:spTree>
    <p:extLst>
      <p:ext uri="{BB962C8B-B14F-4D97-AF65-F5344CB8AC3E}">
        <p14:creationId xmlns:p14="http://schemas.microsoft.com/office/powerpoint/2010/main" val="988682357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59654"/>
            <a:ext cx="13004800" cy="3271828"/>
          </a:xfrm>
        </p:spPr>
        <p:txBody>
          <a:bodyPr lIns="91436" tIns="45719" rIns="91436" bIns="45719" anchor="ctr"/>
          <a:lstStyle/>
          <a:p>
            <a:pPr>
              <a:lnSpc>
                <a:spcPct val="130000"/>
              </a:lnSpc>
            </a:pPr>
            <a:r>
              <a:rPr lang="en-US" sz="6542" dirty="0">
                <a:solidFill>
                  <a:srgbClr val="FFFF00"/>
                </a:solidFill>
                <a:latin typeface="Chalkduster"/>
                <a:cs typeface="Chalkduster"/>
              </a:rPr>
              <a:t>Engagement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B5124A-7CFD-7642-A49C-32B213B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814347" y="8930803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DBA021-04B3-4147-A314-7367F233C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73" y="559477"/>
            <a:ext cx="2501594" cy="265903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337BC-C8BB-9447-A8FE-A1E2F3903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3471333"/>
            <a:ext cx="4214219" cy="4182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5917A-8301-E448-BDAE-BD0FCA9D3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811865"/>
            <a:ext cx="4080933" cy="4080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E1F34-5C3E-DD46-99E1-88BAE9BDD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7" y="5351825"/>
            <a:ext cx="4059767" cy="40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5D901-6971-1848-A5E8-28FAC90C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5207A690-D750-8544-B2C4-9A18C658E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315600"/>
            <a:ext cx="6851430" cy="8133199"/>
          </a:xfrm>
          <a:prstGeom prst="rect">
            <a:avLst/>
          </a:prstGeom>
          <a:effectLst>
            <a:softEdge rad="163426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66C55F-CF8E-A04E-86A5-C018AA408A74}"/>
              </a:ext>
            </a:extLst>
          </p:cNvPr>
          <p:cNvSpPr txBox="1"/>
          <p:nvPr/>
        </p:nvSpPr>
        <p:spPr>
          <a:xfrm rot="21109718">
            <a:off x="9353980" y="2802436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10</a:t>
            </a:r>
          </a:p>
        </p:txBody>
      </p:sp>
    </p:spTree>
    <p:extLst>
      <p:ext uri="{BB962C8B-B14F-4D97-AF65-F5344CB8AC3E}">
        <p14:creationId xmlns:p14="http://schemas.microsoft.com/office/powerpoint/2010/main" val="4967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2475772" y="2092853"/>
            <a:ext cx="8101543" cy="7517344"/>
            <a:chOff x="0" y="0"/>
            <a:chExt cx="8101542" cy="7517342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7820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664956" y="2794000"/>
              <a:ext cx="4723343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5335903" y="1139085"/>
              <a:ext cx="205505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66" name="Shape 66"/>
            <p:cNvSpPr/>
            <p:nvPr/>
          </p:nvSpPr>
          <p:spPr>
            <a:xfrm>
              <a:off x="436063" y="1139085"/>
              <a:ext cx="216886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2929840" y="5814800"/>
              <a:ext cx="21935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1" name="Shape 77"/>
          <p:cNvSpPr/>
          <p:nvPr/>
        </p:nvSpPr>
        <p:spPr>
          <a:xfrm>
            <a:off x="5249945" y="4014305"/>
            <a:ext cx="23355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Shape 100"/>
          <p:cNvSpPr/>
          <p:nvPr/>
        </p:nvSpPr>
        <p:spPr>
          <a:xfrm>
            <a:off x="4786513" y="5720338"/>
            <a:ext cx="12643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3" name="Shape 127"/>
          <p:cNvSpPr/>
          <p:nvPr/>
        </p:nvSpPr>
        <p:spPr>
          <a:xfrm>
            <a:off x="6563509" y="5690705"/>
            <a:ext cx="18081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2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9FD663-3997-864E-9BCD-2195DE0C1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8220D07-8F3E-2947-9D76-4E8D735A2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3459566689"/>
      </p:ext>
    </p:extLst>
  </p:cSld>
  <p:clrMapOvr>
    <a:masterClrMapping/>
  </p:clrMapOvr>
  <p:transition spd="slow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2475772" y="2092853"/>
            <a:ext cx="8101543" cy="7517344"/>
            <a:chOff x="0" y="0"/>
            <a:chExt cx="8101542" cy="7517342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7820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664956" y="2794000"/>
              <a:ext cx="4723343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5335903" y="1139085"/>
              <a:ext cx="205505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66" name="Shape 66"/>
            <p:cNvSpPr/>
            <p:nvPr/>
          </p:nvSpPr>
          <p:spPr>
            <a:xfrm>
              <a:off x="436063" y="1139085"/>
              <a:ext cx="216886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2929840" y="5814800"/>
              <a:ext cx="21935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2" name="Shape 100"/>
          <p:cNvSpPr/>
          <p:nvPr/>
        </p:nvSpPr>
        <p:spPr>
          <a:xfrm>
            <a:off x="4786513" y="5720338"/>
            <a:ext cx="12643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3" name="Shape 127"/>
          <p:cNvSpPr/>
          <p:nvPr/>
        </p:nvSpPr>
        <p:spPr>
          <a:xfrm>
            <a:off x="6563509" y="5690705"/>
            <a:ext cx="18081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2900" dirty="0"/>
          </a:p>
        </p:txBody>
      </p:sp>
      <p:sp>
        <p:nvSpPr>
          <p:cNvPr id="16" name="Shape 77">
            <a:extLst>
              <a:ext uri="{FF2B5EF4-FFF2-40B4-BE49-F238E27FC236}">
                <a16:creationId xmlns:a16="http://schemas.microsoft.com/office/drawing/2014/main" id="{BAF6CC17-5992-7E4F-A780-82C2E74D9DC8}"/>
              </a:ext>
            </a:extLst>
          </p:cNvPr>
          <p:cNvSpPr/>
          <p:nvPr/>
        </p:nvSpPr>
        <p:spPr>
          <a:xfrm>
            <a:off x="4763203" y="4045883"/>
            <a:ext cx="363080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97F39A-F9E8-714B-A05B-410A1564B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39C5FE-9E42-CD49-BBC5-BE20D58C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3615387780"/>
      </p:ext>
    </p:extLst>
  </p:cSld>
  <p:clrMapOvr>
    <a:masterClrMapping/>
  </p:clrMapOvr>
  <p:transition spd="slow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76" name="Group 76"/>
          <p:cNvGrpSpPr/>
          <p:nvPr/>
        </p:nvGrpSpPr>
        <p:grpSpPr>
          <a:xfrm rot="17815181">
            <a:off x="5308569" y="505307"/>
            <a:ext cx="10869642" cy="10085835"/>
            <a:chOff x="0" y="0"/>
            <a:chExt cx="10869641" cy="10085834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4532448" y="0"/>
              <a:ext cx="6337194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233832" y="3748641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7404066" y="1534245"/>
              <a:ext cx="2267180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74" name="Shape 74"/>
            <p:cNvSpPr/>
            <p:nvPr/>
          </p:nvSpPr>
          <p:spPr>
            <a:xfrm>
              <a:off x="872070" y="1534245"/>
              <a:ext cx="2335881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75" name="Shape 75"/>
            <p:cNvSpPr/>
            <p:nvPr/>
          </p:nvSpPr>
          <p:spPr>
            <a:xfrm>
              <a:off x="3757252" y="7441196"/>
              <a:ext cx="3290354" cy="1601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77" name="Shape 77"/>
          <p:cNvSpPr/>
          <p:nvPr/>
        </p:nvSpPr>
        <p:spPr>
          <a:xfrm>
            <a:off x="7064442" y="4379778"/>
            <a:ext cx="363080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45508" y="783899"/>
            <a:ext cx="4562982" cy="699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50</a:t>
            </a:r>
            <a:r>
              <a:rPr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%	Teachers care if I</a:t>
            </a: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am absent from </a:t>
            </a:r>
          </a:p>
          <a:p>
            <a:pPr lvl="0" algn="l">
              <a:tabLst>
                <a:tab pos="1079500" algn="l"/>
              </a:tabLst>
              <a:defRPr sz="1800"/>
            </a:pPr>
            <a:r>
              <a:rPr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school.</a:t>
            </a: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45% 	I am a valued member of my school community.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56% 	Teachers make an effort to get to know me.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46%	Teachers have fun at school.</a:t>
            </a:r>
          </a:p>
          <a:p>
            <a:pPr lvl="0" algn="l">
              <a:tabLst>
                <a:tab pos="1079500" algn="l"/>
              </a:tabLst>
              <a:defRPr sz="1800"/>
            </a:pPr>
            <a:endParaRPr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FEDCB8-64AC-BF48-8136-14B501AAA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450234" y="8726113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96800"/>
      </p:ext>
    </p:extLst>
  </p:cSld>
  <p:clrMapOvr>
    <a:masterClrMapping/>
  </p:clrMapOvr>
  <p:transition spd="slow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2475772" y="2092853"/>
            <a:ext cx="8101543" cy="7517344"/>
            <a:chOff x="0" y="0"/>
            <a:chExt cx="8101542" cy="7517342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7820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664956" y="2794000"/>
              <a:ext cx="4723343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5335903" y="1139085"/>
              <a:ext cx="205505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66" name="Shape 66"/>
            <p:cNvSpPr/>
            <p:nvPr/>
          </p:nvSpPr>
          <p:spPr>
            <a:xfrm>
              <a:off x="436063" y="1139085"/>
              <a:ext cx="216886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2929840" y="5814800"/>
              <a:ext cx="21935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1" name="Shape 77"/>
          <p:cNvSpPr/>
          <p:nvPr/>
        </p:nvSpPr>
        <p:spPr>
          <a:xfrm>
            <a:off x="5249945" y="4014305"/>
            <a:ext cx="23355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3" name="Shape 127"/>
          <p:cNvSpPr/>
          <p:nvPr/>
        </p:nvSpPr>
        <p:spPr>
          <a:xfrm>
            <a:off x="6563509" y="5690705"/>
            <a:ext cx="18081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2900" dirty="0"/>
          </a:p>
        </p:txBody>
      </p:sp>
      <p:sp>
        <p:nvSpPr>
          <p:cNvPr id="16" name="Shape 100">
            <a:extLst>
              <a:ext uri="{FF2B5EF4-FFF2-40B4-BE49-F238E27FC236}">
                <a16:creationId xmlns:a16="http://schemas.microsoft.com/office/drawing/2014/main" id="{5CD571AB-D2DD-5E4C-B2D0-23DAF829B201}"/>
              </a:ext>
            </a:extLst>
          </p:cNvPr>
          <p:cNvSpPr/>
          <p:nvPr/>
        </p:nvSpPr>
        <p:spPr>
          <a:xfrm>
            <a:off x="3833879" y="5701116"/>
            <a:ext cx="222977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BA01C-9D0C-FF49-824E-038D37CB6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F666A9F-8946-4843-AFDB-FD7AB134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1711164704"/>
      </p:ext>
    </p:extLst>
  </p:cSld>
  <p:clrMapOvr>
    <a:masterClrMapping/>
  </p:clrMapOvr>
  <p:transition spd="slow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97" name="Group 97"/>
          <p:cNvGrpSpPr/>
          <p:nvPr/>
        </p:nvGrpSpPr>
        <p:grpSpPr>
          <a:xfrm rot="953302">
            <a:off x="4891084" y="710181"/>
            <a:ext cx="10869644" cy="10085836"/>
            <a:chOff x="0" y="0"/>
            <a:chExt cx="10869641" cy="10085834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4532448" y="0"/>
              <a:ext cx="6337194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2233832" y="3748641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7404066" y="1534245"/>
              <a:ext cx="2267180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95" name="Shape 95"/>
            <p:cNvSpPr/>
            <p:nvPr/>
          </p:nvSpPr>
          <p:spPr>
            <a:xfrm>
              <a:off x="872070" y="1534245"/>
              <a:ext cx="2335881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96" name="Shape 96"/>
            <p:cNvSpPr/>
            <p:nvPr/>
          </p:nvSpPr>
          <p:spPr>
            <a:xfrm>
              <a:off x="3757252" y="7441196"/>
              <a:ext cx="3290354" cy="1601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00" name="Shape 100"/>
          <p:cNvSpPr/>
          <p:nvPr/>
        </p:nvSpPr>
        <p:spPr>
          <a:xfrm>
            <a:off x="7605779" y="5320116"/>
            <a:ext cx="222977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32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5" name="Shape 78">
            <a:extLst>
              <a:ext uri="{FF2B5EF4-FFF2-40B4-BE49-F238E27FC236}">
                <a16:creationId xmlns:a16="http://schemas.microsoft.com/office/drawing/2014/main" id="{A0ED3E16-2BDB-B344-9574-0DEBE793EBF4}"/>
              </a:ext>
            </a:extLst>
          </p:cNvPr>
          <p:cNvSpPr/>
          <p:nvPr/>
        </p:nvSpPr>
        <p:spPr>
          <a:xfrm>
            <a:off x="682223" y="1004310"/>
            <a:ext cx="4562982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43</a:t>
            </a:r>
            <a:r>
              <a:rPr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%	</a:t>
            </a: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My classes help me understand what is happening in my everyday life.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63% 	I feel comfortable asking questions in class.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42% 	Students are supportive of each other.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65%	Teachers help me learn from my mistakes.</a:t>
            </a:r>
          </a:p>
          <a:p>
            <a:pPr lvl="0" algn="l">
              <a:tabLst>
                <a:tab pos="1079500" algn="l"/>
              </a:tabLst>
              <a:defRPr sz="1800"/>
            </a:pPr>
            <a:endParaRPr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4EDD76-C6AE-BC41-91FD-33BA3E8B0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544827" y="941560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80012"/>
      </p:ext>
    </p:extLst>
  </p:cSld>
  <p:clrMapOvr>
    <a:masterClrMapping/>
  </p:clrMapOvr>
  <p:transition spd="slow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2475772" y="2092853"/>
            <a:ext cx="8101543" cy="7517344"/>
            <a:chOff x="0" y="0"/>
            <a:chExt cx="8101542" cy="7517342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3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7820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664956" y="2794000"/>
              <a:ext cx="4723343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5335903" y="1139085"/>
              <a:ext cx="205505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66" name="Shape 66"/>
            <p:cNvSpPr/>
            <p:nvPr/>
          </p:nvSpPr>
          <p:spPr>
            <a:xfrm>
              <a:off x="436063" y="1139085"/>
              <a:ext cx="216886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2929840" y="5814800"/>
              <a:ext cx="21935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1" name="Shape 77"/>
          <p:cNvSpPr/>
          <p:nvPr/>
        </p:nvSpPr>
        <p:spPr>
          <a:xfrm>
            <a:off x="5249945" y="4014305"/>
            <a:ext cx="23355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Shape 100"/>
          <p:cNvSpPr/>
          <p:nvPr/>
        </p:nvSpPr>
        <p:spPr>
          <a:xfrm>
            <a:off x="4786513" y="5720338"/>
            <a:ext cx="12643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6" name="Shape 127">
            <a:extLst>
              <a:ext uri="{FF2B5EF4-FFF2-40B4-BE49-F238E27FC236}">
                <a16:creationId xmlns:a16="http://schemas.microsoft.com/office/drawing/2014/main" id="{7FAA1ECD-B20B-2344-9582-C194300BF713}"/>
              </a:ext>
            </a:extLst>
          </p:cNvPr>
          <p:cNvSpPr/>
          <p:nvPr/>
        </p:nvSpPr>
        <p:spPr>
          <a:xfrm>
            <a:off x="6873523" y="5629150"/>
            <a:ext cx="286456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9CD29A-2B0C-CE4D-A7F2-11E50931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D22978E-B48E-F44F-84AD-2E930BD2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1735836152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52" y="2821009"/>
            <a:ext cx="10728959" cy="538403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 The ability to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dream and set goals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for the future,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while being inspired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in the present </a:t>
            </a:r>
          </a:p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to reach those dreams.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9619" y="936965"/>
            <a:ext cx="12083627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7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ASPIRATIONS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C38B-5487-104A-9346-08C1DEE3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746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122" name="Group 122"/>
          <p:cNvGrpSpPr/>
          <p:nvPr/>
        </p:nvGrpSpPr>
        <p:grpSpPr>
          <a:xfrm rot="21353302">
            <a:off x="-2878856" y="-58363"/>
            <a:ext cx="10869647" cy="10085837"/>
            <a:chOff x="0" y="0"/>
            <a:chExt cx="10869641" cy="10085834"/>
          </a:xfrm>
        </p:grpSpPr>
        <p:sp>
          <p:nvSpPr>
            <p:cNvPr id="116" name="Shape 116"/>
            <p:cNvSpPr/>
            <p:nvPr/>
          </p:nvSpPr>
          <p:spPr>
            <a:xfrm>
              <a:off x="0" y="0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4532448" y="0"/>
              <a:ext cx="6337194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2233832" y="3748641"/>
              <a:ext cx="6337193" cy="633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7404066" y="1534245"/>
              <a:ext cx="2267180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120" name="Shape 120"/>
            <p:cNvSpPr/>
            <p:nvPr/>
          </p:nvSpPr>
          <p:spPr>
            <a:xfrm>
              <a:off x="872070" y="1534245"/>
              <a:ext cx="2335881" cy="8690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3757252" y="7441196"/>
              <a:ext cx="3290354" cy="16016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27" name="Shape 127"/>
          <p:cNvSpPr/>
          <p:nvPr/>
        </p:nvSpPr>
        <p:spPr>
          <a:xfrm>
            <a:off x="2200385" y="4637165"/>
            <a:ext cx="286456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2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7" name="Shape 78">
            <a:extLst>
              <a:ext uri="{FF2B5EF4-FFF2-40B4-BE49-F238E27FC236}">
                <a16:creationId xmlns:a16="http://schemas.microsoft.com/office/drawing/2014/main" id="{D99FE7C7-C2ED-D24C-A2D4-941C207C8A41}"/>
              </a:ext>
            </a:extLst>
          </p:cNvPr>
          <p:cNvSpPr/>
          <p:nvPr/>
        </p:nvSpPr>
        <p:spPr>
          <a:xfrm>
            <a:off x="8146473" y="1664367"/>
            <a:ext cx="4675447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44</a:t>
            </a:r>
            <a:r>
              <a:rPr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%	</a:t>
            </a: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School is boring.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42% 	I like challenging assignments.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59% 	Teachers recognize me when I try my best.</a:t>
            </a:r>
          </a:p>
          <a:p>
            <a:pPr lvl="0" algn="l">
              <a:tabLst>
                <a:tab pos="1079500" algn="l"/>
              </a:tabLst>
              <a:defRPr sz="1800"/>
            </a:pPr>
            <a:endParaRPr lang="en-US"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  <a:p>
            <a:pPr lvl="0" algn="l">
              <a:tabLst>
                <a:tab pos="1079500" algn="l"/>
              </a:tabLst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66%	At school I am encouraged to be creative.</a:t>
            </a:r>
          </a:p>
          <a:p>
            <a:pPr lvl="0" algn="l">
              <a:tabLst>
                <a:tab pos="1079500" algn="l"/>
              </a:tabLst>
              <a:defRPr sz="1800"/>
            </a:pPr>
            <a:endParaRPr sz="2800" dirty="0">
              <a:solidFill>
                <a:srgbClr val="FFFF0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C164F2-660E-8041-B27A-84C6845E5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05039"/>
      </p:ext>
    </p:extLst>
  </p:cSld>
  <p:clrMapOvr>
    <a:masterClrMapping/>
  </p:clrMapOvr>
  <p:transition spd="slow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2475772" y="2092853"/>
            <a:ext cx="8101543" cy="7517344"/>
            <a:chOff x="0" y="0"/>
            <a:chExt cx="8101542" cy="7517342"/>
          </a:xfrm>
        </p:grpSpPr>
        <p:sp>
          <p:nvSpPr>
            <p:cNvPr id="62" name="Shape 62"/>
            <p:cNvSpPr/>
            <p:nvPr/>
          </p:nvSpPr>
          <p:spPr>
            <a:xfrm>
              <a:off x="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 rotWithShape="1">
              <a:blip r:embed="rId4">
                <a:alphaModFix amt="77351"/>
              </a:blip>
              <a:srcRect/>
              <a:tile tx="0" ty="0" sx="100000" sy="100000" flip="none" algn="tl"/>
            </a:blip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3378200" y="0"/>
              <a:ext cx="4723342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D328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1664956" y="2794000"/>
              <a:ext cx="4723343" cy="472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BF41">
                <a:alpha val="77351"/>
              </a:srgbClr>
            </a:solidFill>
            <a:ln w="38100" cap="flat">
              <a:solidFill>
                <a:srgbClr val="000000">
                  <a:alpha val="77351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5335903" y="1139085"/>
              <a:ext cx="205505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Student</a:t>
              </a:r>
            </a:p>
          </p:txBody>
        </p:sp>
        <p:sp>
          <p:nvSpPr>
            <p:cNvPr id="66" name="Shape 66"/>
            <p:cNvSpPr/>
            <p:nvPr/>
          </p:nvSpPr>
          <p:spPr>
            <a:xfrm>
              <a:off x="436063" y="1139085"/>
              <a:ext cx="216886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Teacher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2929840" y="5814800"/>
              <a:ext cx="219357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 dirty="0">
                  <a:latin typeface="Chalkduster" charset="0"/>
                  <a:ea typeface="Chalkduster" charset="0"/>
                  <a:cs typeface="Chalkduster" charset="0"/>
                </a:rPr>
                <a:t>Content</a:t>
              </a:r>
            </a:p>
          </p:txBody>
        </p:sp>
      </p:grpSp>
      <p:sp>
        <p:nvSpPr>
          <p:cNvPr id="11" name="Shape 77"/>
          <p:cNvSpPr/>
          <p:nvPr/>
        </p:nvSpPr>
        <p:spPr>
          <a:xfrm>
            <a:off x="5249945" y="4014305"/>
            <a:ext cx="233557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relationships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Shape 100"/>
          <p:cNvSpPr/>
          <p:nvPr/>
        </p:nvSpPr>
        <p:spPr>
          <a:xfrm>
            <a:off x="4786513" y="5720338"/>
            <a:ext cx="126430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clarity</a:t>
            </a:r>
            <a:endParaRPr sz="24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3" name="Shape 127"/>
          <p:cNvSpPr/>
          <p:nvPr/>
        </p:nvSpPr>
        <p:spPr>
          <a:xfrm>
            <a:off x="6563509" y="5690705"/>
            <a:ext cx="18081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2400" dirty="0">
                <a:latin typeface="Chalkduster" charset="0"/>
                <a:ea typeface="Chalkduster" charset="0"/>
                <a:cs typeface="Chalkduster" charset="0"/>
              </a:rPr>
              <a:t>challenge</a:t>
            </a:r>
            <a:endParaRPr sz="2900" dirty="0"/>
          </a:p>
        </p:txBody>
      </p:sp>
      <p:sp>
        <p:nvSpPr>
          <p:cNvPr id="15" name="Shape 127"/>
          <p:cNvSpPr/>
          <p:nvPr/>
        </p:nvSpPr>
        <p:spPr>
          <a:xfrm>
            <a:off x="4589424" y="4870239"/>
            <a:ext cx="38936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lvl="0"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ENGAGEMENT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310479-AF3B-4840-8C42-C1F5858E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19631F2-6B6D-4B4E-A1B9-77028826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" y="-954083"/>
            <a:ext cx="1300480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4800" dirty="0">
                <a:solidFill>
                  <a:srgbClr val="FFFF00"/>
                </a:solidFill>
                <a:latin typeface="Chalkduster"/>
                <a:cs typeface="Chalkduster"/>
              </a:rPr>
              <a:t>A Balanced Model for Engagement</a:t>
            </a:r>
          </a:p>
        </p:txBody>
      </p:sp>
    </p:spTree>
    <p:extLst>
      <p:ext uri="{BB962C8B-B14F-4D97-AF65-F5344CB8AC3E}">
        <p14:creationId xmlns:p14="http://schemas.microsoft.com/office/powerpoint/2010/main" val="1610993604"/>
      </p:ext>
    </p:extLst>
  </p:cSld>
  <p:clrMapOvr>
    <a:masterClrMapping/>
  </p:clrMapOvr>
  <p:transition spd="slow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90985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Roads to Engagement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18">
            <a:off x="7935765" y="2255110"/>
            <a:ext cx="4851904" cy="5226070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FEDA7-F70A-B741-82F1-CECFFCD2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71C13-22FD-9446-B1DA-6C384BA15668}"/>
              </a:ext>
            </a:extLst>
          </p:cNvPr>
          <p:cNvSpPr txBox="1"/>
          <p:nvPr/>
        </p:nvSpPr>
        <p:spPr>
          <a:xfrm>
            <a:off x="163072" y="1826753"/>
            <a:ext cx="7573042" cy="8104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Keeping in mind what you just learned about the Balanced Model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for Engagement,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create a learning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intersection &amp;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share your best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Engagement strategies.</a:t>
            </a:r>
          </a:p>
          <a:p>
            <a:pPr marL="685800" indent="-685800" algn="l" rtl="0" latinLnBrk="1" hangingPunct="0">
              <a:buFont typeface="Arial" charset="0"/>
              <a:buChar char="•"/>
            </a:pPr>
            <a:endParaRPr lang="en-US" sz="4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Record insights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from your learning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intersection.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C0122-DAC6-834B-88DC-DB97223FEECB}"/>
              </a:ext>
            </a:extLst>
          </p:cNvPr>
          <p:cNvSpPr txBox="1"/>
          <p:nvPr/>
        </p:nvSpPr>
        <p:spPr>
          <a:xfrm rot="21109718">
            <a:off x="7924938" y="8168294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11</a:t>
            </a:r>
          </a:p>
        </p:txBody>
      </p:sp>
    </p:spTree>
    <p:extLst>
      <p:ext uri="{BB962C8B-B14F-4D97-AF65-F5344CB8AC3E}">
        <p14:creationId xmlns:p14="http://schemas.microsoft.com/office/powerpoint/2010/main" val="815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7889" y="-696685"/>
            <a:ext cx="14083260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Teacher Voice &amp; Innovation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946">
            <a:off x="513858" y="2193219"/>
            <a:ext cx="4352063" cy="565923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A5D44-8AAE-4F4B-9982-65BF2698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510153-D14A-954C-950E-0E7038DA5C7B}"/>
              </a:ext>
            </a:extLst>
          </p:cNvPr>
          <p:cNvSpPr txBox="1"/>
          <p:nvPr/>
        </p:nvSpPr>
        <p:spPr>
          <a:xfrm>
            <a:off x="5330158" y="1974874"/>
            <a:ext cx="7369843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Read the information about </a:t>
            </a:r>
            <a:r>
              <a:rPr lang="en-US" sz="4000" dirty="0" err="1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Teacherpreneurs</a:t>
            </a:r>
            <a:endParaRPr lang="en-US" sz="4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algn="l" rtl="0" latinLnBrk="1" hangingPunct="0">
              <a:buFont typeface="Arial" charset="0"/>
              <a:buChar char="•"/>
            </a:pPr>
            <a:endParaRPr lang="en-US" sz="4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 the spirit of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 err="1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Teacherpreneurship</a:t>
            </a: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,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create a reflection of an innovative idea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from your brain.</a:t>
            </a:r>
          </a:p>
          <a:p>
            <a:pPr marL="685800" indent="-685800" algn="l" rtl="0" latinLnBrk="1" hangingPunct="0">
              <a:buFont typeface="Arial" charset="0"/>
              <a:buChar char="•"/>
            </a:pPr>
            <a:endParaRPr lang="en-US" sz="40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685800" indent="-685800" algn="l" rtl="0" latinLnBrk="1" hangingPunct="0">
              <a:buFont typeface="Arial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Share with your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ATL peeps!</a:t>
            </a:r>
            <a:b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0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EC6FEA-30B4-824D-A39F-6876DC9C204E}"/>
              </a:ext>
            </a:extLst>
          </p:cNvPr>
          <p:cNvSpPr txBox="1"/>
          <p:nvPr/>
        </p:nvSpPr>
        <p:spPr>
          <a:xfrm rot="21200531">
            <a:off x="1538652" y="8327952"/>
            <a:ext cx="2924296" cy="533479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12</a:t>
            </a:r>
          </a:p>
        </p:txBody>
      </p:sp>
    </p:spTree>
    <p:extLst>
      <p:ext uri="{BB962C8B-B14F-4D97-AF65-F5344CB8AC3E}">
        <p14:creationId xmlns:p14="http://schemas.microsoft.com/office/powerpoint/2010/main" val="40998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23185" y="99241"/>
            <a:ext cx="9881615" cy="19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Engagement Teacher Leader 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8B2A1-C053-0323-008F-E77873DFF620}"/>
              </a:ext>
            </a:extLst>
          </p:cNvPr>
          <p:cNvSpPr txBox="1">
            <a:spLocks/>
          </p:cNvSpPr>
          <p:nvPr/>
        </p:nvSpPr>
        <p:spPr>
          <a:xfrm>
            <a:off x="-110910" y="3612183"/>
            <a:ext cx="13115710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Take Action on an Engagement scenario linked to the Highly Effective Classroom Framework.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Design &amp; deliver professional learning to your colleagues.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Be a </a:t>
            </a:r>
            <a:r>
              <a:rPr lang="en-US" sz="2800" dirty="0" err="1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Teaher-preneur</a:t>
            </a: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Dig into the book </a:t>
            </a:r>
            <a:r>
              <a:rPr lang="en-US" sz="2800" i="1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Total Participation Techniques </a:t>
            </a:r>
            <a:r>
              <a:rPr lang="en-US" sz="28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book &amp; come to the next session prepared to share one strategy you have tried.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rgbClr val="FFFF00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28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Prepare for “</a:t>
            </a:r>
            <a:r>
              <a:rPr lang="en-US" sz="2800" dirty="0" err="1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Donʻt</a:t>
            </a:r>
            <a:r>
              <a:rPr lang="en-US" sz="28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 Be a Bore in 2034!” mock reunion at our next session.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28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A movie clapper board with text&#10;&#10;Description automatically generated">
            <a:extLst>
              <a:ext uri="{FF2B5EF4-FFF2-40B4-BE49-F238E27FC236}">
                <a16:creationId xmlns:a16="http://schemas.microsoft.com/office/drawing/2014/main" id="{9B6947E5-3C83-31BD-1E35-62B42D13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226">
            <a:off x="429288" y="361084"/>
            <a:ext cx="2827069" cy="2481099"/>
          </a:xfrm>
          <a:prstGeom prst="rect">
            <a:avLst/>
          </a:prstGeom>
          <a:effectLst>
            <a:softEdge rad="94278"/>
          </a:effectLst>
        </p:spPr>
      </p:pic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FF78FF48-D80D-DCD8-4D87-8683188A8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47" y="2060629"/>
            <a:ext cx="1573218" cy="1476134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F1796-9D59-5D3D-457D-0707DA74E1E2}"/>
              </a:ext>
            </a:extLst>
          </p:cNvPr>
          <p:cNvSpPr txBox="1"/>
          <p:nvPr/>
        </p:nvSpPr>
        <p:spPr>
          <a:xfrm rot="21089675">
            <a:off x="5377022" y="2470401"/>
            <a:ext cx="3305605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13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256287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448055" y="1313484"/>
            <a:ext cx="11870017" cy="899528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At our next session we will be engaging in an activity in which you will </a:t>
            </a: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BE yourself 10 years from now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&amp; speak only in the present tense as if it were already 2034.  Your goals are being achieved &amp; all your dreams are coming true! Share what actions you have taken as a Teacher Leader. Feel free to bring </a:t>
            </a:r>
            <a:r>
              <a:rPr lang="en-US" dirty="0">
                <a:solidFill>
                  <a:srgbClr val="FFFF00"/>
                </a:solidFill>
                <a:latin typeface="Chalkduster"/>
                <a:cs typeface="Chalkduster"/>
              </a:rPr>
              <a:t>props/artifacts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that reflect things you have done such as best-selling books &amp; articles you have written, magazine covers you have been on, awards you have won, &amp; photographs of things you have achieved. 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5BE07-26D4-3577-E9BE-E7D922E3973A}"/>
              </a:ext>
            </a:extLst>
          </p:cNvPr>
          <p:cNvSpPr txBox="1"/>
          <p:nvPr/>
        </p:nvSpPr>
        <p:spPr>
          <a:xfrm>
            <a:off x="1595120" y="440104"/>
            <a:ext cx="1140968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Mock Reunion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Don’t be a Bore in 2034</a:t>
            </a: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CB429-8203-A2AB-92FB-CA23FF244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473">
            <a:off x="419283" y="239886"/>
            <a:ext cx="1651007" cy="2147196"/>
          </a:xfrm>
          <a:prstGeom prst="rect">
            <a:avLst/>
          </a:prstGeom>
          <a:effectLst>
            <a:softEdge rad="23953"/>
          </a:effectLst>
        </p:spPr>
      </p:pic>
    </p:spTree>
    <p:extLst>
      <p:ext uri="{BB962C8B-B14F-4D97-AF65-F5344CB8AC3E}">
        <p14:creationId xmlns:p14="http://schemas.microsoft.com/office/powerpoint/2010/main" val="748581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25CEA6-14D3-5242-81AA-F74F7017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5" y="1003828"/>
            <a:ext cx="5500914" cy="7759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7155543" y="1821283"/>
            <a:ext cx="5008942" cy="67792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To further explore topics discussed today, check out the following pages in Teacher Voice: Amplifying Success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pgs. 26-30, 50-53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&amp; 74-76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2507406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36DCDE-5300-0D4B-BA05-79D44FDDC5B4}"/>
              </a:ext>
            </a:extLst>
          </p:cNvPr>
          <p:cNvSpPr txBox="1"/>
          <p:nvPr/>
        </p:nvSpPr>
        <p:spPr>
          <a:xfrm>
            <a:off x="558800" y="427907"/>
            <a:ext cx="114096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>
                <a:solidFill>
                  <a:srgbClr val="FFFF00"/>
                </a:solidFill>
                <a:latin typeface="Chalkduster" panose="03050602040202020205" pitchFamily="66" charset="77"/>
              </a:rPr>
              <a:t>Stay Engaged!  Don’t Give Up!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09280-BB94-D048-95C8-528394F9A548}"/>
              </a:ext>
            </a:extLst>
          </p:cNvPr>
          <p:cNvSpPr txBox="1"/>
          <p:nvPr/>
        </p:nvSpPr>
        <p:spPr>
          <a:xfrm>
            <a:off x="0" y="9036347"/>
            <a:ext cx="163576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Video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F65E8-BF62-204F-9AE7-6D6658A0E49D}"/>
              </a:ext>
            </a:extLst>
          </p:cNvPr>
          <p:cNvSpPr txBox="1"/>
          <p:nvPr/>
        </p:nvSpPr>
        <p:spPr>
          <a:xfrm>
            <a:off x="6572991" y="708025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80145-CA62-D44D-828A-8B55512C96C0}"/>
              </a:ext>
            </a:extLst>
          </p:cNvPr>
          <p:cNvSpPr txBox="1"/>
          <p:nvPr/>
        </p:nvSpPr>
        <p:spPr>
          <a:xfrm>
            <a:off x="1428376" y="3492483"/>
            <a:ext cx="1014804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1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YouTube: </a:t>
            </a:r>
          </a:p>
          <a:p>
            <a:pPr rtl="0" latinLnBrk="1" hangingPunct="0"/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https://youtu.be/_ew45cNmtJM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0202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3167" y="1748214"/>
            <a:ext cx="6313874" cy="43478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What is one thing you learned today that can help you ”fall into a winning season”?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50152" y="586520"/>
            <a:ext cx="1118341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Leaves of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group of colorful leaves&#10;&#10;Description automatically generated">
            <a:extLst>
              <a:ext uri="{FF2B5EF4-FFF2-40B4-BE49-F238E27FC236}">
                <a16:creationId xmlns:a16="http://schemas.microsoft.com/office/drawing/2014/main" id="{12BD3A08-A026-0094-83A7-B4196EAEA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04">
            <a:off x="48555" y="2886144"/>
            <a:ext cx="6962533" cy="5221900"/>
          </a:xfrm>
          <a:prstGeom prst="rect">
            <a:avLst/>
          </a:prstGeom>
          <a:effectLst>
            <a:softEdge rad="155726"/>
          </a:effectLst>
        </p:spPr>
      </p:pic>
    </p:spTree>
    <p:extLst>
      <p:ext uri="{BB962C8B-B14F-4D97-AF65-F5344CB8AC3E}">
        <p14:creationId xmlns:p14="http://schemas.microsoft.com/office/powerpoint/2010/main" val="4126625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96204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#HenryATL2023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Being Meaningfully Engaged as a Teacher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40962"/>
            <a:ext cx="10941802" cy="2774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A40C8-2CD5-B3A4-AED4-73D293DF4E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549">
            <a:off x="325740" y="5909837"/>
            <a:ext cx="3598961" cy="1720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0F176F-2DBD-C75C-DBB1-6213A68B9C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952">
            <a:off x="8847225" y="5936221"/>
            <a:ext cx="3598961" cy="1720036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609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34781" y="515939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07344" y="8856664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40216" y="8851901"/>
            <a:ext cx="98372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447" y="164"/>
                <a:ext cx="1557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457" y="164"/>
                <a:ext cx="1534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46" y="109"/>
                <a:ext cx="1560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Aspirations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763911" y="8855005"/>
            <a:ext cx="2503643" cy="8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32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439966" y="6476354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439964" y="4110539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UNDERSTAND </a:t>
            </a: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&amp; RESPECT</a:t>
            </a:r>
            <a:endParaRPr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439964" y="2017631"/>
            <a:ext cx="2564836" cy="122546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with others</a:t>
            </a:r>
            <a:endParaRPr lang="en-US"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TRUST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1388830" y="8337129"/>
            <a:ext cx="10227155" cy="111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 dirty="0">
                <a:solidFill>
                  <a:srgbClr val="FFFFFF"/>
                </a:solidFill>
              </a:rPr>
              <a:t>S</a:t>
            </a:r>
            <a:r>
              <a:rPr lang="en-US" sz="6600" dirty="0">
                <a:solidFill>
                  <a:srgbClr val="FFFFFF"/>
                </a:solidFill>
              </a:rPr>
              <a:t>chool</a:t>
            </a:r>
            <a:r>
              <a:rPr sz="6600" dirty="0">
                <a:solidFill>
                  <a:srgbClr val="FFFFFF"/>
                </a:solidFill>
              </a:rPr>
              <a:t> Voice</a:t>
            </a:r>
            <a:r>
              <a:rPr lang="en-US" sz="6600" dirty="0">
                <a:solidFill>
                  <a:srgbClr val="FFFFFF"/>
                </a:solidFill>
              </a:rPr>
              <a:t> Process</a:t>
            </a:r>
            <a:endParaRPr sz="6600" dirty="0">
              <a:solidFill>
                <a:srgbClr val="FFFFFF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03B1A-8D6A-E54D-A5CF-660A2F40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4651" y="1239602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Self-Worth</a:t>
            </a:r>
          </a:p>
        </p:txBody>
      </p:sp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9" y="3557985"/>
            <a:ext cx="3790950" cy="3804735"/>
          </a:xfrm>
          <a:prstGeom prst="rect">
            <a:avLst/>
          </a:prstGeom>
        </p:spPr>
      </p:pic>
      <p:pic>
        <p:nvPicPr>
          <p:cNvPr id="7" name="Picture 6" descr="Heroes 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78" y="3427176"/>
            <a:ext cx="3812117" cy="3825979"/>
          </a:xfrm>
          <a:prstGeom prst="rect">
            <a:avLst/>
          </a:prstGeom>
        </p:spPr>
      </p:pic>
      <p:pic>
        <p:nvPicPr>
          <p:cNvPr id="9" name="Picture 8" descr="SenseOfAccomplishment 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13" y="3515652"/>
            <a:ext cx="3842135" cy="378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42936</TotalTime>
  <Words>1728</Words>
  <Application>Microsoft Macintosh PowerPoint</Application>
  <PresentationFormat>Custom</PresentationFormat>
  <Paragraphs>512</Paragraphs>
  <Slides>69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Chalkboard</vt:lpstr>
      <vt:lpstr>Chalkduster</vt:lpstr>
      <vt:lpstr>Helvetica</vt:lpstr>
      <vt:lpstr>Helvetica Light</vt:lpstr>
      <vt:lpstr>Helvetica Neue</vt:lpstr>
      <vt:lpstr>Marker Felt</vt:lpstr>
      <vt:lpstr>Marker Felt Thin</vt:lpstr>
      <vt:lpstr>Times New Roman</vt:lpstr>
      <vt:lpstr>Times New Roman Bold</vt:lpstr>
      <vt:lpstr>Wingdings</vt:lpstr>
      <vt:lpstr>White</vt:lpstr>
      <vt:lpstr>PowerPoint Presentation</vt:lpstr>
      <vt:lpstr>Opening Team 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Self-Worth</vt:lpstr>
      <vt:lpstr>Homework Check  </vt:lpstr>
      <vt:lpstr>The Ripple Protocol Adapted from Total Participation Techniques Himmele &amp; Himmele</vt:lpstr>
      <vt:lpstr>Ripple Protocol </vt:lpstr>
      <vt:lpstr>Our Teacher Voice &amp; Aspirations Journey Continues!</vt:lpstr>
      <vt:lpstr>Essential Questions</vt:lpstr>
      <vt:lpstr>Today we journey onward to explore Engagement</vt:lpstr>
      <vt:lpstr>PowerPoint Presentation</vt:lpstr>
      <vt:lpstr>Fostering Teacher’s Engagement</vt:lpstr>
      <vt:lpstr>PowerPoint Presentation</vt:lpstr>
      <vt:lpstr>Engagement Teacher Reflection</vt:lpstr>
      <vt:lpstr>Fun &amp; Excitement</vt:lpstr>
      <vt:lpstr>PowerPoint Presentation</vt:lpstr>
      <vt:lpstr>PowerPoint Presentation</vt:lpstr>
      <vt:lpstr>PowerPoint Presentation</vt:lpstr>
      <vt:lpstr>Quick Break!</vt:lpstr>
      <vt:lpstr>Challenge Time…</vt:lpstr>
      <vt:lpstr>PowerPoint Presentation</vt:lpstr>
      <vt:lpstr>Marshmallow Challenge</vt:lpstr>
      <vt:lpstr>Build a tower,  build a team</vt:lpstr>
      <vt:lpstr>Check Up From the Neck Up</vt:lpstr>
      <vt:lpstr>PowerPoint Presentation</vt:lpstr>
      <vt:lpstr>PowerPoint Presentation</vt:lpstr>
      <vt:lpstr>Lunch!</vt:lpstr>
      <vt:lpstr>Curiosity &amp; Creativity</vt:lpstr>
      <vt:lpstr>PowerPoint Presentation</vt:lpstr>
      <vt:lpstr>PowerPoint Presentation</vt:lpstr>
      <vt:lpstr>PowerPoint Presentation</vt:lpstr>
      <vt:lpstr>Challenge Time…</vt:lpstr>
      <vt:lpstr>PowerPoint Presentation</vt:lpstr>
      <vt:lpstr>PowerPoint Presentation</vt:lpstr>
      <vt:lpstr>Provide students with an opportunity to explore something they are curious about.  See the Genius Hour Lesson Plan for suggestions on how to structure this activity for students.</vt:lpstr>
      <vt:lpstr>PowerPoint Presentation</vt:lpstr>
      <vt:lpstr>PowerPoint Presentation</vt:lpstr>
      <vt:lpstr>Spirit of Adventure</vt:lpstr>
      <vt:lpstr>PowerPoint Presentation</vt:lpstr>
      <vt:lpstr>PowerPoint Presentation</vt:lpstr>
      <vt:lpstr>PowerPoint Presentation</vt:lpstr>
      <vt:lpstr>Challenge Time…</vt:lpstr>
      <vt:lpstr>Solve the Puzzle</vt:lpstr>
      <vt:lpstr>Solve the Puzzle</vt:lpstr>
      <vt:lpstr>PowerPoint Presentation</vt:lpstr>
      <vt:lpstr>PowerPoint Presentation</vt:lpstr>
      <vt:lpstr>Engagement</vt:lpstr>
      <vt:lpstr>A Balanced Model for Engagement</vt:lpstr>
      <vt:lpstr>A Balanced Model for Engagement</vt:lpstr>
      <vt:lpstr>A Balanced Model for Engagement</vt:lpstr>
      <vt:lpstr>PowerPoint Presentation</vt:lpstr>
      <vt:lpstr>A Balanced Model for Engagement</vt:lpstr>
      <vt:lpstr>PowerPoint Presentation</vt:lpstr>
      <vt:lpstr>A Balanced Model for Engagement</vt:lpstr>
      <vt:lpstr>PowerPoint Presentation</vt:lpstr>
      <vt:lpstr>A Balanced Model for Engagement</vt:lpstr>
      <vt:lpstr>Roads to Engagement</vt:lpstr>
      <vt:lpstr>Teacher Voice &amp;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156</cp:revision>
  <cp:lastPrinted>2023-01-25T20:01:34Z</cp:lastPrinted>
  <dcterms:modified xsi:type="dcterms:W3CDTF">2024-02-01T10:16:13Z</dcterms:modified>
</cp:coreProperties>
</file>