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handoutMasterIdLst>
    <p:handoutMasterId r:id="rId95"/>
  </p:handoutMasterIdLst>
  <p:sldIdLst>
    <p:sldId id="908" r:id="rId2"/>
    <p:sldId id="1190" r:id="rId3"/>
    <p:sldId id="661" r:id="rId4"/>
    <p:sldId id="647" r:id="rId5"/>
    <p:sldId id="968" r:id="rId6"/>
    <p:sldId id="1260" r:id="rId7"/>
    <p:sldId id="1261" r:id="rId8"/>
    <p:sldId id="791" r:id="rId9"/>
    <p:sldId id="366" r:id="rId10"/>
    <p:sldId id="1370" r:id="rId11"/>
    <p:sldId id="1371" r:id="rId12"/>
    <p:sldId id="1375" r:id="rId13"/>
    <p:sldId id="396" r:id="rId14"/>
    <p:sldId id="1188" r:id="rId15"/>
    <p:sldId id="932" r:id="rId16"/>
    <p:sldId id="979" r:id="rId17"/>
    <p:sldId id="472" r:id="rId18"/>
    <p:sldId id="1217" r:id="rId19"/>
    <p:sldId id="665" r:id="rId20"/>
    <p:sldId id="310" r:id="rId21"/>
    <p:sldId id="1197" r:id="rId22"/>
    <p:sldId id="973" r:id="rId23"/>
    <p:sldId id="994" r:id="rId24"/>
    <p:sldId id="999" r:id="rId25"/>
    <p:sldId id="977" r:id="rId26"/>
    <p:sldId id="845" r:id="rId27"/>
    <p:sldId id="1189" r:id="rId28"/>
    <p:sldId id="974" r:id="rId29"/>
    <p:sldId id="975" r:id="rId30"/>
    <p:sldId id="381" r:id="rId31"/>
    <p:sldId id="1372" r:id="rId32"/>
    <p:sldId id="1198" r:id="rId33"/>
    <p:sldId id="473" r:id="rId34"/>
    <p:sldId id="1373" r:id="rId35"/>
    <p:sldId id="382" r:id="rId36"/>
    <p:sldId id="383" r:id="rId37"/>
    <p:sldId id="385" r:id="rId38"/>
    <p:sldId id="1211" r:id="rId39"/>
    <p:sldId id="1219" r:id="rId40"/>
    <p:sldId id="981" r:id="rId41"/>
    <p:sldId id="528" r:id="rId42"/>
    <p:sldId id="521" r:id="rId43"/>
    <p:sldId id="982" r:id="rId44"/>
    <p:sldId id="522" r:id="rId45"/>
    <p:sldId id="523" r:id="rId46"/>
    <p:sldId id="1212" r:id="rId47"/>
    <p:sldId id="983" r:id="rId48"/>
    <p:sldId id="484" r:id="rId49"/>
    <p:sldId id="1001" r:id="rId50"/>
    <p:sldId id="482" r:id="rId51"/>
    <p:sldId id="1200" r:id="rId52"/>
    <p:sldId id="985" r:id="rId53"/>
    <p:sldId id="984" r:id="rId54"/>
    <p:sldId id="524" r:id="rId55"/>
    <p:sldId id="998" r:id="rId56"/>
    <p:sldId id="799" r:id="rId57"/>
    <p:sldId id="525" r:id="rId58"/>
    <p:sldId id="526" r:id="rId59"/>
    <p:sldId id="986" r:id="rId60"/>
    <p:sldId id="987" r:id="rId61"/>
    <p:sldId id="488" r:id="rId62"/>
    <p:sldId id="1201" r:id="rId63"/>
    <p:sldId id="989" r:id="rId64"/>
    <p:sldId id="988" r:id="rId65"/>
    <p:sldId id="388" r:id="rId66"/>
    <p:sldId id="887" r:id="rId67"/>
    <p:sldId id="1376" r:id="rId68"/>
    <p:sldId id="400" r:id="rId69"/>
    <p:sldId id="1030" r:id="rId70"/>
    <p:sldId id="1222" r:id="rId71"/>
    <p:sldId id="1216" r:id="rId72"/>
    <p:sldId id="1215" r:id="rId73"/>
    <p:sldId id="1377" r:id="rId74"/>
    <p:sldId id="1221" r:id="rId75"/>
    <p:sldId id="1220" r:id="rId76"/>
    <p:sldId id="401" r:id="rId77"/>
    <p:sldId id="334" r:id="rId78"/>
    <p:sldId id="1218" r:id="rId79"/>
    <p:sldId id="1204" r:id="rId80"/>
    <p:sldId id="1192" r:id="rId81"/>
    <p:sldId id="340" r:id="rId82"/>
    <p:sldId id="1205" r:id="rId83"/>
    <p:sldId id="402" r:id="rId84"/>
    <p:sldId id="1004" r:id="rId85"/>
    <p:sldId id="1378" r:id="rId86"/>
    <p:sldId id="347" r:id="rId87"/>
    <p:sldId id="1379" r:id="rId88"/>
    <p:sldId id="1005" r:id="rId89"/>
    <p:sldId id="1374" r:id="rId90"/>
    <p:sldId id="371" r:id="rId91"/>
    <p:sldId id="1003" r:id="rId92"/>
    <p:sldId id="1191" r:id="rId93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72B"/>
    <a:srgbClr val="21A647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3" autoAdjust="0"/>
    <p:restoredTop sz="92943" autoAdjust="0"/>
  </p:normalViewPr>
  <p:slideViewPr>
    <p:cSldViewPr snapToGrid="0" snapToObjects="1">
      <p:cViewPr varScale="1">
        <p:scale>
          <a:sx n="85" d="100"/>
          <a:sy n="85" d="100"/>
        </p:scale>
        <p:origin x="2304" y="18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8/15/23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41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48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19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49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017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50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79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44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60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95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61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23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84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33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88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63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89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70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91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5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8075C52-2517-1740-9648-B3FA197A3066}" type="slidenum">
              <a:rPr lang="en-US">
                <a:latin typeface="Arial" pitchFamily="-65" charset="0"/>
              </a:rPr>
              <a:pPr/>
              <a:t>6</a:t>
            </a:fld>
            <a:endParaRPr lang="en-US">
              <a:latin typeface="Arial" pitchFamily="-65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9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92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33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E8075C52-2517-1740-9648-B3FA197A3066}" type="slidenum">
              <a:rPr lang="en-US">
                <a:latin typeface="Arial" pitchFamily="-65" charset="0"/>
              </a:rPr>
              <a:pPr/>
              <a:t>7</a:t>
            </a:fld>
            <a:endParaRPr lang="en-US">
              <a:latin typeface="Arial" pitchFamily="-65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aseline="0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99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14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014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8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26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48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33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75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>
              <a:lnSpc>
                <a:spcPct val="117999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32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584200"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584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E5B17-1B6C-B140-B3A4-2DB23035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9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3429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 defTabSz="5842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 defTabSz="584200">
              <a:spcBef>
                <a:spcPts val="3200"/>
              </a:spcBef>
              <a:buSzPct val="75000"/>
              <a:buChar char="•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4971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/>
          <a:lstStyle/>
          <a:p>
            <a:fld id="{053C9C82-4A6F-244E-82E2-4735FF342A4B}" type="datetimeFigureOut">
              <a:rPr lang="en-US" smtClean="0"/>
              <a:t>8/15/23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107" y="8882098"/>
            <a:ext cx="3034454" cy="500648"/>
          </a:xfrm>
        </p:spPr>
        <p:txBody>
          <a:bodyPr/>
          <a:lstStyle/>
          <a:p>
            <a:fld id="{8E339129-DC6A-AC4E-839A-BAD2B3A43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3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04950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62" r:id="rId7"/>
    <p:sldLayoutId id="2147483666" r:id="rId8"/>
    <p:sldLayoutId id="2147483667" r:id="rId9"/>
    <p:sldLayoutId id="2147483668" r:id="rId10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Q0k2iAG1fk" TargetMode="External"/><Relationship Id="rId2" Type="http://schemas.openxmlformats.org/officeDocument/2006/relationships/hyperlink" Target="https://click.email.vimeo.com/?qs=3283db0dfc78b2c724298469d90244a95d17d11645c26967e488b7fad41590dcb8c7ef6f80c578e2523a49995c79aac35406eb412d9120ebb87dbbeeadbb3ad7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6.tiff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4aFemrsoMw" TargetMode="External"/><Relationship Id="rId2" Type="http://schemas.openxmlformats.org/officeDocument/2006/relationships/hyperlink" Target="https://click.email.vimeo.com/?qs=b0d7b69ab5e9c21311df53ee871592b73c9fd7a23b398cac1cc79035f1ed7ee58186e53d1ba63b857ad6c46f6f23eba6c177e7dc1f7a8f90ec59bfab2c89dbbe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G"/><Relationship Id="rId5" Type="http://schemas.openxmlformats.org/officeDocument/2006/relationships/image" Target="../media/image49.JP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6SgUPwJNNs" TargetMode="External"/><Relationship Id="rId2" Type="http://schemas.openxmlformats.org/officeDocument/2006/relationships/hyperlink" Target="https://click.email.vimeo.com/?qs=01b1e9f87b5c2fea64cee1e2dfa8767b377c777d897a2ae1deb9c039eafbdc3f41aaa88e7245436fe0456df4727226cb000d71663e32e2b43eff007c2cd88f13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5" Type="http://schemas.openxmlformats.org/officeDocument/2006/relationships/image" Target="../media/image6.tiff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tiff"/><Relationship Id="rId5" Type="http://schemas.openxmlformats.org/officeDocument/2006/relationships/image" Target="../media/image56.wmf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QBJalEtSSc" TargetMode="External"/><Relationship Id="rId2" Type="http://schemas.openxmlformats.org/officeDocument/2006/relationships/hyperlink" Target="https://vimeo.com/854750210/cfc61b4844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5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9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tif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CzM7ZjwT0U" TargetMode="External"/><Relationship Id="rId2" Type="http://schemas.openxmlformats.org/officeDocument/2006/relationships/hyperlink" Target="https://vimeo.com/854753125/d1143f7e2c" TargetMode="Externa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96204"/>
            <a:ext cx="13004800" cy="2347303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#HenryATL2022</a:t>
            </a:r>
            <a:b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Lisa_Lande</a:t>
            </a: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0420" y="3537902"/>
            <a:ext cx="13165220" cy="2162637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Understanding My</a:t>
            </a:r>
            <a:b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Self-Worth as a Teacher</a:t>
            </a:r>
            <a:endParaRPr lang="en-US" sz="60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26" y="8138320"/>
            <a:ext cx="6716684" cy="1132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AC432-17FD-1846-A736-C05DFD3F351F}"/>
              </a:ext>
            </a:extLst>
          </p:cNvPr>
          <p:cNvPicPr/>
          <p:nvPr/>
        </p:nvPicPr>
        <p:blipFill rotWithShape="1">
          <a:blip r:embed="rId4"/>
          <a:srcRect t="6657"/>
          <a:stretch/>
        </p:blipFill>
        <p:spPr>
          <a:xfrm>
            <a:off x="790415" y="340962"/>
            <a:ext cx="10941802" cy="2774195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6043926-A68A-5543-8AB0-40DAA8440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822">
            <a:off x="10093310" y="5761283"/>
            <a:ext cx="2239027" cy="2239027"/>
          </a:xfrm>
          <a:prstGeom prst="rect">
            <a:avLst/>
          </a:prstGeom>
          <a:effectLst>
            <a:softEdge rad="92536"/>
          </a:effectLst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FBD218E-4E27-DD40-8624-32A43B27C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508">
            <a:off x="662926" y="5945553"/>
            <a:ext cx="2204874" cy="2204874"/>
          </a:xfrm>
          <a:prstGeom prst="rect">
            <a:avLst/>
          </a:prstGeom>
          <a:effectLst>
            <a:softEdge rad="92536"/>
          </a:effectLst>
        </p:spPr>
      </p:pic>
    </p:spTree>
    <p:extLst>
      <p:ext uri="{BB962C8B-B14F-4D97-AF65-F5344CB8AC3E}">
        <p14:creationId xmlns:p14="http://schemas.microsoft.com/office/powerpoint/2010/main" val="3963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995" y="3570409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Homework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Check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cartoon face with a check mark&#10;&#10;Description automatically generated">
            <a:extLst>
              <a:ext uri="{FF2B5EF4-FFF2-40B4-BE49-F238E27FC236}">
                <a16:creationId xmlns:a16="http://schemas.microsoft.com/office/drawing/2014/main" id="{A033BCF5-3B3D-2FFD-AF16-B5DEF1CD47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6928" b="8290"/>
          <a:stretch/>
        </p:blipFill>
        <p:spPr>
          <a:xfrm rot="595289">
            <a:off x="8155437" y="4838367"/>
            <a:ext cx="3272504" cy="3887137"/>
          </a:xfrm>
          <a:prstGeom prst="rect">
            <a:avLst/>
          </a:prstGeom>
          <a:effectLst>
            <a:softEdge rad="78370"/>
          </a:effectLst>
        </p:spPr>
      </p:pic>
      <p:pic>
        <p:nvPicPr>
          <p:cNvPr id="9" name="Picture 8" descr="A paper with text and images&#10;&#10;Description automatically generated">
            <a:extLst>
              <a:ext uri="{FF2B5EF4-FFF2-40B4-BE49-F238E27FC236}">
                <a16:creationId xmlns:a16="http://schemas.microsoft.com/office/drawing/2014/main" id="{C9A9E55C-AB38-8D72-DEA3-ACCEA946C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9" y="213205"/>
            <a:ext cx="6652039" cy="9441154"/>
          </a:xfrm>
          <a:prstGeom prst="rect">
            <a:avLst/>
          </a:prstGeom>
        </p:spPr>
      </p:pic>
      <p:pic>
        <p:nvPicPr>
          <p:cNvPr id="3" name="Picture 2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DB2A9CD3-B446-9F69-0679-03F985ED25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369" y="317972"/>
            <a:ext cx="1683830" cy="1579920"/>
          </a:xfrm>
          <a:prstGeom prst="rect">
            <a:avLst/>
          </a:prstGeom>
          <a:effectLst>
            <a:softEdge rad="27356"/>
          </a:effectLst>
        </p:spPr>
      </p:pic>
    </p:spTree>
    <p:extLst>
      <p:ext uri="{BB962C8B-B14F-4D97-AF65-F5344CB8AC3E}">
        <p14:creationId xmlns:p14="http://schemas.microsoft.com/office/powerpoint/2010/main" val="21219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076" y="1287664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Tuning Protocol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rgbClr val="FFFF00"/>
                </a:solidFill>
                <a:latin typeface="Chalkduster"/>
                <a:cs typeface="Chalkduster"/>
              </a:rPr>
              <a:t>Adapted from</a:t>
            </a:r>
            <a:br>
              <a:rPr lang="en-US" sz="28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rgbClr val="FFFF00"/>
                </a:solidFill>
                <a:latin typeface="Chalkduster"/>
                <a:cs typeface="Chalkduster"/>
              </a:rPr>
              <a:t>SRI Resource Guide p. 15-17</a:t>
            </a:r>
            <a:br>
              <a:rPr lang="en-US" sz="28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rgbClr val="FFFF00"/>
                </a:solidFill>
                <a:latin typeface="Chalkduster"/>
                <a:cs typeface="Chalkduster"/>
              </a:rPr>
              <a:t>To be completed in pairs.</a:t>
            </a: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7CCB1-AE71-834A-ADC2-F1CF9874BF17}"/>
              </a:ext>
            </a:extLst>
          </p:cNvPr>
          <p:cNvSpPr txBox="1"/>
          <p:nvPr/>
        </p:nvSpPr>
        <p:spPr>
          <a:xfrm>
            <a:off x="213168" y="3374454"/>
            <a:ext cx="12791632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Presentation.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Share what Teacher Leader actions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you have taken since Summer Camp. (3 min)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Clarifying Questions.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Ask questions to gain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additional clarity on actions taken. (2 min)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Feedback.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Celebrate successes &amp; </a:t>
            </a: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discuss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ways to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grow/extend actions moving forward. (3 min)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Reflection.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The presenter shares what they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have learned from the conversation. (2 min)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 descr="A music note and a gramophone&#10;&#10;Description automatically generated">
            <a:extLst>
              <a:ext uri="{FF2B5EF4-FFF2-40B4-BE49-F238E27FC236}">
                <a16:creationId xmlns:a16="http://schemas.microsoft.com/office/drawing/2014/main" id="{BFB2480A-3404-6146-BD65-4EDBB4742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41780" r="4099" b="19905"/>
          <a:stretch/>
        </p:blipFill>
        <p:spPr>
          <a:xfrm rot="21232265">
            <a:off x="249620" y="817677"/>
            <a:ext cx="4273167" cy="2335336"/>
          </a:xfrm>
          <a:prstGeom prst="rect">
            <a:avLst/>
          </a:prstGeom>
          <a:effectLst>
            <a:softEdge rad="97110"/>
          </a:effectLst>
        </p:spPr>
      </p:pic>
      <p:pic>
        <p:nvPicPr>
          <p:cNvPr id="3" name="Picture 2" descr="A book on a surface&#10;&#10;Description automatically generated">
            <a:extLst>
              <a:ext uri="{FF2B5EF4-FFF2-40B4-BE49-F238E27FC236}">
                <a16:creationId xmlns:a16="http://schemas.microsoft.com/office/drawing/2014/main" id="{1184E787-90A0-F159-46CC-AB4A9E0A1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080">
            <a:off x="11066659" y="2007291"/>
            <a:ext cx="1629426" cy="1694171"/>
          </a:xfrm>
          <a:prstGeom prst="rect">
            <a:avLst/>
          </a:prstGeom>
          <a:effectLst>
            <a:softEdge rad="56198"/>
          </a:effectLst>
        </p:spPr>
      </p:pic>
    </p:spTree>
    <p:extLst>
      <p:ext uri="{BB962C8B-B14F-4D97-AF65-F5344CB8AC3E}">
        <p14:creationId xmlns:p14="http://schemas.microsoft.com/office/powerpoint/2010/main" val="25511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60" y="564138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381180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4651" y="294205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Today we journey onward to explore</a:t>
            </a:r>
            <a:endParaRPr lang="en-US" sz="72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3" name="Picture 2" descr="Belonging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0" y="4379395"/>
            <a:ext cx="3790950" cy="3804735"/>
          </a:xfrm>
          <a:prstGeom prst="rect">
            <a:avLst/>
          </a:prstGeom>
        </p:spPr>
      </p:pic>
      <p:pic>
        <p:nvPicPr>
          <p:cNvPr id="7" name="Picture 6" descr="Heroes Ba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79" y="4310579"/>
            <a:ext cx="3812117" cy="3825979"/>
          </a:xfrm>
          <a:prstGeom prst="rect">
            <a:avLst/>
          </a:prstGeom>
        </p:spPr>
      </p:pic>
      <p:pic>
        <p:nvPicPr>
          <p:cNvPr id="9" name="Picture 8" descr="SenseOfAccomplishment Bad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305" y="4337062"/>
            <a:ext cx="3842135" cy="3780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4F59F-74A1-1E4E-9A99-D0FD4E00A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16B39F-EDC5-E043-90FF-61DBE49A8FA7}"/>
              </a:ext>
            </a:extLst>
          </p:cNvPr>
          <p:cNvSpPr txBox="1"/>
          <p:nvPr/>
        </p:nvSpPr>
        <p:spPr>
          <a:xfrm>
            <a:off x="5236899" y="8615873"/>
            <a:ext cx="3058791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A0792B-1E23-11EF-A044-F03539B413E1}"/>
              </a:ext>
            </a:extLst>
          </p:cNvPr>
          <p:cNvSpPr txBox="1">
            <a:spLocks/>
          </p:cNvSpPr>
          <p:nvPr/>
        </p:nvSpPr>
        <p:spPr>
          <a:xfrm>
            <a:off x="775057" y="2988327"/>
            <a:ext cx="11782903" cy="1385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/>
            </a:pPr>
            <a:r>
              <a:rPr lang="en-US" sz="72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Self-Worth</a:t>
            </a:r>
          </a:p>
        </p:txBody>
      </p:sp>
    </p:spTree>
    <p:extLst>
      <p:ext uri="{BB962C8B-B14F-4D97-AF65-F5344CB8AC3E}">
        <p14:creationId xmlns:p14="http://schemas.microsoft.com/office/powerpoint/2010/main" val="16963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33180"/>
            <a:ext cx="12934261" cy="1014944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Self-Worth flourishes when students &amp; staff know they are valued members of the school community, have people in their lives they can trust &amp; learn from, believe they have the ability to achieve, &amp; know their efforts &amp; hard work are recognized &amp; celebrated in a variety of ways — academically, personally, &amp; socially. </a:t>
            </a:r>
            <a:endParaRPr lang="is-I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812787" indent="-812787">
              <a:buFont typeface="Arial"/>
              <a:buChar char="•"/>
            </a:pPr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1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4707750-B7C7-AF43-91DF-9293B8068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676111"/>
            <a:ext cx="12649200" cy="148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1" tIns="65021" rIns="130041" bIns="6502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8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Self-Worth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710E5-22EA-5B44-8B81-AE83C065B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0B1256-E479-2A46-A838-3016EE786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279">
            <a:off x="1019660" y="331428"/>
            <a:ext cx="1984797" cy="2577617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20424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3769" y="-209886"/>
            <a:ext cx="14464404" cy="2110876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  <a:t>Essential 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2DC1E7-DA1B-034E-8444-1527F188EABB}"/>
              </a:ext>
            </a:extLst>
          </p:cNvPr>
          <p:cNvSpPr txBox="1"/>
          <p:nvPr/>
        </p:nvSpPr>
        <p:spPr>
          <a:xfrm>
            <a:off x="161758" y="1839214"/>
            <a:ext cx="1268128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What makes a teacher feel valued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as an educator?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How can schools cultivate a culture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of Belonging?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Who are your Heroes, &amp; how are you a Hero?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What makes a teacher feel a Sense of Accomplishment, &amp; why is this important?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571500" lvl="0" indent="-571500" algn="l" rtl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How do the Guiding Principles of Self Worth relate to the Highly Effective Classrooms Framework?</a:t>
            </a:r>
          </a:p>
        </p:txBody>
      </p:sp>
      <p:pic>
        <p:nvPicPr>
          <p:cNvPr id="4" name="Picture 3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DEFB035C-97DF-5B45-8A57-77AD342D5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175">
            <a:off x="10652733" y="1824377"/>
            <a:ext cx="2010780" cy="2766877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283ED4-427C-1C4E-9857-479963BF5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991">
            <a:off x="7593374" y="3121323"/>
            <a:ext cx="4886547" cy="382863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5" name="TextBox 4"/>
          <p:cNvSpPr txBox="1"/>
          <p:nvPr/>
        </p:nvSpPr>
        <p:spPr>
          <a:xfrm>
            <a:off x="353519" y="2977135"/>
            <a:ext cx="6960008" cy="601189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NO TALKING!!</a:t>
            </a:r>
            <a:b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</a:br>
            <a:endParaRPr lang="en-US" sz="48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NO looking at</a:t>
            </a:r>
            <a:b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your own dot.</a:t>
            </a:r>
            <a:b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</a:br>
            <a:endParaRPr lang="en-US" sz="48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Chalkduster"/>
                <a:cs typeface="Chalkduster"/>
              </a:rPr>
              <a:t>Group yourselves according to the dots.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2523">
            <a:off x="400015" y="456471"/>
            <a:ext cx="1521776" cy="187734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1120" y="182880"/>
            <a:ext cx="10134262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  <a:p>
            <a:pPr algn="l" defTabSz="914400">
              <a:lnSpc>
                <a:spcPct val="130000"/>
              </a:lnSpc>
            </a:pP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Where do I Belong?</a:t>
            </a:r>
          </a:p>
        </p:txBody>
      </p:sp>
      <p:pic>
        <p:nvPicPr>
          <p:cNvPr id="11" name="Picture 10" descr="Belonging Badge.png">
            <a:extLst>
              <a:ext uri="{FF2B5EF4-FFF2-40B4-BE49-F238E27FC236}">
                <a16:creationId xmlns:a16="http://schemas.microsoft.com/office/drawing/2014/main" id="{B0E930A8-F7E1-B549-AE3E-DA21DD1CA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293" y="200720"/>
            <a:ext cx="1518707" cy="1524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AA97A6-C1DF-5A46-B57C-AC35E1B8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3991">
            <a:off x="7593374" y="3121323"/>
            <a:ext cx="4886547" cy="382863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5" name="TextBox 4"/>
          <p:cNvSpPr txBox="1"/>
          <p:nvPr/>
        </p:nvSpPr>
        <p:spPr>
          <a:xfrm>
            <a:off x="353519" y="2762788"/>
            <a:ext cx="6960008" cy="67505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How did you FEEL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during the activity?</a:t>
            </a:r>
          </a:p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What did you observe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in others?</a:t>
            </a:r>
          </a:p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What did you learn?</a:t>
            </a:r>
          </a:p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685800" indent="-685800" algn="l" defTabSz="584170" latinLnBrk="1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How might you use this type of activity with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your colleagues &amp;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students?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672">
            <a:off x="353518" y="301488"/>
            <a:ext cx="1740557" cy="2147243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482598" y="182880"/>
            <a:ext cx="10134262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  <a:p>
            <a:pPr algn="l" defTabSz="914400">
              <a:lnSpc>
                <a:spcPct val="130000"/>
              </a:lnSpc>
            </a:pP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Where do I Belong?</a:t>
            </a:r>
          </a:p>
        </p:txBody>
      </p:sp>
      <p:pic>
        <p:nvPicPr>
          <p:cNvPr id="11" name="Picture 10" descr="Belonging Badge.png">
            <a:extLst>
              <a:ext uri="{FF2B5EF4-FFF2-40B4-BE49-F238E27FC236}">
                <a16:creationId xmlns:a16="http://schemas.microsoft.com/office/drawing/2014/main" id="{B0E930A8-F7E1-B549-AE3E-DA21DD1CA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293" y="200720"/>
            <a:ext cx="1518707" cy="1524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AA97A6-C1DF-5A46-B57C-AC35E1B8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831539-A881-6E4F-B9EC-950855D951C4}"/>
              </a:ext>
            </a:extLst>
          </p:cNvPr>
          <p:cNvSpPr txBox="1"/>
          <p:nvPr/>
        </p:nvSpPr>
        <p:spPr>
          <a:xfrm rot="21028648">
            <a:off x="7809618" y="8141707"/>
            <a:ext cx="3058791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2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652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276926"/>
            <a:ext cx="11054081" cy="2497104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Quick Break!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4" name="Picture 3" descr="IMG_6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428">
            <a:off x="4159495" y="1784710"/>
            <a:ext cx="5140806" cy="6959860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10CD2-1509-7042-BCF1-3055AD54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0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3922" y="3452393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7200" dirty="0">
                <a:solidFill>
                  <a:srgbClr val="FFFF00"/>
                </a:solidFill>
                <a:latin typeface="Chalkduster"/>
                <a:cs typeface="Chalkduster"/>
              </a:rPr>
              <a:t>Opening</a:t>
            </a:r>
            <a:br>
              <a:rPr lang="en-US" sz="7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7200" dirty="0">
                <a:solidFill>
                  <a:srgbClr val="FFFF00"/>
                </a:solidFill>
                <a:latin typeface="Chalkduster"/>
                <a:cs typeface="Chalkduster"/>
              </a:rPr>
              <a:t>Team</a:t>
            </a:r>
            <a:br>
              <a:rPr lang="en-US" sz="7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72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25BB27F2-B475-B48B-5CCA-7E8F392E2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508">
            <a:off x="669402" y="2107042"/>
            <a:ext cx="5924100" cy="5924100"/>
          </a:xfrm>
          <a:prstGeom prst="rect">
            <a:avLst/>
          </a:prstGeom>
          <a:effectLst>
            <a:softEdge rad="92536"/>
          </a:effectLst>
        </p:spPr>
      </p:pic>
    </p:spTree>
    <p:extLst>
      <p:ext uri="{BB962C8B-B14F-4D97-AF65-F5344CB8AC3E}">
        <p14:creationId xmlns:p14="http://schemas.microsoft.com/office/powerpoint/2010/main" val="10682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-312821"/>
            <a:ext cx="12741329" cy="3207253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Self-Worth</a:t>
            </a:r>
            <a:b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Teacher Reflection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995">
            <a:off x="7856250" y="2741299"/>
            <a:ext cx="4234124" cy="6573318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EA46CF-415F-1D46-A244-AA48B7430A7B}"/>
              </a:ext>
            </a:extLst>
          </p:cNvPr>
          <p:cNvSpPr txBox="1"/>
          <p:nvPr/>
        </p:nvSpPr>
        <p:spPr>
          <a:xfrm>
            <a:off x="433137" y="3734098"/>
            <a:ext cx="71467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Individually, complete the rank order section of the self-assessment.</a:t>
            </a:r>
          </a:p>
          <a:p>
            <a:pPr lvl="0" rtl="0"/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lvl="0" rtl="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Discuss the 3 reflection questions.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C2F58F-41F5-3E4B-B5AB-EA454EB0B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FB3895-7F03-5A45-9304-18AF64525374}"/>
              </a:ext>
            </a:extLst>
          </p:cNvPr>
          <p:cNvSpPr txBox="1"/>
          <p:nvPr/>
        </p:nvSpPr>
        <p:spPr>
          <a:xfrm rot="21109718">
            <a:off x="2245727" y="8017721"/>
            <a:ext cx="3058791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3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542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62" y="548640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12317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6688" y="507307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Belonging </a:t>
            </a:r>
          </a:p>
        </p:txBody>
      </p:sp>
      <p:pic>
        <p:nvPicPr>
          <p:cNvPr id="3" name="Picture 2" descr="Belonging Ba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748126"/>
            <a:ext cx="4978400" cy="499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5A9AC9-B83A-8B4B-B225-4B1A2537D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5A9AC9-B83A-8B4B-B225-4B1A2537D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6690EE-1068-9840-9E38-F8931FB58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6" y="491066"/>
            <a:ext cx="9719733" cy="8504766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405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5A9AC9-B83A-8B4B-B225-4B1A2537D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DECB16-294B-1545-8E10-02BAC4A7B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52" y="982133"/>
            <a:ext cx="11611429" cy="73152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2449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A66B-464D-2E46-87E9-3BCD8ED0A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285" y="1756596"/>
            <a:ext cx="11054082" cy="249710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Be the first</a:t>
            </a:r>
            <a:b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person to solve</a:t>
            </a:r>
            <a:b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this riddle!</a:t>
            </a:r>
            <a:br>
              <a:rPr lang="en-US" dirty="0"/>
            </a:b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A47C2-2A00-6D49-8712-6F69597FB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495F95-067C-494C-9889-96FF94427FCF}"/>
              </a:ext>
            </a:extLst>
          </p:cNvPr>
          <p:cNvSpPr txBox="1">
            <a:spLocks/>
          </p:cNvSpPr>
          <p:nvPr/>
        </p:nvSpPr>
        <p:spPr>
          <a:xfrm>
            <a:off x="1129835" y="4339539"/>
            <a:ext cx="11054082" cy="2497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br>
              <a:rPr lang="en-US" dirty="0"/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What is something you own, but everyone</a:t>
            </a:r>
          </a:p>
          <a:p>
            <a:pPr defTabSz="914400"/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else uses?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3E7E1-DA92-924F-9DE7-9E877CFDB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264">
            <a:off x="829487" y="617315"/>
            <a:ext cx="4203891" cy="5018328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0468973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309" y="337527"/>
            <a:ext cx="12588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Do You Know Me?</a:t>
            </a:r>
            <a:endParaRPr lang="en-US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BD6EAE-1B1F-3B4E-92C1-A6AC478311AF}"/>
              </a:ext>
            </a:extLst>
          </p:cNvPr>
          <p:cNvSpPr txBox="1"/>
          <p:nvPr/>
        </p:nvSpPr>
        <p:spPr>
          <a:xfrm>
            <a:off x="304800" y="9125545"/>
            <a:ext cx="2133599" cy="159325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Video</a:t>
            </a:r>
          </a:p>
          <a:p>
            <a:pPr marL="812787" indent="-812787">
              <a:buFont typeface="Arial"/>
              <a:buChar char="•"/>
            </a:pPr>
            <a:endParaRPr lang="en-US" sz="63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95848-66A0-86BB-850A-A77EE17A313C}"/>
              </a:ext>
            </a:extLst>
          </p:cNvPr>
          <p:cNvSpPr txBox="1"/>
          <p:nvPr/>
        </p:nvSpPr>
        <p:spPr>
          <a:xfrm>
            <a:off x="2438399" y="2730975"/>
            <a:ext cx="8684303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0" u="none" strike="noStrike" dirty="0">
                <a:solidFill>
                  <a:srgbClr val="00ADE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https://vimeo.com/854745592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https://youtu.be/ZQ0k2iAG1fk</a:t>
            </a:r>
            <a:r>
              <a:rPr lang="en-US" dirty="0">
                <a:hlinkClick r:id="rId3"/>
              </a:rPr>
              <a:t>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80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longing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343594"/>
            <a:ext cx="3015175" cy="3026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11726" y="1153067"/>
            <a:ext cx="494507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Key</a:t>
            </a: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Points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866" y="4212953"/>
            <a:ext cx="12683067" cy="47654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Create community without losing the identity of any individual.</a:t>
            </a: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Before teachers can feel like they belong </a:t>
            </a: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   there needs to be trust &amp; respect.</a:t>
            </a:r>
          </a:p>
          <a:p>
            <a:pPr marR="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Belonging is about accepting, not judging.</a:t>
            </a:r>
          </a:p>
          <a:p>
            <a:pPr marL="571500" marR="0" indent="-571500" algn="ctr" defTabSz="584200" rtl="0" fontAlgn="auto" latinLnBrk="1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411438-F79E-D84D-A0A7-B30392C59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longing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7" y="343594"/>
            <a:ext cx="3015175" cy="30261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6570" y="809936"/>
            <a:ext cx="502439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Cultivating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Belonging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5204" y="3744798"/>
            <a:ext cx="12632267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Learn &amp; use names (correctly).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Be intentional.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Be human! Get to KNOW your colleagues! 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R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ecognize &amp; celebrate differences.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Expand your posse.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E7158-F02C-3148-9B9A-85C35D93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272" y="817681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Rise &amp; Shine Reflection</a:t>
            </a: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7CCB1-AE71-834A-ADC2-F1CF9874BF17}"/>
              </a:ext>
            </a:extLst>
          </p:cNvPr>
          <p:cNvSpPr txBox="1"/>
          <p:nvPr/>
        </p:nvSpPr>
        <p:spPr>
          <a:xfrm>
            <a:off x="459256" y="2055515"/>
            <a:ext cx="692859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I most remember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from Summer Camp…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Something that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resonated with me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from reading </a:t>
            </a: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Big</a:t>
            </a:r>
            <a:b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Potential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…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Today I hope to…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3CD2A-A3F7-2348-98E4-31B6A0461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460">
            <a:off x="7048272" y="2114246"/>
            <a:ext cx="5213268" cy="5926273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0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920803" y="3059591"/>
            <a:ext cx="5020074" cy="540175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68FE4-6368-1F4D-B6CB-4254B822C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805" y="2017341"/>
            <a:ext cx="12314579" cy="2220791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What’s in a Name</a:t>
            </a:r>
            <a:b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rgbClr val="FFFF00"/>
                </a:solidFill>
                <a:latin typeface="Chalkduster"/>
                <a:cs typeface="Chalkduster"/>
              </a:rPr>
              <a:t>Adapted from</a:t>
            </a:r>
            <a:br>
              <a:rPr lang="en-US" sz="28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2800" dirty="0">
                <a:solidFill>
                  <a:srgbClr val="FFFF00"/>
                </a:solidFill>
                <a:latin typeface="Chalkduster"/>
                <a:cs typeface="Chalkduster"/>
              </a:rPr>
              <a:t>SRI Resource Guide p. 163-164</a:t>
            </a:r>
            <a:br>
              <a:rPr lang="en-US" sz="2800" dirty="0">
                <a:solidFill>
                  <a:srgbClr val="FFFF00"/>
                </a:solidFill>
                <a:latin typeface="Chalkduster"/>
                <a:cs typeface="Chalkduster"/>
              </a:rPr>
            </a:br>
            <a:br>
              <a:rPr lang="en-US" sz="8800" dirty="0">
                <a:solidFill>
                  <a:srgbClr val="FFFF00"/>
                </a:solidFill>
                <a:latin typeface="Chalkduster"/>
                <a:cs typeface="Chalkduster"/>
              </a:rPr>
            </a:br>
            <a:endParaRPr lang="en-US" sz="88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7CCB1-AE71-834A-ADC2-F1CF9874BF17}"/>
              </a:ext>
            </a:extLst>
          </p:cNvPr>
          <p:cNvSpPr txBox="1"/>
          <p:nvPr/>
        </p:nvSpPr>
        <p:spPr>
          <a:xfrm>
            <a:off x="137165" y="7787736"/>
            <a:ext cx="1279163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Merge with another set of partners &amp; introduce</a:t>
            </a:r>
            <a:b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your last partner via their name story.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rgbClr val="FFFF00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03ED-7E3F-1448-9699-1A63C03FA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7" name="Picture 6" descr="A drawing of a number one and a question mark&#10;&#10;Description automatically generated">
            <a:extLst>
              <a:ext uri="{FF2B5EF4-FFF2-40B4-BE49-F238E27FC236}">
                <a16:creationId xmlns:a16="http://schemas.microsoft.com/office/drawing/2014/main" id="{58574961-6684-C171-0799-8B0B54712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685">
            <a:off x="321936" y="361814"/>
            <a:ext cx="2546932" cy="2933265"/>
          </a:xfrm>
          <a:prstGeom prst="rect">
            <a:avLst/>
          </a:prstGeom>
          <a:effectLst>
            <a:softEdge rad="176298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C55A9D-3662-47C3-3D1A-C618A5F2ECB8}"/>
              </a:ext>
            </a:extLst>
          </p:cNvPr>
          <p:cNvSpPr txBox="1"/>
          <p:nvPr/>
        </p:nvSpPr>
        <p:spPr>
          <a:xfrm>
            <a:off x="106584" y="5308864"/>
            <a:ext cx="1279163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Find a partner you do not yet know well &amp;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share the stories of your name.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49DD5-3799-5A1A-12BA-A7A7A8BE48BC}"/>
              </a:ext>
            </a:extLst>
          </p:cNvPr>
          <p:cNvSpPr txBox="1"/>
          <p:nvPr/>
        </p:nvSpPr>
        <p:spPr>
          <a:xfrm>
            <a:off x="0" y="4307319"/>
            <a:ext cx="1279163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Write the story of your name using the</a:t>
            </a:r>
            <a:b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provided resource.</a:t>
            </a: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22735D-2863-C100-0589-EEE30F1A4693}"/>
              </a:ext>
            </a:extLst>
          </p:cNvPr>
          <p:cNvSpPr txBox="1"/>
          <p:nvPr/>
        </p:nvSpPr>
        <p:spPr>
          <a:xfrm>
            <a:off x="213168" y="2862574"/>
            <a:ext cx="12791632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“My Name”</a:t>
            </a:r>
            <a:b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From The House on Mango Street</a:t>
            </a:r>
            <a:b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sz="3200" dirty="0">
                <a:solidFill>
                  <a:schemeClr val="bg1"/>
                </a:solidFill>
                <a:latin typeface="Chalkduster"/>
                <a:cs typeface="Chalkduster"/>
              </a:rPr>
              <a:t>by Sandra Cisneros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B9C633-256C-DE45-4D5C-3F6DE9FBD2CF}"/>
              </a:ext>
            </a:extLst>
          </p:cNvPr>
          <p:cNvSpPr txBox="1"/>
          <p:nvPr/>
        </p:nvSpPr>
        <p:spPr>
          <a:xfrm rot="615821">
            <a:off x="9645652" y="3147291"/>
            <a:ext cx="3112387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4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4" name="Picture 3" descr="A book on a surface&#10;&#10;Description automatically generated">
            <a:extLst>
              <a:ext uri="{FF2B5EF4-FFF2-40B4-BE49-F238E27FC236}">
                <a16:creationId xmlns:a16="http://schemas.microsoft.com/office/drawing/2014/main" id="{7A53F31D-8545-0D8B-7473-898CC4344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064">
            <a:off x="10792754" y="866602"/>
            <a:ext cx="1917700" cy="1993900"/>
          </a:xfrm>
          <a:prstGeom prst="rect">
            <a:avLst/>
          </a:prstGeom>
          <a:effectLst>
            <a:softEdge rad="56198"/>
          </a:effectLst>
        </p:spPr>
      </p:pic>
    </p:spTree>
    <p:extLst>
      <p:ext uri="{BB962C8B-B14F-4D97-AF65-F5344CB8AC3E}">
        <p14:creationId xmlns:p14="http://schemas.microsoft.com/office/powerpoint/2010/main" val="1070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62" y="548640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381490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8420" y="2697311"/>
            <a:ext cx="13121640" cy="570207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What do you currently do to let others know they Belong at your school?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How can you further cultivate a Sense of Belonging at your school this year?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6" name="Picture 5" descr="IMG_02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944">
            <a:off x="334922" y="270910"/>
            <a:ext cx="1789254" cy="220032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48084"/>
            <a:ext cx="8527625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Reflect</a:t>
            </a:r>
          </a:p>
        </p:txBody>
      </p:sp>
      <p:pic>
        <p:nvPicPr>
          <p:cNvPr id="10" name="Picture 9" descr="Belonging Badge.png">
            <a:extLst>
              <a:ext uri="{FF2B5EF4-FFF2-40B4-BE49-F238E27FC236}">
                <a16:creationId xmlns:a16="http://schemas.microsoft.com/office/drawing/2014/main" id="{128924A1-439A-5C40-B8FD-73074F2674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882" y="231716"/>
            <a:ext cx="2328620" cy="2337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3848D9-AD52-3F45-9082-EA190D7D4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81007" y="8927695"/>
            <a:ext cx="1190453" cy="675997"/>
          </a:xfrm>
          <a:prstGeom prst="rect">
            <a:avLst/>
          </a:prstGeom>
        </p:spPr>
      </p:pic>
      <p:pic>
        <p:nvPicPr>
          <p:cNvPr id="3" name="Picture 2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B59BF2EE-0C01-4B84-D567-A48806CC5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3876">
            <a:off x="10810154" y="7802984"/>
            <a:ext cx="1683830" cy="1579920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AB8CB-7D6B-481B-D1CC-F52F2AFA0CB4}"/>
              </a:ext>
            </a:extLst>
          </p:cNvPr>
          <p:cNvSpPr txBox="1"/>
          <p:nvPr/>
        </p:nvSpPr>
        <p:spPr>
          <a:xfrm>
            <a:off x="1073695" y="6101562"/>
            <a:ext cx="10578374" cy="434785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How does Belonging connect to the Highly Effective</a:t>
            </a:r>
            <a:b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Classrooms Framework?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699947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" y="48616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Take Away Challenge…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68FE4-6368-1F4D-B6CB-4254B822C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 descr="IMG_6943.JPG">
            <a:extLst>
              <a:ext uri="{FF2B5EF4-FFF2-40B4-BE49-F238E27FC236}">
                <a16:creationId xmlns:a16="http://schemas.microsoft.com/office/drawing/2014/main" id="{8517A0D7-D9B9-DD27-8CBE-B92CDFA7B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824184" y="3485690"/>
            <a:ext cx="5356425" cy="5763674"/>
          </a:xfrm>
          <a:prstGeom prst="rect">
            <a:avLst/>
          </a:prstGeom>
          <a:effectLst>
            <a:softEdge rad="496571"/>
          </a:effectLst>
        </p:spPr>
      </p:pic>
    </p:spTree>
    <p:extLst>
      <p:ext uri="{BB962C8B-B14F-4D97-AF65-F5344CB8AC3E}">
        <p14:creationId xmlns:p14="http://schemas.microsoft.com/office/powerpoint/2010/main" val="3224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846770-A16C-5340-BFB9-29D92C1FF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987D3A-FB0A-674F-AA55-02F0B2C379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52"/>
          <a:stretch/>
        </p:blipFill>
        <p:spPr>
          <a:xfrm>
            <a:off x="357761" y="3909583"/>
            <a:ext cx="12289277" cy="18112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B7425-16CD-DC48-961E-96BEC73E2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8065">
            <a:off x="500799" y="450469"/>
            <a:ext cx="2333237" cy="2878405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8FE71E-6A07-3047-BD97-F31E0C68C990}"/>
              </a:ext>
            </a:extLst>
          </p:cNvPr>
          <p:cNvSpPr txBox="1">
            <a:spLocks/>
          </p:cNvSpPr>
          <p:nvPr/>
        </p:nvSpPr>
        <p:spPr>
          <a:xfrm>
            <a:off x="3774348" y="611904"/>
            <a:ext cx="10134262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  <a:p>
            <a:pPr algn="l" defTabSz="914400">
              <a:lnSpc>
                <a:spcPct val="130000"/>
              </a:lnSpc>
            </a:pPr>
            <a:r>
              <a:rPr lang="en-US" sz="4400" dirty="0" err="1">
                <a:solidFill>
                  <a:srgbClr val="FFFF00"/>
                </a:solidFill>
                <a:latin typeface="Chalkduster"/>
                <a:cs typeface="Chalkduster"/>
              </a:rPr>
              <a:t>Belongmemes</a:t>
            </a:r>
            <a:endParaRPr lang="en-US" sz="44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B40D16F-9A06-B748-E13B-8E30B49366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3"/>
          <a:stretch/>
        </p:blipFill>
        <p:spPr>
          <a:xfrm>
            <a:off x="357761" y="5720841"/>
            <a:ext cx="12289277" cy="108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00" y="431800"/>
            <a:ext cx="7632700" cy="86454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2C2357-CECF-544D-86AF-E496E8F37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C2762-19B7-724E-9957-116688F6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text, nature, sunset, night sky&#10;&#10;Description automatically generated">
            <a:extLst>
              <a:ext uri="{FF2B5EF4-FFF2-40B4-BE49-F238E27FC236}">
                <a16:creationId xmlns:a16="http://schemas.microsoft.com/office/drawing/2014/main" id="{92327631-119C-FD4A-9B8E-62C13FC8A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26" y="1470176"/>
            <a:ext cx="9509394" cy="6316459"/>
          </a:xfrm>
          <a:prstGeom prst="rect">
            <a:avLst/>
          </a:prstGeom>
          <a:effectLst>
            <a:softEdge rad="115705"/>
          </a:effectLst>
        </p:spPr>
      </p:pic>
    </p:spTree>
    <p:extLst>
      <p:ext uri="{BB962C8B-B14F-4D97-AF65-F5344CB8AC3E}">
        <p14:creationId xmlns:p14="http://schemas.microsoft.com/office/powerpoint/2010/main" val="6115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C2762-19B7-724E-9957-116688F6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5B3C3D1-A5F4-D243-A4DA-EB1A51CED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0"/>
          <a:stretch/>
        </p:blipFill>
        <p:spPr>
          <a:xfrm>
            <a:off x="1955997" y="1726231"/>
            <a:ext cx="9481752" cy="5867938"/>
          </a:xfrm>
          <a:prstGeom prst="rect">
            <a:avLst/>
          </a:prstGeom>
          <a:effectLst>
            <a:softEdge rad="68259"/>
          </a:effectLst>
        </p:spPr>
      </p:pic>
    </p:spTree>
    <p:extLst>
      <p:ext uri="{BB962C8B-B14F-4D97-AF65-F5344CB8AC3E}">
        <p14:creationId xmlns:p14="http://schemas.microsoft.com/office/powerpoint/2010/main" val="6019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953791" y="3568312"/>
            <a:ext cx="9314481" cy="3271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lnSpc>
                <a:spcPct val="130000"/>
              </a:lnSpc>
            </a:pPr>
            <a:endParaRPr lang="is-IS" sz="4800" dirty="0">
              <a:solidFill>
                <a:srgbClr val="FFFF00"/>
              </a:solidFill>
              <a:latin typeface="Chalkduster"/>
              <a:cs typeface="Chalkduster"/>
            </a:endParaRPr>
          </a:p>
          <a:p>
            <a:pPr defTabSz="914400">
              <a:lnSpc>
                <a:spcPct val="130000"/>
              </a:lnSpc>
            </a:pPr>
            <a:r>
              <a:rPr lang="is-IS" sz="3600" dirty="0">
                <a:solidFill>
                  <a:schemeClr val="bg1"/>
                </a:solidFill>
                <a:latin typeface="Chalkduster"/>
                <a:cs typeface="Chalkduster"/>
              </a:rPr>
              <a:t>Create a Belong-Meme using a Meme App (or create on an</a:t>
            </a:r>
            <a:br>
              <a:rPr lang="is-IS" sz="3600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is-IS" sz="3600" dirty="0">
                <a:solidFill>
                  <a:schemeClr val="bg1"/>
                </a:solidFill>
                <a:latin typeface="Chalkduster"/>
                <a:cs typeface="Chalkduster"/>
              </a:rPr>
              <a:t>old school notecard!)</a:t>
            </a:r>
            <a:br>
              <a:rPr lang="is-IS" sz="3600" dirty="0">
                <a:solidFill>
                  <a:schemeClr val="bg1"/>
                </a:solidFill>
                <a:latin typeface="Chalkduster"/>
                <a:cs typeface="Chalkduster"/>
              </a:rPr>
            </a:br>
            <a:endParaRPr lang="is-IS" sz="36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defTabSz="914400">
              <a:lnSpc>
                <a:spcPct val="130000"/>
              </a:lnSpc>
            </a:pPr>
            <a:r>
              <a:rPr lang="is-IS" sz="3600" dirty="0">
                <a:solidFill>
                  <a:srgbClr val="FFFF00"/>
                </a:solidFill>
                <a:latin typeface="Chalkduster"/>
                <a:cs typeface="Chalkduster"/>
              </a:rPr>
              <a:t>Tweet it out so your colleagues</a:t>
            </a:r>
            <a:br>
              <a:rPr lang="is-IS" sz="3600" dirty="0">
                <a:solidFill>
                  <a:srgbClr val="FFFF00"/>
                </a:solidFill>
                <a:latin typeface="Chalkduster"/>
                <a:cs typeface="Chalkduster"/>
              </a:rPr>
            </a:br>
            <a:r>
              <a:rPr lang="is-IS" sz="3600" dirty="0">
                <a:solidFill>
                  <a:srgbClr val="FFFF00"/>
                </a:solidFill>
                <a:latin typeface="Chalkduster"/>
                <a:cs typeface="Chalkduster"/>
              </a:rPr>
              <a:t>can see your Meme!</a:t>
            </a:r>
          </a:p>
          <a:p>
            <a:pPr defTabSz="914400">
              <a:lnSpc>
                <a:spcPct val="130000"/>
              </a:lnSpc>
            </a:pPr>
            <a:r>
              <a:rPr lang="is-IS" sz="3600" dirty="0">
                <a:solidFill>
                  <a:srgbClr val="FFFF00"/>
                </a:solidFill>
                <a:latin typeface="Chalkduster"/>
                <a:cs typeface="Chalkduster"/>
              </a:rPr>
              <a:t>#HenryATL2023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84FA2B-45EA-9D4B-B754-1D5D67605742}"/>
              </a:ext>
            </a:extLst>
          </p:cNvPr>
          <p:cNvSpPr txBox="1"/>
          <p:nvPr/>
        </p:nvSpPr>
        <p:spPr>
          <a:xfrm rot="615821">
            <a:off x="8592362" y="1545722"/>
            <a:ext cx="3112387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5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846770-A16C-5340-BFB9-29D92C1F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C90DA6-27BC-7B42-B9E0-AD37E0E25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0" y="2581008"/>
            <a:ext cx="3999749" cy="6888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B7425-16CD-DC48-961E-96BEC73E2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8065">
            <a:off x="761956" y="349173"/>
            <a:ext cx="1490779" cy="183910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8FE71E-6A07-3047-BD97-F31E0C68C990}"/>
              </a:ext>
            </a:extLst>
          </p:cNvPr>
          <p:cNvSpPr txBox="1">
            <a:spLocks/>
          </p:cNvSpPr>
          <p:nvPr/>
        </p:nvSpPr>
        <p:spPr>
          <a:xfrm>
            <a:off x="2794535" y="71436"/>
            <a:ext cx="10134262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  <a:p>
            <a:pPr algn="l" defTabSz="914400">
              <a:lnSpc>
                <a:spcPct val="130000"/>
              </a:lnSpc>
            </a:pPr>
            <a:r>
              <a:rPr lang="en-US" sz="4400" dirty="0" err="1">
                <a:solidFill>
                  <a:srgbClr val="FFFF00"/>
                </a:solidFill>
                <a:latin typeface="Chalkduster"/>
                <a:cs typeface="Chalkduster"/>
              </a:rPr>
              <a:t>Belongmemes</a:t>
            </a:r>
            <a:endParaRPr lang="en-US" sz="44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409530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60" y="564138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5891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248276" y="399034"/>
            <a:ext cx="13487909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Student</a:t>
            </a:r>
            <a:b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Application</a:t>
            </a:r>
            <a:endParaRPr lang="en-US" sz="44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12" name="Picture 11" descr="Belonging Badge.png">
            <a:extLst>
              <a:ext uri="{FF2B5EF4-FFF2-40B4-BE49-F238E27FC236}">
                <a16:creationId xmlns:a16="http://schemas.microsoft.com/office/drawing/2014/main" id="{FA89C691-3FD6-6A48-8F01-03A260EDB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8" y="213256"/>
            <a:ext cx="2196493" cy="2204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44E23E-5DDE-1A4C-910B-122FC4453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DA9B7-84C5-BB40-A055-478E91407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789">
            <a:off x="1025950" y="2506608"/>
            <a:ext cx="5997380" cy="6670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8E525-6E92-C546-94E5-6854899C8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208">
            <a:off x="6223729" y="637746"/>
            <a:ext cx="6033763" cy="78376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5D3052-12AF-EF43-A06F-C0BA1DC4B0D6}"/>
              </a:ext>
            </a:extLst>
          </p:cNvPr>
          <p:cNvSpPr txBox="1"/>
          <p:nvPr/>
        </p:nvSpPr>
        <p:spPr>
          <a:xfrm rot="610960">
            <a:off x="7559702" y="8674282"/>
            <a:ext cx="3152215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6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98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66390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875027" y="435026"/>
            <a:ext cx="13487909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Taking</a:t>
            </a:r>
            <a:r>
              <a:rPr kumimoji="0" lang="en-US" sz="66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Action</a:t>
            </a:r>
            <a:endParaRPr lang="en-US" sz="66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395">
            <a:off x="634191" y="2132197"/>
            <a:ext cx="4139174" cy="509161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9" name="TextBox 8"/>
          <p:cNvSpPr txBox="1"/>
          <p:nvPr/>
        </p:nvSpPr>
        <p:spPr>
          <a:xfrm>
            <a:off x="5162193" y="1895007"/>
            <a:ext cx="7066086" cy="690240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Read through the </a:t>
            </a: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Belonging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 Taking Action resource.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Highlight action statements you will intentionally try.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Complete the </a:t>
            </a: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“I will…” 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statements.</a:t>
            </a:r>
          </a:p>
        </p:txBody>
      </p:sp>
      <p:pic>
        <p:nvPicPr>
          <p:cNvPr id="12" name="Picture 11" descr="Belonging Badge.png">
            <a:extLst>
              <a:ext uri="{FF2B5EF4-FFF2-40B4-BE49-F238E27FC236}">
                <a16:creationId xmlns:a16="http://schemas.microsoft.com/office/drawing/2014/main" id="{FA89C691-3FD6-6A48-8F01-03A260EDB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293" y="200720"/>
            <a:ext cx="1518707" cy="15242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F3A863-F71B-8449-9D9A-A199CAC77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247344-488D-364F-9617-DB41B5876798}"/>
              </a:ext>
            </a:extLst>
          </p:cNvPr>
          <p:cNvSpPr txBox="1"/>
          <p:nvPr/>
        </p:nvSpPr>
        <p:spPr>
          <a:xfrm rot="21017960">
            <a:off x="1594148" y="8010056"/>
            <a:ext cx="3149775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6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98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6688" y="388776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Heroes </a:t>
            </a:r>
          </a:p>
        </p:txBody>
      </p:sp>
      <p:pic>
        <p:nvPicPr>
          <p:cNvPr id="3" name="Picture 2" descr="Heroes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3" y="2459645"/>
            <a:ext cx="5147733" cy="5166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847D7C-91AB-BC46-8276-2B748FE68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309" y="337527"/>
            <a:ext cx="12588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</a:rPr>
              <a:t>You ARE a Hero!</a:t>
            </a:r>
            <a:endParaRPr lang="en-US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BD6EAE-1B1F-3B4E-92C1-A6AC478311AF}"/>
              </a:ext>
            </a:extLst>
          </p:cNvPr>
          <p:cNvSpPr txBox="1"/>
          <p:nvPr/>
        </p:nvSpPr>
        <p:spPr>
          <a:xfrm>
            <a:off x="304800" y="9125545"/>
            <a:ext cx="2133599" cy="159325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Video</a:t>
            </a:r>
          </a:p>
          <a:p>
            <a:pPr marL="812787" indent="-812787">
              <a:buFont typeface="Arial"/>
              <a:buChar char="•"/>
            </a:pPr>
            <a:endParaRPr lang="en-US" sz="63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6D30BA-1099-4A54-D471-7A9AAD938A0D}"/>
              </a:ext>
            </a:extLst>
          </p:cNvPr>
          <p:cNvSpPr txBox="1"/>
          <p:nvPr/>
        </p:nvSpPr>
        <p:spPr>
          <a:xfrm>
            <a:off x="2548328" y="2199144"/>
            <a:ext cx="8769246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0" u="none" strike="noStrike" dirty="0">
                <a:solidFill>
                  <a:srgbClr val="00ADE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https://vimeo.com/854746766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YouTube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https://youtu.be/v4aFemrsoMw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65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oes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2" y="186839"/>
            <a:ext cx="3047699" cy="3058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4089" y="1038351"/>
            <a:ext cx="900964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Key Points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438" y="3422006"/>
            <a:ext cx="12709362" cy="5642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Be there when things go sideways</a:t>
            </a:r>
            <a:r>
              <a:rPr kumimoji="0" lang="mr-IN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…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   &amp;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when things are worth celebrating.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Must be accessible.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Relationships, relationships,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relationships.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baseline="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It takes respect to get respect.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You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are a hero whether you know it or not.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6D7D1-4130-0940-8C7F-34D85F724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6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roes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5" y="186838"/>
            <a:ext cx="3295541" cy="3307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9782" y="1266951"/>
            <a:ext cx="8979285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Becoming a Hero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8423" y="4026074"/>
            <a:ext cx="12869333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Take time to 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REALLY listen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Words 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&amp;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smiles are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important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Make sure 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your colleagues (&amp; students)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know they matter to YOU.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Have high expectations of success.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A0C36-2B0A-964B-A19C-FE8B81ABA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1C2762-19B7-724E-9957-116688F6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8A78C55B-B44C-0C4B-9BDD-C6156F3E3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32" y="734984"/>
            <a:ext cx="8439689" cy="8255071"/>
          </a:xfrm>
          <a:prstGeom prst="rect">
            <a:avLst/>
          </a:prstGeom>
          <a:effectLst>
            <a:softEdge rad="59770"/>
          </a:effectLst>
        </p:spPr>
      </p:pic>
    </p:spTree>
    <p:extLst>
      <p:ext uri="{BB962C8B-B14F-4D97-AF65-F5344CB8AC3E}">
        <p14:creationId xmlns:p14="http://schemas.microsoft.com/office/powerpoint/2010/main" val="42216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0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135273" y="4405623"/>
            <a:ext cx="6869527" cy="249710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/>
            </a:pPr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Write a note of gratitude honoring an act of heroism</a:t>
            </a:r>
            <a:r>
              <a:rPr lang="is-I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…</a:t>
            </a:r>
          </a:p>
          <a:p>
            <a:pPr defTabSz="914400">
              <a:defRPr sz="1800"/>
            </a:pPr>
            <a:r>
              <a:rPr lang="is-I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 small or big!</a:t>
            </a:r>
            <a:br>
              <a:rPr lang="is-I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 </a:t>
            </a:r>
          </a:p>
          <a:p>
            <a:pPr defTabSz="914400">
              <a:defRPr sz="1800"/>
            </a:pPr>
            <a:r>
              <a:rPr lang="en-US" sz="44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(Don’t forget to deliver it!)</a:t>
            </a:r>
          </a:p>
        </p:txBody>
      </p:sp>
      <p:pic>
        <p:nvPicPr>
          <p:cNvPr id="2" name="Picture 1" descr="IMG_03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0" y="2784496"/>
            <a:ext cx="5782170" cy="4677007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Picture 3" descr="Heroes Bad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26" y="3023852"/>
            <a:ext cx="1052570" cy="925601"/>
          </a:xfrm>
          <a:prstGeom prst="rect">
            <a:avLst/>
          </a:prstGeom>
        </p:spPr>
      </p:pic>
      <p:pic>
        <p:nvPicPr>
          <p:cNvPr id="6" name="Picture 5" descr="IMG_694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207">
            <a:off x="9352272" y="1857931"/>
            <a:ext cx="2303005" cy="216825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5234">
            <a:off x="353519" y="301489"/>
            <a:ext cx="1589802" cy="196126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099480" y="0"/>
            <a:ext cx="10573174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  <a:p>
            <a:pPr algn="l" defTabSz="914400">
              <a:lnSpc>
                <a:spcPct val="130000"/>
              </a:lnSpc>
            </a:pP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Attitude of Gratitude</a:t>
            </a:r>
          </a:p>
        </p:txBody>
      </p:sp>
      <p:pic>
        <p:nvPicPr>
          <p:cNvPr id="13" name="Picture 12" descr="Heroes Badge.png">
            <a:extLst>
              <a:ext uri="{FF2B5EF4-FFF2-40B4-BE49-F238E27FC236}">
                <a16:creationId xmlns:a16="http://schemas.microsoft.com/office/drawing/2014/main" id="{2F126DF7-65EA-AC4C-80E5-D6920CB28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601" y="325142"/>
            <a:ext cx="1494258" cy="1499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6FB7D0-B842-7640-87FE-786D2C174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E0805D-C5A7-0648-8CDC-9DA437F33A59}"/>
              </a:ext>
            </a:extLst>
          </p:cNvPr>
          <p:cNvSpPr txBox="1"/>
          <p:nvPr/>
        </p:nvSpPr>
        <p:spPr>
          <a:xfrm rot="21051689">
            <a:off x="1215487" y="8306909"/>
            <a:ext cx="4217142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7 &amp; 8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37773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1278">
            <a:off x="353518" y="301488"/>
            <a:ext cx="1552113" cy="1914769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006490" y="0"/>
            <a:ext cx="10573174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  <a:p>
            <a:pPr algn="l" defTabSz="914400">
              <a:lnSpc>
                <a:spcPct val="130000"/>
              </a:lnSpc>
            </a:pP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Attitude of Gratitude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6FB7D0-B842-7640-87FE-786D2C174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62983-7BEC-4D45-A1D9-BC00379567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3" y="2493703"/>
            <a:ext cx="8166670" cy="6125003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868401-C7B1-BB4C-8A73-2E03E0B65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9" t="6383" r="18941" b="3458"/>
          <a:stretch/>
        </p:blipFill>
        <p:spPr>
          <a:xfrm>
            <a:off x="9150565" y="945396"/>
            <a:ext cx="3718892" cy="747084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75807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25EFD-0866-6140-96DE-A271D8659805}"/>
              </a:ext>
            </a:extLst>
          </p:cNvPr>
          <p:cNvSpPr txBox="1"/>
          <p:nvPr/>
        </p:nvSpPr>
        <p:spPr>
          <a:xfrm>
            <a:off x="939895" y="357748"/>
            <a:ext cx="1134872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A Quick Review</a:t>
            </a:r>
            <a:endParaRPr kumimoji="0" lang="en-US" sz="600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9E28AE-7EBF-4D4A-A769-3109EEB7A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7" y="1694775"/>
            <a:ext cx="9766030" cy="6319196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40485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60232"/>
            <a:ext cx="12922494" cy="351685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Share a time you were a Hero to a student or colleague.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Share a time when a student or colleague was a Hero for you.</a:t>
            </a:r>
          </a:p>
        </p:txBody>
      </p:sp>
      <p:pic>
        <p:nvPicPr>
          <p:cNvPr id="6" name="Picture 5" descr="IMG_02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882">
            <a:off x="297138" y="293053"/>
            <a:ext cx="1689669" cy="20778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4906" y="756925"/>
            <a:ext cx="7978985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Reflect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8DE11E-69D0-0742-B30B-F5EE8BA9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 flipV="1">
            <a:off x="134906" y="8942378"/>
            <a:ext cx="1190453" cy="675997"/>
          </a:xfrm>
          <a:prstGeom prst="rect">
            <a:avLst/>
          </a:prstGeom>
        </p:spPr>
      </p:pic>
      <p:pic>
        <p:nvPicPr>
          <p:cNvPr id="12" name="Picture 11" descr="Heroes Badge.png">
            <a:extLst>
              <a:ext uri="{FF2B5EF4-FFF2-40B4-BE49-F238E27FC236}">
                <a16:creationId xmlns:a16="http://schemas.microsoft.com/office/drawing/2014/main" id="{C225452A-D136-564C-A47E-66B096CD9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868" y="325142"/>
            <a:ext cx="2226991" cy="2235090"/>
          </a:xfrm>
          <a:prstGeom prst="rect">
            <a:avLst/>
          </a:prstGeom>
        </p:spPr>
      </p:pic>
      <p:pic>
        <p:nvPicPr>
          <p:cNvPr id="3" name="Picture 2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B6E45ED2-9B72-558F-864E-01D694E2A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585">
            <a:off x="10772213" y="7245115"/>
            <a:ext cx="1683830" cy="1579920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EE1F3D-84B5-DA70-3B6B-AB111D32FFD3}"/>
              </a:ext>
            </a:extLst>
          </p:cNvPr>
          <p:cNvSpPr txBox="1"/>
          <p:nvPr/>
        </p:nvSpPr>
        <p:spPr>
          <a:xfrm>
            <a:off x="1060769" y="6008673"/>
            <a:ext cx="10578374" cy="502496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How does the Condition</a:t>
            </a:r>
            <a:b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of Heroes connect to</a:t>
            </a:r>
            <a:b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the Highly Effective</a:t>
            </a:r>
            <a:b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4400" dirty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Classrooms Framework?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endParaRPr lang="en-US" sz="5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887507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62" y="548640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23292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101441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4E23E-5DDE-1A4C-910B-122FC445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A5A38-CA71-AC48-B8C9-5A1E3934A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610">
            <a:off x="949180" y="2430230"/>
            <a:ext cx="6171657" cy="6693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7F3E56-071A-BD41-AB43-2400F39DB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346">
            <a:off x="6431498" y="462073"/>
            <a:ext cx="5933179" cy="7787938"/>
          </a:xfrm>
          <a:prstGeom prst="rect">
            <a:avLst/>
          </a:prstGeom>
        </p:spPr>
      </p:pic>
      <p:pic>
        <p:nvPicPr>
          <p:cNvPr id="16" name="Picture 15" descr="Heroes Badge.png">
            <a:extLst>
              <a:ext uri="{FF2B5EF4-FFF2-40B4-BE49-F238E27FC236}">
                <a16:creationId xmlns:a16="http://schemas.microsoft.com/office/drawing/2014/main" id="{812CE1E4-FCA8-2744-85F1-0F5A9EE3F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9" y="216976"/>
            <a:ext cx="2146213" cy="21540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62EA93-9206-F446-920E-10C92E17AF23}"/>
              </a:ext>
            </a:extLst>
          </p:cNvPr>
          <p:cNvSpPr txBox="1"/>
          <p:nvPr/>
        </p:nvSpPr>
        <p:spPr>
          <a:xfrm rot="669596">
            <a:off x="7871612" y="8575658"/>
            <a:ext cx="3058791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9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0CBB9-A0E6-0941-AA7F-9D7865961E36}"/>
              </a:ext>
            </a:extLst>
          </p:cNvPr>
          <p:cNvSpPr txBox="1"/>
          <p:nvPr/>
        </p:nvSpPr>
        <p:spPr>
          <a:xfrm>
            <a:off x="-2139787" y="352539"/>
            <a:ext cx="13487909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Student</a:t>
            </a:r>
            <a:b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Application</a:t>
            </a:r>
            <a:endParaRPr lang="en-US" sz="44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845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875027" y="435026"/>
            <a:ext cx="13487909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Taking</a:t>
            </a:r>
            <a:r>
              <a:rPr kumimoji="0" lang="en-US" sz="66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Action</a:t>
            </a:r>
            <a:endParaRPr lang="en-US" sz="66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395">
            <a:off x="634191" y="2132197"/>
            <a:ext cx="4139174" cy="509161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9" name="TextBox 8"/>
          <p:cNvSpPr txBox="1"/>
          <p:nvPr/>
        </p:nvSpPr>
        <p:spPr>
          <a:xfrm>
            <a:off x="5162193" y="1895007"/>
            <a:ext cx="7066086" cy="6902400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Read through the </a:t>
            </a: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Heroes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 Taking Action resource.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Highlight action statements you will intentionally try.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Complete the </a:t>
            </a: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“I will…” 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statements.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F3A863-F71B-8449-9D9A-A199CAC7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6" name="Picture 15" descr="Heroes Badge.png">
            <a:extLst>
              <a:ext uri="{FF2B5EF4-FFF2-40B4-BE49-F238E27FC236}">
                <a16:creationId xmlns:a16="http://schemas.microsoft.com/office/drawing/2014/main" id="{A26274C2-7EAB-AE46-8487-7184235F7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601" y="325142"/>
            <a:ext cx="1494258" cy="1499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76573E-4E1A-6140-9AA1-FD25904343D3}"/>
              </a:ext>
            </a:extLst>
          </p:cNvPr>
          <p:cNvSpPr txBox="1"/>
          <p:nvPr/>
        </p:nvSpPr>
        <p:spPr>
          <a:xfrm rot="21098767">
            <a:off x="1517306" y="8002222"/>
            <a:ext cx="3058791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9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8474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6688" y="134781"/>
            <a:ext cx="11054082" cy="1385703"/>
          </a:xfrm>
        </p:spPr>
        <p:txBody>
          <a:bodyPr/>
          <a:lstStyle/>
          <a:p>
            <a:pPr lvl="0">
              <a:defRPr sz="1800"/>
            </a:pPr>
            <a:r>
              <a:rPr lang="en-US" sz="72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Sense of Accomplishment </a:t>
            </a:r>
          </a:p>
        </p:txBody>
      </p:sp>
      <p:pic>
        <p:nvPicPr>
          <p:cNvPr id="3" name="Picture 2" descr="SenseOfAccomplishment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90" y="3162168"/>
            <a:ext cx="4575909" cy="4502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75C612-6C48-614E-B264-B2D48685C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2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5A9AC9-B83A-8B4B-B225-4B1A2537D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C1C8D8-E1B3-6744-8358-DD3CDAF0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08" y="257242"/>
            <a:ext cx="7811987" cy="9090312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88297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80E31-F049-5A44-A203-CBEBA0227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59" y="439137"/>
            <a:ext cx="11054082" cy="2497103"/>
          </a:xfrm>
        </p:spPr>
        <p:txBody>
          <a:bodyPr/>
          <a:lstStyle/>
          <a:p>
            <a:r>
              <a:rPr lang="en-US" sz="6000" dirty="0">
                <a:solidFill>
                  <a:srgbClr val="FFFF00"/>
                </a:solidFill>
                <a:latin typeface="Chalkduster" panose="03050602040202020205" pitchFamily="66" charset="77"/>
              </a:rPr>
              <a:t>Effort and Perseverance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3A45ED-ED42-FC47-8B41-E93863A7FC3D}"/>
              </a:ext>
            </a:extLst>
          </p:cNvPr>
          <p:cNvSpPr txBox="1"/>
          <p:nvPr/>
        </p:nvSpPr>
        <p:spPr>
          <a:xfrm>
            <a:off x="304800" y="9125545"/>
            <a:ext cx="2133599" cy="159325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Video</a:t>
            </a:r>
          </a:p>
          <a:p>
            <a:pPr marL="812787" indent="-812787">
              <a:buFont typeface="Arial"/>
              <a:buChar char="•"/>
            </a:pPr>
            <a:endParaRPr lang="en-US" sz="63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F6F55E4-6148-ED22-D238-8050C1420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0719" y="2555240"/>
            <a:ext cx="9103361" cy="4226561"/>
          </a:xfrm>
        </p:spPr>
        <p:txBody>
          <a:bodyPr/>
          <a:lstStyle/>
          <a:p>
            <a:r>
              <a:rPr lang="en-US" dirty="0"/>
              <a:t>Vimeo</a:t>
            </a:r>
          </a:p>
          <a:p>
            <a:r>
              <a:rPr lang="en-US" i="0" u="none" strike="noStrike" dirty="0">
                <a:solidFill>
                  <a:srgbClr val="00ADEF"/>
                </a:solidFill>
                <a:effectLst/>
                <a:latin typeface="Helvetica Neue" panose="02000503000000020004" pitchFamily="2" charset="0"/>
                <a:hlinkClick r:id="rId2"/>
              </a:rPr>
              <a:t>https://vimeo.com/854748561/53926aaf4e</a:t>
            </a:r>
            <a:endParaRPr lang="en-US" dirty="0"/>
          </a:p>
          <a:p>
            <a:endParaRPr lang="en-US" dirty="0"/>
          </a:p>
          <a:p>
            <a:r>
              <a:rPr lang="en-US" dirty="0"/>
              <a:t>YouTube</a:t>
            </a:r>
          </a:p>
          <a:p>
            <a:r>
              <a:rPr lang="en-US" dirty="0">
                <a:hlinkClick r:id="rId3"/>
              </a:rPr>
              <a:t>https://youtu.be/w6SgUPwJNNs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4560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nseOfAccomplishment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0" y="385102"/>
            <a:ext cx="2984177" cy="2936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7709" y="1390144"/>
            <a:ext cx="628842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Key Points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531" y="3800103"/>
            <a:ext cx="12818534" cy="61965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Move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beyond just academic success</a:t>
            </a:r>
            <a:r>
              <a:rPr kumimoji="0" lang="mr-IN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…</a:t>
            </a:r>
            <a:endParaRPr kumimoji="0" lang="en-US" sz="36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  effort, perseverance 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&amp;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citizenship matter.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aseline="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Value &amp;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 recognize 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the learning process,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   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not just the final product.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Teachers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need to establish, recognize </a:t>
            </a: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&amp;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   celebrate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their own achievements.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3600" b="0" i="0" u="none" strike="noStrike" cap="none" spc="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baseline="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6CF2D-4701-B041-9624-8CA4D7A1B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nseOfAccomplishment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0" y="385102"/>
            <a:ext cx="2984177" cy="2936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43867" y="877680"/>
            <a:ext cx="85852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Instill a Sense</a:t>
            </a:r>
            <a:r>
              <a:rPr kumimoji="0" lang="en-US" sz="60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 of Accomplishment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601" y="3401882"/>
            <a:ext cx="12649199" cy="675056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Provide teachers opportunities to reflect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   &amp; self assess.</a:t>
            </a:r>
          </a:p>
          <a:p>
            <a:pPr algn="l" rtl="0" latinLnBrk="1" hangingPunct="0"/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Teachers need clarity &amp; purpose behind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expectations.  Help build the “why”!</a:t>
            </a:r>
          </a:p>
          <a:p>
            <a:pPr algn="l" rtl="0" latinLnBrk="1" hangingPunct="0"/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Provide a wide variety of opportunities for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teachers to grow &amp; succeed.</a:t>
            </a: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571500" indent="-571500" algn="l" rtl="0" latinLnBrk="1" hangingPunct="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Revise, revisit, redo!</a:t>
            </a:r>
          </a:p>
          <a:p>
            <a:pPr marL="571500" indent="-571500" algn="l" rtl="0" latinLnBrk="1" hangingPunct="0">
              <a:buFont typeface="Arial"/>
              <a:buChar char="•"/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2274AA-0CA1-8948-A14D-8098DB1D6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314157" y="2575924"/>
            <a:ext cx="6783826" cy="7299600"/>
          </a:xfrm>
          <a:prstGeom prst="rect">
            <a:avLst/>
          </a:prstGeom>
          <a:effectLst>
            <a:softEdge rad="8128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178BA-0D2A-E14D-8184-572D9B1D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5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" y="-2057399"/>
            <a:ext cx="12439137" cy="4035394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endParaRPr lang="en-US" sz="7680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The 3 Components of Teacher Voice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4A6450-F3E1-2549-AF13-65FF970E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59A3F7-C3B0-554E-AA37-831A2BD14816}"/>
              </a:ext>
            </a:extLst>
          </p:cNvPr>
          <p:cNvSpPr txBox="1"/>
          <p:nvPr/>
        </p:nvSpPr>
        <p:spPr>
          <a:xfrm>
            <a:off x="533400" y="2362200"/>
            <a:ext cx="12077700" cy="637488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PART 1: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PART 2:</a:t>
            </a: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chemeClr val="bg1"/>
              </a:solidFill>
              <a:latin typeface="Chalkduster" panose="03050602040202020205" pitchFamily="66" charset="77"/>
            </a:endParaRPr>
          </a:p>
          <a:p>
            <a:pPr marL="0" marR="0" indent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PART 3:</a:t>
            </a:r>
          </a:p>
        </p:txBody>
      </p:sp>
    </p:spTree>
    <p:extLst>
      <p:ext uri="{BB962C8B-B14F-4D97-AF65-F5344CB8AC3E}">
        <p14:creationId xmlns:p14="http://schemas.microsoft.com/office/powerpoint/2010/main" val="2519884598"/>
      </p:ext>
    </p:extLst>
  </p:cSld>
  <p:clrMapOvr>
    <a:masterClrMapping/>
  </p:clrMapOvr>
  <p:transition spd="slow">
    <p:strips dir="rd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08300" y="2808632"/>
            <a:ext cx="7617303" cy="249710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algn="l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List examples of different things &amp; ways you celebrate at school starting with each letter of the alphabet. </a:t>
            </a: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Wingdings" pitchFamily="2" charset="2"/>
            </a:endParaRPr>
          </a:p>
          <a:p>
            <a:pPr marL="571500" indent="-571500" algn="l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Wingdings" pitchFamily="2" charset="2"/>
              </a:rPr>
              <a:t>Once a letter covered, move on to the next letter.  You may not skip letters!</a:t>
            </a: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0693">
            <a:off x="353519" y="301489"/>
            <a:ext cx="1702868" cy="2100748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300958" y="139485"/>
            <a:ext cx="10573174" cy="2015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6" tIns="45719" rIns="91436" bIns="45719" anchor="ctr"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914400">
              <a:lnSpc>
                <a:spcPct val="130000"/>
              </a:lnSpc>
            </a:pPr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Challenge</a:t>
            </a:r>
          </a:p>
          <a:p>
            <a:pPr algn="l" defTabSz="914400">
              <a:lnSpc>
                <a:spcPct val="130000"/>
              </a:lnSpc>
            </a:pP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A-Z Accomplishments Relay</a:t>
            </a:r>
          </a:p>
        </p:txBody>
      </p:sp>
      <p:pic>
        <p:nvPicPr>
          <p:cNvPr id="13" name="Picture 12" descr="Heroes Badge.png">
            <a:extLst>
              <a:ext uri="{FF2B5EF4-FFF2-40B4-BE49-F238E27FC236}">
                <a16:creationId xmlns:a16="http://schemas.microsoft.com/office/drawing/2014/main" id="{2F126DF7-65EA-AC4C-80E5-D6920CB28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601" y="325142"/>
            <a:ext cx="1494258" cy="1499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6FB7D0-B842-7640-87FE-786D2C174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84870-70EA-5345-8556-31A371F67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417">
            <a:off x="8237550" y="2656748"/>
            <a:ext cx="4137005" cy="5896298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622677-A3BA-7547-B7AC-A32B67E56439}"/>
              </a:ext>
            </a:extLst>
          </p:cNvPr>
          <p:cNvSpPr txBox="1"/>
          <p:nvPr/>
        </p:nvSpPr>
        <p:spPr>
          <a:xfrm rot="363034">
            <a:off x="7529796" y="8684776"/>
            <a:ext cx="3364788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10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163559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28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6543">
            <a:off x="312324" y="293094"/>
            <a:ext cx="1935358" cy="2379992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7973" y="498946"/>
            <a:ext cx="7978985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Reflect</a:t>
            </a:r>
          </a:p>
        </p:txBody>
      </p:sp>
      <p:pic>
        <p:nvPicPr>
          <p:cNvPr id="10" name="Picture 9" descr="SenseOfAccomplishment Badge.png">
            <a:extLst>
              <a:ext uri="{FF2B5EF4-FFF2-40B4-BE49-F238E27FC236}">
                <a16:creationId xmlns:a16="http://schemas.microsoft.com/office/drawing/2014/main" id="{218CC140-D3F8-C94D-95A2-7774FCE8C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410" y="260380"/>
            <a:ext cx="2539051" cy="2498318"/>
          </a:xfrm>
          <a:prstGeom prst="rect">
            <a:avLst/>
          </a:prstGeom>
        </p:spPr>
      </p:pic>
      <p:pic>
        <p:nvPicPr>
          <p:cNvPr id="11" name="Picture 10" descr="C:\Documents and Settings\owner\Local Settings\Temporary Internet Files\Content.IE5\SZQJHGXS\MCj02905320000[1].wmf">
            <a:extLst>
              <a:ext uri="{FF2B5EF4-FFF2-40B4-BE49-F238E27FC236}">
                <a16:creationId xmlns:a16="http://schemas.microsoft.com/office/drawing/2014/main" id="{518716DA-9243-774F-A93F-482ABB217E3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1850" y="636882"/>
            <a:ext cx="3263901" cy="249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819049-5127-754B-8934-019CCDF1A125}"/>
              </a:ext>
            </a:extLst>
          </p:cNvPr>
          <p:cNvSpPr txBox="1"/>
          <p:nvPr/>
        </p:nvSpPr>
        <p:spPr>
          <a:xfrm>
            <a:off x="131121" y="3415111"/>
            <a:ext cx="12293086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Create a pie chart &amp; assign percentages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to the major things your school celebrates,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with all percentages totaling to 100%.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FFFF00"/>
              </a:solidFill>
              <a:latin typeface="Chalkduster" panose="03050602040202020205" pitchFamily="66" charset="77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What would you like to maintain?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00"/>
                </a:solidFill>
                <a:latin typeface="Chalkduster" panose="03050602040202020205" pitchFamily="66" charset="77"/>
              </a:rPr>
              <a:t>What would you like to change?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FFFF00"/>
              </a:solidFill>
              <a:latin typeface="Chalkduster" panose="03050602040202020205" pitchFamily="66" charset="77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How does Sense of Accomplishment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connect to the Highly Effective</a:t>
            </a:r>
            <a:b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</a:br>
            <a:r>
              <a:rPr lang="en-US" dirty="0">
                <a:solidFill>
                  <a:schemeClr val="bg1"/>
                </a:solidFill>
                <a:latin typeface="Chalkduster" panose="03050602040202020205" pitchFamily="66" charset="77"/>
              </a:rPr>
              <a:t>Classrooms Framework?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DF94CE-16D3-2442-BAED-138EF0899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31121" y="8894266"/>
            <a:ext cx="1190453" cy="675997"/>
          </a:xfrm>
          <a:prstGeom prst="rect">
            <a:avLst/>
          </a:prstGeom>
        </p:spPr>
      </p:pic>
      <p:pic>
        <p:nvPicPr>
          <p:cNvPr id="2" name="Picture 1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18D6A6A9-8FAD-CBA2-775B-B65D0D195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542">
            <a:off x="10966296" y="7782630"/>
            <a:ext cx="1683830" cy="1579920"/>
          </a:xfrm>
          <a:prstGeom prst="rect">
            <a:avLst/>
          </a:prstGeom>
          <a:effectLst>
            <a:softEdge rad="27356"/>
          </a:effectLst>
        </p:spPr>
      </p:pic>
    </p:spTree>
    <p:extLst>
      <p:ext uri="{BB962C8B-B14F-4D97-AF65-F5344CB8AC3E}">
        <p14:creationId xmlns:p14="http://schemas.microsoft.com/office/powerpoint/2010/main" val="4392639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62" y="548640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36354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44E23E-5DDE-1A4C-910B-122FC4453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2" name="Picture 11" descr="SenseOfAccomplishment Badge.png">
            <a:extLst>
              <a:ext uri="{FF2B5EF4-FFF2-40B4-BE49-F238E27FC236}">
                <a16:creationId xmlns:a16="http://schemas.microsoft.com/office/drawing/2014/main" id="{46BB491E-7F61-B646-8B77-729E5FBA5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1" y="138468"/>
            <a:ext cx="2458188" cy="2418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E75C5-FFBF-1147-8E0C-467660CDB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999">
            <a:off x="924438" y="2488951"/>
            <a:ext cx="6133009" cy="6720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E7E79-7580-664C-BD6D-3DE992981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511">
            <a:off x="6358930" y="455427"/>
            <a:ext cx="5886104" cy="7623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26E747-4885-364C-9C93-2A429D2F297C}"/>
              </a:ext>
            </a:extLst>
          </p:cNvPr>
          <p:cNvSpPr txBox="1"/>
          <p:nvPr/>
        </p:nvSpPr>
        <p:spPr>
          <a:xfrm rot="669754">
            <a:off x="7899948" y="8570888"/>
            <a:ext cx="3339989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11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1BD9FC-61BD-B34D-8F6A-ABF4C1C022D1}"/>
              </a:ext>
            </a:extLst>
          </p:cNvPr>
          <p:cNvSpPr txBox="1"/>
          <p:nvPr/>
        </p:nvSpPr>
        <p:spPr>
          <a:xfrm>
            <a:off x="-2015801" y="352539"/>
            <a:ext cx="13487909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Student</a:t>
            </a:r>
            <a:b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</a:b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Application</a:t>
            </a:r>
            <a:endParaRPr lang="en-US" sz="44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09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885611" y="-3597387"/>
            <a:ext cx="4662981" cy="1558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60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32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3382949" y="1916987"/>
            <a:ext cx="11787496" cy="1141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sz="800" dirty="0"/>
          </a:p>
          <a:p>
            <a:pPr>
              <a:defRPr sz="71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sz="800" dirty="0"/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lang="en-US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6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 marR="457200" defTabSz="457200">
              <a:defRPr sz="50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55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4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  <a:p>
            <a:pPr>
              <a:defRPr sz="3700">
                <a:solidFill>
                  <a:srgbClr val="000000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endParaRPr dirty="0">
              <a:solidFill>
                <a:srgbClr val="C8250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838451" y="471602"/>
            <a:ext cx="13487909" cy="22262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6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Taking</a:t>
            </a:r>
            <a:r>
              <a:rPr kumimoji="0" lang="en-US" sz="6600" b="0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/>
                <a:cs typeface="Chalkduster"/>
                <a:sym typeface="Helvetica Light"/>
              </a:rPr>
              <a:t> Action</a:t>
            </a:r>
            <a:endParaRPr lang="en-US" sz="660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halkduster"/>
              <a:ea typeface="+mn-ea"/>
              <a:cs typeface="Chalkduster"/>
              <a:sym typeface="Helvetica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395">
            <a:off x="634191" y="2132197"/>
            <a:ext cx="4139174" cy="509161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9" name="TextBox 8"/>
          <p:cNvSpPr txBox="1"/>
          <p:nvPr/>
        </p:nvSpPr>
        <p:spPr>
          <a:xfrm>
            <a:off x="4864608" y="1496983"/>
            <a:ext cx="7839159" cy="757950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Read through the </a:t>
            </a: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Sense of Accomplishment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 Taking Action resource.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Highlight action statements you will intentionally try.</a:t>
            </a:r>
          </a:p>
          <a:p>
            <a:endParaRPr lang="en-US" sz="4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Complete the </a:t>
            </a:r>
            <a:r>
              <a:rPr lang="en-US" sz="4400" dirty="0">
                <a:solidFill>
                  <a:srgbClr val="FFFF00"/>
                </a:solidFill>
                <a:latin typeface="Chalkduster"/>
                <a:cs typeface="Chalkduster"/>
              </a:rPr>
              <a:t>“I will…” </a:t>
            </a:r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statements.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F3A863-F71B-8449-9D9A-A199CAC77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10" name="Picture 9" descr="SenseOfAccomplishment Badge.png">
            <a:extLst>
              <a:ext uri="{FF2B5EF4-FFF2-40B4-BE49-F238E27FC236}">
                <a16:creationId xmlns:a16="http://schemas.microsoft.com/office/drawing/2014/main" id="{39198795-666C-1D4C-B1E8-9DFEB9CC3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329" y="0"/>
            <a:ext cx="1557119" cy="15321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05E660-3D88-A546-9ADA-AAB7DC55599D}"/>
              </a:ext>
            </a:extLst>
          </p:cNvPr>
          <p:cNvSpPr txBox="1"/>
          <p:nvPr/>
        </p:nvSpPr>
        <p:spPr>
          <a:xfrm rot="21089675">
            <a:off x="1190582" y="7922291"/>
            <a:ext cx="3287917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11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259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5465" y="433953"/>
            <a:ext cx="11782903" cy="1385703"/>
          </a:xfrm>
        </p:spPr>
        <p:txBody>
          <a:bodyPr/>
          <a:lstStyle/>
          <a:p>
            <a:pPr lvl="0">
              <a:defRPr sz="1800"/>
            </a:pPr>
            <a:r>
              <a:rPr lang="en-US" sz="6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Self-Worth</a:t>
            </a:r>
          </a:p>
        </p:txBody>
      </p:sp>
      <p:pic>
        <p:nvPicPr>
          <p:cNvPr id="3" name="Picture 2" descr="Belonging Bad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127943"/>
            <a:ext cx="2407786" cy="24165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1086" y="2369015"/>
            <a:ext cx="10041466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Feeling like you are part of a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group, while knowing you are</a:t>
            </a:r>
            <a:b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rgbClr val="FFFFFF"/>
                </a:solidFill>
                <a:latin typeface="Chalkduster"/>
                <a:cs typeface="Chalkduster"/>
              </a:rPr>
              <a:t>valued as an individual.</a:t>
            </a:r>
          </a:p>
        </p:txBody>
      </p:sp>
      <p:pic>
        <p:nvPicPr>
          <p:cNvPr id="7" name="Picture 6" descr="Heroes Ba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4690610"/>
            <a:ext cx="2387599" cy="2396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09849" y="4621864"/>
            <a:ext cx="9973733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Having someone in your life to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consistently support &amp; encourage you in good times &amp; bad.</a:t>
            </a:r>
          </a:p>
        </p:txBody>
      </p:sp>
      <p:pic>
        <p:nvPicPr>
          <p:cNvPr id="9" name="Picture 8" descr="SenseOfAccomplishment Bad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57" y="7192302"/>
            <a:ext cx="2430964" cy="23919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1535" y="7165817"/>
            <a:ext cx="10473265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Being recognized for different types of successes</a:t>
            </a:r>
            <a:r>
              <a:rPr lang="en-US" baseline="0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r>
              <a:rPr kumimoji="0" lang="en-US" sz="3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halkduster"/>
                <a:ea typeface="+mn-ea"/>
                <a:cs typeface="Chalkduster"/>
                <a:sym typeface="Helvetica Light"/>
              </a:rPr>
              <a:t>on a regular basis.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3657" y="8851008"/>
            <a:ext cx="488274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TV Book p. 46-50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charset="0"/>
              <a:ea typeface="Chalkduster" charset="0"/>
              <a:cs typeface="Chalkduster" charset="0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36914-8CB0-6E4F-8AAB-36CCFABC3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7" name="Picture 6" descr="IMG_69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7" y="529597"/>
            <a:ext cx="11162090" cy="8719729"/>
          </a:xfrm>
          <a:prstGeom prst="rect">
            <a:avLst/>
          </a:prstGeom>
          <a:effectLst>
            <a:softEdge rad="5842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CCE80-3AD9-BA46-A9B4-3CE4288CB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60" y="564138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2237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920803" y="3059591"/>
            <a:ext cx="5020074" cy="540175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C40331-8C36-E040-AD5B-0219ED091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3CB3B-C9FC-4F46-8654-61D44000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88985D9A-C1EA-FF42-B7CD-BDAF3951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574" y="282702"/>
            <a:ext cx="10429663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 Worth Map</a:t>
            </a:r>
            <a:endParaRPr lang="en-US" sz="6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halkduster"/>
              <a:cs typeface="Chalkduste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2763F-1A83-8F47-B36D-284D4C497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849">
            <a:off x="7644326" y="1564026"/>
            <a:ext cx="4009962" cy="5202112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A025F8-0D29-A14E-ABC2-8A98C5977C0A}"/>
              </a:ext>
            </a:extLst>
          </p:cNvPr>
          <p:cNvSpPr txBox="1"/>
          <p:nvPr/>
        </p:nvSpPr>
        <p:spPr>
          <a:xfrm>
            <a:off x="378276" y="2037123"/>
            <a:ext cx="6921461" cy="511729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Part 1: Create a map that reflects your journey with Self-Worth as a teacher.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-Important Experiences</a:t>
            </a: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-Moments of Triumph</a:t>
            </a: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-Epic Challenges</a:t>
            </a: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-Next Destination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945B1-3BCD-6C45-905A-5927402EF7D4}"/>
              </a:ext>
            </a:extLst>
          </p:cNvPr>
          <p:cNvSpPr txBox="1"/>
          <p:nvPr/>
        </p:nvSpPr>
        <p:spPr>
          <a:xfrm>
            <a:off x="2140020" y="8047462"/>
            <a:ext cx="8323329" cy="685314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Here are a few examples…</a:t>
            </a:r>
          </a:p>
        </p:txBody>
      </p:sp>
    </p:spTree>
    <p:extLst>
      <p:ext uri="{BB962C8B-B14F-4D97-AF65-F5344CB8AC3E}">
        <p14:creationId xmlns:p14="http://schemas.microsoft.com/office/powerpoint/2010/main" val="1351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2900" y="-2057399"/>
            <a:ext cx="12439137" cy="4035394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endParaRPr lang="en-US" sz="7680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endParaRPr lang="en-US" sz="1138" i="1" dirty="0">
              <a:solidFill>
                <a:srgbClr val="FFFF66"/>
              </a:solidFill>
              <a:latin typeface="Chalkduster"/>
              <a:cs typeface="Chalkduster"/>
            </a:endParaRPr>
          </a:p>
          <a:p>
            <a:pPr algn="ctr"/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The 3 Components of Student Voice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2107" y="1821973"/>
            <a:ext cx="13230124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Sharing thoughts &amp; ideas in an environment underpinned by trust &amp; respect.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874" y="4600708"/>
            <a:ext cx="12618163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Offering realistic suggestions for the</a:t>
            </a:r>
            <a:b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</a:br>
            <a:r>
              <a:rPr lang="en-US" sz="3982" dirty="0">
                <a:solidFill>
                  <a:srgbClr val="FFFFFF"/>
                </a:solidFill>
                <a:latin typeface="Chalkduster"/>
                <a:cs typeface="Chalkduster"/>
              </a:rPr>
              <a:t>good of the whole.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307" y="7713107"/>
            <a:ext cx="12618165" cy="13281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r>
              <a:rPr lang="en-US" sz="3982" dirty="0">
                <a:solidFill>
                  <a:schemeClr val="bg1"/>
                </a:solidFill>
                <a:latin typeface="Chalkduster"/>
                <a:cs typeface="Chalkduster"/>
              </a:rPr>
              <a:t>Accepting responsibility for not only what is said but also what needs to be done.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2BFC9BF-2E41-E944-A860-4225FCC43B19}"/>
              </a:ext>
            </a:extLst>
          </p:cNvPr>
          <p:cNvSpPr/>
          <p:nvPr/>
        </p:nvSpPr>
        <p:spPr>
          <a:xfrm>
            <a:off x="4042715" y="3282061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4BDADBE-9F39-F548-A0AF-1940268B2597}"/>
              </a:ext>
            </a:extLst>
          </p:cNvPr>
          <p:cNvSpPr/>
          <p:nvPr/>
        </p:nvSpPr>
        <p:spPr>
          <a:xfrm>
            <a:off x="7900699" y="3268504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609D26B9-B50B-D64F-A504-A3076ACF73FD}"/>
              </a:ext>
            </a:extLst>
          </p:cNvPr>
          <p:cNvSpPr/>
          <p:nvPr/>
        </p:nvSpPr>
        <p:spPr>
          <a:xfrm>
            <a:off x="2732990" y="6325318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E4E4B59-C21D-B743-8F56-4C10E99A79F2}"/>
              </a:ext>
            </a:extLst>
          </p:cNvPr>
          <p:cNvSpPr/>
          <p:nvPr/>
        </p:nvSpPr>
        <p:spPr>
          <a:xfrm>
            <a:off x="6005610" y="6325317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CB67FB72-1D71-1745-A8F5-4E3E0AFE2FA2}"/>
              </a:ext>
            </a:extLst>
          </p:cNvPr>
          <p:cNvSpPr/>
          <p:nvPr/>
        </p:nvSpPr>
        <p:spPr>
          <a:xfrm>
            <a:off x="9278230" y="6344010"/>
            <a:ext cx="556858" cy="913953"/>
          </a:xfrm>
          <a:prstGeom prst="downArrow">
            <a:avLst>
              <a:gd name="adj1" fmla="val 50000"/>
              <a:gd name="adj2" fmla="val 50000"/>
            </a:avLst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glow rad="622300">
              <a:srgbClr val="FFFF00">
                <a:alpha val="49000"/>
              </a:srgbClr>
            </a:glow>
            <a:outerShdw blurRad="292100" dir="2580000" sx="61000" sy="61000" rotWithShape="0">
              <a:srgbClr val="000000">
                <a:alpha val="71000"/>
              </a:srgbClr>
            </a:outerShdw>
            <a:reflection endPos="0" dir="5400000" sy="-100000" algn="bl" rotWithShape="0"/>
            <a:softEdge rad="12700"/>
          </a:effectLst>
          <a:scene3d>
            <a:camera prst="orthographicFront"/>
            <a:lightRig rig="threePt" dir="t"/>
          </a:scene3d>
          <a:sp3d extrusionH="76200" contourW="12700">
            <a:extrusionClr>
              <a:srgbClr val="FFFF00"/>
            </a:extrusionClr>
            <a:contourClr>
              <a:srgbClr val="FFFF00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2708C-EEC2-E148-A857-BA3D4907A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9413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3CB3B-C9FC-4F46-8654-61D44000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88985D9A-C1EA-FF42-B7CD-BDAF3951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072" y="701156"/>
            <a:ext cx="10429663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 Worth Map</a:t>
            </a:r>
            <a:endParaRPr lang="en-US" sz="6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halkduster"/>
              <a:cs typeface="Chalkduster"/>
            </a:endParaRPr>
          </a:p>
        </p:txBody>
      </p:sp>
      <p:pic>
        <p:nvPicPr>
          <p:cNvPr id="5" name="Picture 4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4B19BAC0-18B4-F7CE-4F49-F5089C30A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" r="3157"/>
          <a:stretch/>
        </p:blipFill>
        <p:spPr>
          <a:xfrm>
            <a:off x="1802035" y="2123267"/>
            <a:ext cx="9775199" cy="7067227"/>
          </a:xfrm>
          <a:prstGeom prst="rect">
            <a:avLst/>
          </a:prstGeom>
          <a:effectLst>
            <a:softEdge rad="73513"/>
          </a:effectLst>
        </p:spPr>
      </p:pic>
    </p:spTree>
    <p:extLst>
      <p:ext uri="{BB962C8B-B14F-4D97-AF65-F5344CB8AC3E}">
        <p14:creationId xmlns:p14="http://schemas.microsoft.com/office/powerpoint/2010/main" val="8836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3CB3B-C9FC-4F46-8654-61D44000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88985D9A-C1EA-FF42-B7CD-BDAF3951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563" y="561671"/>
            <a:ext cx="10429663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 Worth Map</a:t>
            </a:r>
            <a:endParaRPr lang="en-US" sz="6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halkduster"/>
              <a:cs typeface="Chalkduster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F23CB78-9615-0C80-92E0-D300AA911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87" y="1923080"/>
            <a:ext cx="9999851" cy="7499889"/>
          </a:xfrm>
          <a:prstGeom prst="rect">
            <a:avLst/>
          </a:prstGeom>
          <a:effectLst>
            <a:softEdge rad="170043"/>
          </a:effectLst>
        </p:spPr>
      </p:pic>
    </p:spTree>
    <p:extLst>
      <p:ext uri="{BB962C8B-B14F-4D97-AF65-F5344CB8AC3E}">
        <p14:creationId xmlns:p14="http://schemas.microsoft.com/office/powerpoint/2010/main" val="17718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3CB3B-C9FC-4F46-8654-61D44000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88985D9A-C1EA-FF42-B7CD-BDAF3951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072" y="701156"/>
            <a:ext cx="10429663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 Worth Map</a:t>
            </a:r>
            <a:endParaRPr lang="en-US" sz="6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halkduster"/>
              <a:cs typeface="Chalkduste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0D7C4-6917-1145-8B27-36CE81EAAA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8" r="3347"/>
          <a:stretch/>
        </p:blipFill>
        <p:spPr>
          <a:xfrm>
            <a:off x="1746372" y="2271250"/>
            <a:ext cx="9373913" cy="6921911"/>
          </a:xfrm>
          <a:prstGeom prst="rect">
            <a:avLst/>
          </a:prstGeom>
          <a:effectLst>
            <a:softEdge rad="104705"/>
          </a:effectLst>
        </p:spPr>
      </p:pic>
    </p:spTree>
    <p:extLst>
      <p:ext uri="{BB962C8B-B14F-4D97-AF65-F5344CB8AC3E}">
        <p14:creationId xmlns:p14="http://schemas.microsoft.com/office/powerpoint/2010/main" val="285554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80621" y="4494784"/>
            <a:ext cx="7327839" cy="2102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ctr" rtl="0" latinLnBrk="1" hangingPunct="0"/>
            <a:endParaRPr lang="en-US" sz="6499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63CB3B-C9FC-4F46-8654-61D440007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88985D9A-C1EA-FF42-B7CD-BDAF39519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574" y="282702"/>
            <a:ext cx="10429663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 Worth Map</a:t>
            </a:r>
            <a:endParaRPr lang="en-US" sz="6000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halkduster"/>
              <a:cs typeface="Chalkduste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2763F-1A83-8F47-B36D-284D4C497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849">
            <a:off x="7644326" y="1564026"/>
            <a:ext cx="4009962" cy="5202112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A025F8-0D29-A14E-ABC2-8A98C5977C0A}"/>
              </a:ext>
            </a:extLst>
          </p:cNvPr>
          <p:cNvSpPr txBox="1"/>
          <p:nvPr/>
        </p:nvSpPr>
        <p:spPr>
          <a:xfrm>
            <a:off x="338380" y="1527671"/>
            <a:ext cx="6921461" cy="5117296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Part 1: Create a map that reflects your journey with Self-Worth as a teacher.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-Important Experiences</a:t>
            </a: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-Moments of Triumph</a:t>
            </a: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-Epic Challenges</a:t>
            </a: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-Next Destination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945B1-3BCD-6C45-905A-5927402EF7D4}"/>
              </a:ext>
            </a:extLst>
          </p:cNvPr>
          <p:cNvSpPr txBox="1"/>
          <p:nvPr/>
        </p:nvSpPr>
        <p:spPr>
          <a:xfrm>
            <a:off x="4086385" y="7510840"/>
            <a:ext cx="6921461" cy="179330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Part 2: ”Meet with Your Feet” &amp; share your map with a new “teammate”!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53B644-DCA8-85EB-33AC-E1D36D91D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222">
            <a:off x="1612394" y="6730222"/>
            <a:ext cx="2339673" cy="278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62" y="548640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188756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4097"/>
            <a:ext cx="13004799" cy="2497103"/>
          </a:xfrm>
        </p:spPr>
        <p:txBody>
          <a:bodyPr/>
          <a:lstStyle/>
          <a:p>
            <a:pPr lvl="0">
              <a:defRPr sz="1800"/>
            </a:pPr>
            <a:r>
              <a:rPr lang="en-US" sz="9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Challenge Time…</a:t>
            </a:r>
          </a:p>
        </p:txBody>
      </p:sp>
      <p:pic>
        <p:nvPicPr>
          <p:cNvPr id="4" name="Picture 3" descr="IMG_69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37">
            <a:off x="3920803" y="3059591"/>
            <a:ext cx="5020074" cy="540175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C40331-8C36-E040-AD5B-0219ED091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309" y="337527"/>
            <a:ext cx="125884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Chalkduster"/>
                <a:cs typeface="Chalkduster"/>
              </a:rPr>
              <a:t>Festivus</a:t>
            </a:r>
            <a:r>
              <a:rPr lang="is-IS" sz="6000" dirty="0">
                <a:solidFill>
                  <a:srgbClr val="FFFF00"/>
                </a:solidFill>
                <a:latin typeface="Chalkduster"/>
                <a:cs typeface="Chalkduster"/>
              </a:rPr>
              <a:t>…</a:t>
            </a:r>
            <a:endParaRPr lang="en-US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7F97C-5C12-0243-BCC3-589B35CDEAF2}"/>
              </a:ext>
            </a:extLst>
          </p:cNvPr>
          <p:cNvSpPr txBox="1"/>
          <p:nvPr/>
        </p:nvSpPr>
        <p:spPr>
          <a:xfrm>
            <a:off x="304800" y="9125545"/>
            <a:ext cx="2133599" cy="159325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Video</a:t>
            </a:r>
          </a:p>
          <a:p>
            <a:pPr marL="812787" indent="-812787">
              <a:buFont typeface="Arial"/>
              <a:buChar char="•"/>
            </a:pPr>
            <a:endParaRPr lang="en-US" sz="63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5112E-FA87-7D31-2B33-B33A380964EE}"/>
              </a:ext>
            </a:extLst>
          </p:cNvPr>
          <p:cNvSpPr txBox="1"/>
          <p:nvPr/>
        </p:nvSpPr>
        <p:spPr>
          <a:xfrm>
            <a:off x="1591308" y="2791255"/>
            <a:ext cx="9938478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0" u="none" strike="noStrike" dirty="0">
                <a:solidFill>
                  <a:srgbClr val="00ADE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https://vimeo.com/854750210/cfc61b4844</a:t>
            </a:r>
            <a:endParaRPr lang="en-US" i="0" u="none" strike="noStrike" dirty="0">
              <a:solidFill>
                <a:srgbClr val="00ADEF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YouTube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https://youtu.be/EQBJalEtSSc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54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3612" y="681926"/>
            <a:ext cx="13004800" cy="2475396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 err="1">
                <a:solidFill>
                  <a:srgbClr val="FFFF00"/>
                </a:solidFill>
                <a:latin typeface="Chalkduster"/>
                <a:cs typeface="Chalkduster"/>
              </a:rPr>
              <a:t>Failfest</a:t>
            </a:r>
            <a:endParaRPr lang="en-US" sz="66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501">
            <a:off x="896304" y="660175"/>
            <a:ext cx="6199053" cy="840716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E9CB1-0E0F-584B-A56F-26DD191D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068B41-5B65-0043-AC67-FCD274A9B7A3}"/>
              </a:ext>
            </a:extLst>
          </p:cNvPr>
          <p:cNvSpPr txBox="1"/>
          <p:nvPr/>
        </p:nvSpPr>
        <p:spPr>
          <a:xfrm rot="21089675">
            <a:off x="8691762" y="7224868"/>
            <a:ext cx="3287917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12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3A15B7-3C6C-D741-BC70-5D3D90F045CD}"/>
              </a:ext>
            </a:extLst>
          </p:cNvPr>
          <p:cNvSpPr txBox="1">
            <a:spLocks/>
          </p:cNvSpPr>
          <p:nvPr/>
        </p:nvSpPr>
        <p:spPr>
          <a:xfrm>
            <a:off x="7485681" y="2963615"/>
            <a:ext cx="5284922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Complete the </a:t>
            </a:r>
            <a:r>
              <a:rPr lang="en-US" sz="3600" dirty="0" err="1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Failfest</a:t>
            </a: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 reflection prompts &amp; discuss with your “teammates”!</a:t>
            </a: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11794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766090" y="-294468"/>
            <a:ext cx="13004800" cy="2475396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 err="1">
                <a:solidFill>
                  <a:srgbClr val="FFFF00"/>
                </a:solidFill>
                <a:latin typeface="Chalkduster"/>
                <a:cs typeface="Chalkduster"/>
              </a:rPr>
              <a:t>Failfest</a:t>
            </a:r>
            <a:endParaRPr lang="en-US" sz="66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501">
            <a:off x="597497" y="2339064"/>
            <a:ext cx="5086580" cy="689842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0E9CB1-0E0F-584B-A56F-26DD191D6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3A15B7-3C6C-D741-BC70-5D3D90F045CD}"/>
              </a:ext>
            </a:extLst>
          </p:cNvPr>
          <p:cNvSpPr txBox="1">
            <a:spLocks/>
          </p:cNvSpPr>
          <p:nvPr/>
        </p:nvSpPr>
        <p:spPr>
          <a:xfrm>
            <a:off x="6123553" y="793853"/>
            <a:ext cx="6881247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algn="l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What did you FEEL during the activity?</a:t>
            </a:r>
          </a:p>
          <a:p>
            <a:pPr marL="571500" indent="-571500" algn="l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algn="l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What did you observe in others?</a:t>
            </a:r>
          </a:p>
          <a:p>
            <a:pPr marL="571500" indent="-571500" algn="l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algn="l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What did you learn?</a:t>
            </a:r>
          </a:p>
          <a:p>
            <a:pPr marL="571500" indent="-571500" algn="l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algn="l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How might you use this type of activity with your colleagues &amp; students?</a:t>
            </a: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57931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62" y="548640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351760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34781" y="515939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07344" y="8856664"/>
            <a:ext cx="1125536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240216" y="8851901"/>
            <a:ext cx="98372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Chalkduster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39900" y="863600"/>
            <a:ext cx="3898900" cy="3898900"/>
            <a:chOff x="0" y="0"/>
            <a:chExt cx="2456" cy="2456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1" name="Rectangle 1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5B7F"/>
                  </a:gs>
                  <a:gs pos="50000">
                    <a:srgbClr val="0086B8"/>
                  </a:gs>
                  <a:gs pos="100000">
                    <a:srgbClr val="00A1DB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/>
              </p:cNvSpPr>
              <p:nvPr/>
            </p:nvSpPr>
            <p:spPr bwMode="auto">
              <a:xfrm>
                <a:off x="384" y="120"/>
                <a:ext cx="1679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Imagination</a:t>
                </a:r>
              </a:p>
            </p:txBody>
          </p:sp>
        </p:grp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" y="832"/>
              <a:ext cx="1368" cy="98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38800" y="4770438"/>
            <a:ext cx="3898900" cy="3898900"/>
            <a:chOff x="0" y="0"/>
            <a:chExt cx="2456" cy="2456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6" name="Rectangle 1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A05900"/>
                  </a:gs>
                  <a:gs pos="50000">
                    <a:srgbClr val="E68300"/>
                  </a:gs>
                  <a:gs pos="100000">
                    <a:srgbClr val="FF9D00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9"/>
              <p:cNvSpPr>
                <a:spLocks/>
              </p:cNvSpPr>
              <p:nvPr/>
            </p:nvSpPr>
            <p:spPr bwMode="auto">
              <a:xfrm>
                <a:off x="447" y="164"/>
                <a:ext cx="1557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Perspiration</a:t>
                </a:r>
              </a:p>
            </p:txBody>
          </p:sp>
        </p:grpSp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" y="1051"/>
              <a:ext cx="2192" cy="65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739900" y="4770438"/>
            <a:ext cx="3898900" cy="3898900"/>
            <a:chOff x="0" y="0"/>
            <a:chExt cx="2456" cy="2456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71" name="Rectangle 2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7F5B"/>
                  </a:gs>
                  <a:gs pos="50000">
                    <a:srgbClr val="00B886"/>
                  </a:gs>
                  <a:gs pos="100000">
                    <a:srgbClr val="00DBA1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24"/>
              <p:cNvSpPr>
                <a:spLocks/>
              </p:cNvSpPr>
              <p:nvPr/>
            </p:nvSpPr>
            <p:spPr bwMode="auto">
              <a:xfrm>
                <a:off x="457" y="164"/>
                <a:ext cx="1534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Times New Roman Bold" charset="0"/>
                    <a:ea typeface="Times New Roman Bold" charset="0"/>
                    <a:cs typeface="Times New Roman Bold" charset="0"/>
                    <a:sym typeface="Times New Roman Bold" charset="0"/>
                  </a:rPr>
                  <a:t>Hibernation</a:t>
                </a:r>
              </a:p>
            </p:txBody>
          </p:sp>
        </p:grp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753"/>
              <a:ext cx="973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38800" y="863600"/>
            <a:ext cx="3898900" cy="3898900"/>
            <a:chOff x="0" y="0"/>
            <a:chExt cx="2456" cy="245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56" name="Rectangle 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flip="none" rotWithShape="0">
                <a:gsLst>
                  <a:gs pos="0">
                    <a:srgbClr val="A0A000"/>
                  </a:gs>
                  <a:gs pos="50000">
                    <a:srgbClr val="E6E6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 w="9525" cap="rnd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7747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9"/>
              <p:cNvSpPr>
                <a:spLocks/>
              </p:cNvSpPr>
              <p:nvPr/>
            </p:nvSpPr>
            <p:spPr bwMode="auto">
              <a:xfrm>
                <a:off x="446" y="109"/>
                <a:ext cx="1560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chemeClr val="bg1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Aspirations</a:t>
                </a:r>
              </a:p>
            </p:txBody>
          </p:sp>
        </p:grp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7" y="637"/>
              <a:ext cx="1143" cy="13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763911" y="8855005"/>
            <a:ext cx="2503643" cy="83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Chalkduster"/>
                <a:cs typeface="Chalkduster"/>
              </a:rPr>
              <a:t>DOING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5C43A6-59A0-EA48-A9A5-FB9831448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322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75295" y="-678296"/>
            <a:ext cx="13283769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500" dirty="0">
                <a:solidFill>
                  <a:srgbClr val="FFFF00"/>
                </a:solidFill>
                <a:latin typeface="Chalkduster"/>
                <a:cs typeface="Chalkduster"/>
              </a:rPr>
              <a:t>Reflect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C5346-8AE0-1D4B-B150-F4EEC0DF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C278152-CFC4-8745-B464-9CB80B3EBA0D}"/>
              </a:ext>
            </a:extLst>
          </p:cNvPr>
          <p:cNvSpPr txBox="1">
            <a:spLocks/>
          </p:cNvSpPr>
          <p:nvPr/>
        </p:nvSpPr>
        <p:spPr>
          <a:xfrm>
            <a:off x="154982" y="5164375"/>
            <a:ext cx="7020733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Give your</a:t>
            </a:r>
            <a:b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“stress football” a squeeze &amp; share</a:t>
            </a:r>
            <a:b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something that really</a:t>
            </a:r>
            <a:b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stressed you out in your</a:t>
            </a:r>
            <a:b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first few years of teaching.</a:t>
            </a: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1" name="Picture 10" descr="IMG_0283.JPG">
            <a:extLst>
              <a:ext uri="{FF2B5EF4-FFF2-40B4-BE49-F238E27FC236}">
                <a16:creationId xmlns:a16="http://schemas.microsoft.com/office/drawing/2014/main" id="{39A8EF69-E52B-1846-A83C-247B6271B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0785">
            <a:off x="433539" y="468750"/>
            <a:ext cx="2303237" cy="28323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9B8B1DA-2E0A-0543-8AAC-0051ACFF6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822">
            <a:off x="3800998" y="2413649"/>
            <a:ext cx="2239027" cy="2239027"/>
          </a:xfrm>
          <a:prstGeom prst="rect">
            <a:avLst/>
          </a:prstGeom>
          <a:effectLst>
            <a:softEdge rad="92536"/>
          </a:effectLst>
        </p:spPr>
      </p:pic>
      <p:pic>
        <p:nvPicPr>
          <p:cNvPr id="4" name="Picture 3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8C65EAA-05DA-D948-B917-E30BFDBB0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67" y="1453612"/>
            <a:ext cx="5346700" cy="6629400"/>
          </a:xfrm>
          <a:prstGeom prst="rect">
            <a:avLst/>
          </a:prstGeom>
          <a:effectLst>
            <a:softEdge rad="138070"/>
          </a:effectLst>
        </p:spPr>
      </p:pic>
    </p:spTree>
    <p:extLst>
      <p:ext uri="{BB962C8B-B14F-4D97-AF65-F5344CB8AC3E}">
        <p14:creationId xmlns:p14="http://schemas.microsoft.com/office/powerpoint/2010/main" val="366190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3986" y="-817781"/>
            <a:ext cx="13283769" cy="327182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500" dirty="0">
                <a:solidFill>
                  <a:srgbClr val="FFFF00"/>
                </a:solidFill>
                <a:latin typeface="Chalkduster"/>
                <a:cs typeface="Chalkduster"/>
              </a:rPr>
              <a:t>Teacher Voice &amp; Retention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695" y="8851007"/>
            <a:ext cx="500617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FF00"/>
                </a:solidFill>
                <a:latin typeface="Chalkduster" charset="0"/>
                <a:ea typeface="Chalkduster" charset="0"/>
                <a:cs typeface="Chalkduster" charset="0"/>
              </a:rPr>
              <a:t>TV Book p. 24-25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charset="0"/>
              <a:ea typeface="Chalkduster" charset="0"/>
              <a:cs typeface="Chalkduster" charset="0"/>
              <a:sym typeface="Helvetica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C5346-8AE0-1D4B-B150-F4EEC0DF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F82CDF-F485-9242-B9C0-277B8D442591}"/>
              </a:ext>
            </a:extLst>
          </p:cNvPr>
          <p:cNvSpPr txBox="1"/>
          <p:nvPr/>
        </p:nvSpPr>
        <p:spPr>
          <a:xfrm rot="386728">
            <a:off x="8071828" y="8387241"/>
            <a:ext cx="3287917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13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278152-CFC4-8745-B464-9CB80B3EBA0D}"/>
              </a:ext>
            </a:extLst>
          </p:cNvPr>
          <p:cNvSpPr txBox="1">
            <a:spLocks/>
          </p:cNvSpPr>
          <p:nvPr/>
        </p:nvSpPr>
        <p:spPr>
          <a:xfrm>
            <a:off x="-171737" y="2188699"/>
            <a:ext cx="8462076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Read aloud to get us thinking.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“Draft” a new teammate &amp; “huddle up” to brainstorm ideas for how teacher leaders can support retaining great teachers.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Share what you learned with your Table Team.</a:t>
            </a: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3A34C10-D1B3-2CBF-B810-A54EB3735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98">
            <a:off x="7977719" y="2050775"/>
            <a:ext cx="4754999" cy="4754999"/>
          </a:xfrm>
          <a:prstGeom prst="rect">
            <a:avLst/>
          </a:prstGeom>
          <a:effectLst>
            <a:softEdge rad="262891"/>
          </a:effectLst>
        </p:spPr>
      </p:pic>
    </p:spTree>
    <p:extLst>
      <p:ext uri="{BB962C8B-B14F-4D97-AF65-F5344CB8AC3E}">
        <p14:creationId xmlns:p14="http://schemas.microsoft.com/office/powerpoint/2010/main" val="49676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62" y="548640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2184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13370"/>
            <a:ext cx="13004800" cy="2475396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Citizens &amp; Visitors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907">
            <a:off x="272071" y="2385623"/>
            <a:ext cx="4261082" cy="47648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50D4B-3725-DA45-A2C7-EBBB98DAF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45612" y="8900869"/>
            <a:ext cx="1190453" cy="675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060430-51CD-274F-B74A-E4C50EA17C52}"/>
              </a:ext>
            </a:extLst>
          </p:cNvPr>
          <p:cNvSpPr txBox="1"/>
          <p:nvPr/>
        </p:nvSpPr>
        <p:spPr>
          <a:xfrm rot="21161893">
            <a:off x="1236185" y="7603606"/>
            <a:ext cx="3508276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14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B66F686-08DB-9044-B579-9F049715A77A}"/>
              </a:ext>
            </a:extLst>
          </p:cNvPr>
          <p:cNvSpPr txBox="1">
            <a:spLocks/>
          </p:cNvSpPr>
          <p:nvPr/>
        </p:nvSpPr>
        <p:spPr>
          <a:xfrm>
            <a:off x="4544324" y="2053498"/>
            <a:ext cx="8307091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As a Table Team, determine your definitions for citizens &amp; visitors.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Individually, respond to the 3 reflection questions.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5380F1-F6F8-5D43-9F47-3C1DE84A4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569">
            <a:off x="10992212" y="6852648"/>
            <a:ext cx="1580183" cy="2338576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C4E394E-732F-C741-ABF4-107E13D69A71}"/>
              </a:ext>
            </a:extLst>
          </p:cNvPr>
          <p:cNvSpPr txBox="1">
            <a:spLocks/>
          </p:cNvSpPr>
          <p:nvPr/>
        </p:nvSpPr>
        <p:spPr>
          <a:xfrm>
            <a:off x="4623837" y="5925962"/>
            <a:ext cx="6403384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In pinwheel groups of 6, discuss your responses to the reflection questions.</a:t>
            </a: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108038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624819" y="383439"/>
            <a:ext cx="9881615" cy="234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 Worth</a:t>
            </a:r>
            <a:br>
              <a:rPr lang="en-US" sz="7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7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Scenarios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3" name="Picture 2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2C41A802-BC36-0F84-4B64-89C57F97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741">
            <a:off x="1171528" y="109111"/>
            <a:ext cx="2104593" cy="2895965"/>
          </a:xfrm>
          <a:prstGeom prst="rect">
            <a:avLst/>
          </a:prstGeom>
          <a:effectLst>
            <a:softEdge rad="188365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8B2A1-C053-0323-008F-E77873DFF620}"/>
              </a:ext>
            </a:extLst>
          </p:cNvPr>
          <p:cNvSpPr txBox="1">
            <a:spLocks/>
          </p:cNvSpPr>
          <p:nvPr/>
        </p:nvSpPr>
        <p:spPr>
          <a:xfrm>
            <a:off x="-101600" y="3125031"/>
            <a:ext cx="13039707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Identify an aspect of the Highly Effective Classrooms Framework that could be enhanced through an intentional focus on cultivating Self Worth.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Suggest 2 actions that can be taken to address the scenario you create.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D48E78-0D30-6F68-536A-655C29B9770D}"/>
              </a:ext>
            </a:extLst>
          </p:cNvPr>
          <p:cNvSpPr txBox="1">
            <a:spLocks/>
          </p:cNvSpPr>
          <p:nvPr/>
        </p:nvSpPr>
        <p:spPr>
          <a:xfrm>
            <a:off x="-101600" y="7419407"/>
            <a:ext cx="12928797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Share scenarios with your partner team &amp; add a 3rd action that could be taken to address the new scenario you are considering from the other team.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13" name="Picture 12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66F78F7A-47EA-A0EC-F013-88D6816EB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222">
            <a:off x="9840845" y="383438"/>
            <a:ext cx="2501686" cy="2347306"/>
          </a:xfrm>
          <a:prstGeom prst="rect">
            <a:avLst/>
          </a:prstGeom>
          <a:effectLst>
            <a:softEdge rad="27356"/>
          </a:effectLst>
        </p:spPr>
      </p:pic>
    </p:spTree>
    <p:extLst>
      <p:ext uri="{BB962C8B-B14F-4D97-AF65-F5344CB8AC3E}">
        <p14:creationId xmlns:p14="http://schemas.microsoft.com/office/powerpoint/2010/main" val="278438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62" y="548640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59214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3004800" cy="2066418"/>
          </a:xfrm>
        </p:spPr>
        <p:txBody>
          <a:bodyPr anchor="ctr"/>
          <a:lstStyle/>
          <a:p>
            <a:pPr>
              <a:lnSpc>
                <a:spcPct val="130000"/>
              </a:lnSpc>
            </a:pPr>
            <a:r>
              <a:rPr lang="en-US" sz="6600" dirty="0">
                <a:solidFill>
                  <a:srgbClr val="FFFF00"/>
                </a:solidFill>
                <a:latin typeface="Chalkduster"/>
                <a:cs typeface="Chalkduster"/>
              </a:rPr>
              <a:t>Growing Self-Worth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700">
            <a:off x="7034616" y="2139912"/>
            <a:ext cx="5186147" cy="701623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577B7-088F-EB4D-BC4C-4733D04FD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31C28-D156-1849-A692-CBED1113C8AB}"/>
              </a:ext>
            </a:extLst>
          </p:cNvPr>
          <p:cNvSpPr txBox="1"/>
          <p:nvPr/>
        </p:nvSpPr>
        <p:spPr>
          <a:xfrm rot="21089675">
            <a:off x="1236210" y="8375567"/>
            <a:ext cx="3445780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15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9F15BF-E4B5-274F-A6DF-E641832412D8}"/>
              </a:ext>
            </a:extLst>
          </p:cNvPr>
          <p:cNvSpPr txBox="1">
            <a:spLocks/>
          </p:cNvSpPr>
          <p:nvPr/>
        </p:nvSpPr>
        <p:spPr>
          <a:xfrm>
            <a:off x="293358" y="2313054"/>
            <a:ext cx="6710766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Individually, respond to the prompts &amp; apply what we have learned about self-worth to your</a:t>
            </a:r>
            <a:b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school context.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Discuss with your Table Team.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41487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DF135-66D0-5C4C-802F-5AA33A42820A}"/>
              </a:ext>
            </a:extLst>
          </p:cNvPr>
          <p:cNvSpPr txBox="1"/>
          <p:nvPr/>
        </p:nvSpPr>
        <p:spPr>
          <a:xfrm rot="21111927">
            <a:off x="386079" y="1364901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  <p:pic>
        <p:nvPicPr>
          <p:cNvPr id="3" name="NFL Theme" descr="NFL Theme">
            <a:hlinkClick r:id="" action="ppaction://media"/>
            <a:extLst>
              <a:ext uri="{FF2B5EF4-FFF2-40B4-BE49-F238E27FC236}">
                <a16:creationId xmlns:a16="http://schemas.microsoft.com/office/drawing/2014/main" id="{03A93B11-E3C8-0D44-9001-672405D3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07682" y="2824480"/>
            <a:ext cx="6047327" cy="6085959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7F2DC9-9534-DB41-901E-1EAE99C5F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162" y="548640"/>
            <a:ext cx="6338293" cy="8455183"/>
          </a:xfrm>
          <a:prstGeom prst="rect">
            <a:avLst/>
          </a:prstGeom>
          <a:effectLst>
            <a:softEdge rad="11897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0D3ED5-7A53-4E4B-B334-051EAA29B0FD}"/>
              </a:ext>
            </a:extLst>
          </p:cNvPr>
          <p:cNvSpPr txBox="1"/>
          <p:nvPr/>
        </p:nvSpPr>
        <p:spPr>
          <a:xfrm rot="694894">
            <a:off x="10251438" y="1212500"/>
            <a:ext cx="232247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Come</a:t>
            </a:r>
            <a:b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</a:b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halkduster" panose="03050602040202020205" pitchFamily="66" charset="77"/>
                <a:sym typeface="Helvetica Light"/>
              </a:rPr>
              <a:t>Back!</a:t>
            </a:r>
          </a:p>
        </p:txBody>
      </p:sp>
    </p:spTree>
    <p:extLst>
      <p:ext uri="{BB962C8B-B14F-4D97-AF65-F5344CB8AC3E}">
        <p14:creationId xmlns:p14="http://schemas.microsoft.com/office/powerpoint/2010/main" val="227185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82222" y="358567"/>
            <a:ext cx="9881615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Kick Off Reading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FAC85C-E70C-9E42-8221-46D3B5B2C599}"/>
              </a:ext>
            </a:extLst>
          </p:cNvPr>
          <p:cNvSpPr txBox="1"/>
          <p:nvPr/>
        </p:nvSpPr>
        <p:spPr>
          <a:xfrm>
            <a:off x="6018905" y="7366083"/>
            <a:ext cx="6313874" cy="179330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Teach Like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a Champion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D25CEA6-14D3-5242-81AA-F74F7017B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68" y="3041019"/>
            <a:ext cx="3069004" cy="4329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2894FB-05F5-7E4C-9392-95DF046AE327}"/>
              </a:ext>
            </a:extLst>
          </p:cNvPr>
          <p:cNvSpPr txBox="1"/>
          <p:nvPr/>
        </p:nvSpPr>
        <p:spPr>
          <a:xfrm>
            <a:off x="0" y="6852295"/>
            <a:ext cx="6313874" cy="290130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Teacher Voice: Amplifying Success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pgs. 24-25, 46-50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&amp; 66-68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13DF6-9BB5-E248-ADC1-FB58FC0D88A9}"/>
              </a:ext>
            </a:extLst>
          </p:cNvPr>
          <p:cNvSpPr txBox="1"/>
          <p:nvPr/>
        </p:nvSpPr>
        <p:spPr>
          <a:xfrm>
            <a:off x="1477504" y="1487455"/>
            <a:ext cx="12051324" cy="1793309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Enjoy the following reads to help</a:t>
            </a:r>
            <a:b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dirty="0">
                <a:solidFill>
                  <a:schemeClr val="bg1"/>
                </a:solidFill>
                <a:latin typeface="Chalkduster"/>
                <a:cs typeface="Chalkduster"/>
              </a:rPr>
              <a:t>kick off this season of learning:</a:t>
            </a:r>
          </a:p>
          <a:p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5C3691C-0B95-2840-BAB4-B978CEBA3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914" y="3029811"/>
            <a:ext cx="3327400" cy="44069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5F93037-ABF6-4C4D-88B1-94F1B2EDA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408">
            <a:off x="653826" y="352690"/>
            <a:ext cx="1891888" cy="2523749"/>
          </a:xfrm>
          <a:prstGeom prst="rect">
            <a:avLst/>
          </a:prstGeom>
          <a:effectLst>
            <a:softEdge rad="118970"/>
          </a:effectLst>
        </p:spPr>
      </p:pic>
    </p:spTree>
    <p:extLst>
      <p:ext uri="{BB962C8B-B14F-4D97-AF65-F5344CB8AC3E}">
        <p14:creationId xmlns:p14="http://schemas.microsoft.com/office/powerpoint/2010/main" val="32507406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099697" y="612647"/>
            <a:ext cx="9881615" cy="19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 Worth Teacher Leader Actions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8B2A1-C053-0323-008F-E77873DFF620}"/>
              </a:ext>
            </a:extLst>
          </p:cNvPr>
          <p:cNvSpPr txBox="1">
            <a:spLocks/>
          </p:cNvSpPr>
          <p:nvPr/>
        </p:nvSpPr>
        <p:spPr>
          <a:xfrm>
            <a:off x="-110910" y="4066756"/>
            <a:ext cx="13039707" cy="3096223"/>
          </a:xfrm>
          <a:prstGeom prst="rect">
            <a:avLst/>
          </a:prstGeom>
        </p:spPr>
        <p:txBody>
          <a:bodyPr/>
          <a:lstStyle>
            <a:lvl1pPr algn="ctr">
              <a:defRPr sz="6200"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62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62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62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62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62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62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62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6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Take Action on a Self Worth scenario linked to the Highly Effective Classroom Framework.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chemeClr val="bg1"/>
                </a:solidFill>
                <a:latin typeface="Chalkduster"/>
                <a:ea typeface="Marker Felt"/>
                <a:cs typeface="Chalkduster"/>
                <a:sym typeface="Marker Felt"/>
              </a:rPr>
              <a:t>Design &amp; deliver professional learning to your colleagues.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r>
              <a:rPr lang="en-US" sz="3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Dig into the book </a:t>
            </a:r>
            <a:r>
              <a:rPr lang="en-US" sz="3600" i="1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Teach Like a Champion </a:t>
            </a:r>
            <a:r>
              <a:rPr lang="en-US" sz="3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&amp; come to the next session prepared to share one strategy you have tried</a:t>
            </a:r>
            <a:br>
              <a:rPr lang="en-US" sz="3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</a:br>
            <a:r>
              <a:rPr lang="en-US" sz="3600" dirty="0">
                <a:solidFill>
                  <a:srgbClr val="FFFF00"/>
                </a:solidFill>
                <a:latin typeface="Chalkduster"/>
                <a:ea typeface="Marker Felt"/>
                <a:cs typeface="Chalkduster"/>
                <a:sym typeface="Marker Felt"/>
              </a:rPr>
              <a:t>from the book.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  <a:p>
            <a:pPr algn="l" defTabSz="914400">
              <a:defRPr sz="1800"/>
            </a:pPr>
            <a:endParaRPr lang="en-US" sz="3600" dirty="0">
              <a:solidFill>
                <a:schemeClr val="bg1"/>
              </a:solidFill>
              <a:latin typeface="Chalkduster"/>
              <a:ea typeface="Marker Felt"/>
              <a:cs typeface="Chalkduster"/>
              <a:sym typeface="Marker Felt"/>
            </a:endParaRPr>
          </a:p>
        </p:txBody>
      </p:sp>
      <p:pic>
        <p:nvPicPr>
          <p:cNvPr id="5" name="Picture 4" descr="A movie clapper board with text&#10;&#10;Description automatically generated">
            <a:extLst>
              <a:ext uri="{FF2B5EF4-FFF2-40B4-BE49-F238E27FC236}">
                <a16:creationId xmlns:a16="http://schemas.microsoft.com/office/drawing/2014/main" id="{9B6947E5-3C83-31BD-1E35-62B42D13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6226">
            <a:off x="522278" y="722438"/>
            <a:ext cx="2827069" cy="2481099"/>
          </a:xfrm>
          <a:prstGeom prst="rect">
            <a:avLst/>
          </a:prstGeom>
          <a:effectLst>
            <a:softEdge rad="94278"/>
          </a:effectLst>
        </p:spPr>
      </p:pic>
      <p:pic>
        <p:nvPicPr>
          <p:cNvPr id="4" name="Picture 3" descr="A picture containing text, circle, logo, font&#10;&#10;Description automatically generated">
            <a:extLst>
              <a:ext uri="{FF2B5EF4-FFF2-40B4-BE49-F238E27FC236}">
                <a16:creationId xmlns:a16="http://schemas.microsoft.com/office/drawing/2014/main" id="{FF78FF48-D80D-DCD8-4D87-8683188A8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352" y="2499182"/>
            <a:ext cx="1573218" cy="1476134"/>
          </a:xfrm>
          <a:prstGeom prst="rect">
            <a:avLst/>
          </a:prstGeom>
          <a:effectLst>
            <a:softEdge rad="27356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1F1796-9D59-5D3D-457D-0707DA74E1E2}"/>
              </a:ext>
            </a:extLst>
          </p:cNvPr>
          <p:cNvSpPr txBox="1"/>
          <p:nvPr/>
        </p:nvSpPr>
        <p:spPr>
          <a:xfrm rot="21089675">
            <a:off x="5298759" y="2933272"/>
            <a:ext cx="3445780" cy="656590"/>
          </a:xfrm>
          <a:prstGeom prst="rect">
            <a:avLst/>
          </a:prstGeom>
          <a:noFill/>
          <a:ln w="85725" cap="flat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duster" panose="03050602040202020205" pitchFamily="66" charset="77"/>
              </a:rPr>
              <a:t>Resource 16</a:t>
            </a:r>
            <a:endParaRPr kumimoji="0" lang="en-US" i="0" u="none" strike="noStrike" cap="none" spc="0" normalizeH="0" baseline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25628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blackboard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-1585992" y="0"/>
            <a:ext cx="15518170" cy="1021124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reeform 2"/>
          <p:cNvSpPr/>
          <p:nvPr/>
        </p:nvSpPr>
        <p:spPr>
          <a:xfrm>
            <a:off x="1564072" y="6354470"/>
            <a:ext cx="9233365" cy="890496"/>
          </a:xfrm>
          <a:custGeom>
            <a:avLst/>
            <a:gdLst>
              <a:gd name="connsiteX0" fmla="*/ 0 w 9233365"/>
              <a:gd name="connsiteY0" fmla="*/ 2625556 h 2659877"/>
              <a:gd name="connsiteX1" fmla="*/ 9233365 w 9233365"/>
              <a:gd name="connsiteY1" fmla="*/ 2659877 h 2659877"/>
              <a:gd name="connsiteX2" fmla="*/ 7654426 w 9233365"/>
              <a:gd name="connsiteY2" fmla="*/ 0 h 2659877"/>
              <a:gd name="connsiteX3" fmla="*/ 1613265 w 9233365"/>
              <a:gd name="connsiteY3" fmla="*/ 17160 h 2659877"/>
              <a:gd name="connsiteX4" fmla="*/ 0 w 9233365"/>
              <a:gd name="connsiteY4" fmla="*/ 2625556 h 2659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365" h="2659877">
                <a:moveTo>
                  <a:pt x="0" y="2625556"/>
                </a:moveTo>
                <a:lnTo>
                  <a:pt x="9233365" y="2659877"/>
                </a:lnTo>
                <a:lnTo>
                  <a:pt x="7654426" y="0"/>
                </a:lnTo>
                <a:lnTo>
                  <a:pt x="1613265" y="17160"/>
                </a:lnTo>
                <a:lnTo>
                  <a:pt x="0" y="2625556"/>
                </a:lnTo>
                <a:close/>
              </a:path>
            </a:pathLst>
          </a:cu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98" tIns="50798" rIns="50798" bIns="50798" numCol="1" spcCol="26788" rtlCol="0" anchor="ctr">
            <a:spAutoFit/>
          </a:bodyPr>
          <a:lstStyle/>
          <a:p>
            <a:pPr defTabSz="584170" latinLnBrk="1" hangingPunct="0"/>
            <a:endParaRPr lang="en-US" sz="5120">
              <a:ln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601515" y="5281016"/>
            <a:ext cx="7750977" cy="2834752"/>
          </a:xfrm>
          <a:custGeom>
            <a:avLst/>
            <a:gdLst>
              <a:gd name="connsiteX0" fmla="*/ 128291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180706 h 2219189"/>
              <a:gd name="connsiteX1" fmla="*/ 7248488 w 7248488"/>
              <a:gd name="connsiteY1" fmla="*/ 2219189 h 2219189"/>
              <a:gd name="connsiteX2" fmla="*/ 5991228 w 7248488"/>
              <a:gd name="connsiteY2" fmla="*/ 89794 h 2219189"/>
              <a:gd name="connsiteX3" fmla="*/ 1270089 w 7248488"/>
              <a:gd name="connsiteY3" fmla="*/ 0 h 2219189"/>
              <a:gd name="connsiteX4" fmla="*/ 0 w 7248488"/>
              <a:gd name="connsiteY4" fmla="*/ 2155051 h 2219189"/>
              <a:gd name="connsiteX0" fmla="*/ 12829 w 7248488"/>
              <a:gd name="connsiteY0" fmla="*/ 2090912 h 2129395"/>
              <a:gd name="connsiteX1" fmla="*/ 7248488 w 7248488"/>
              <a:gd name="connsiteY1" fmla="*/ 2129395 h 2129395"/>
              <a:gd name="connsiteX2" fmla="*/ 5991228 w 7248488"/>
              <a:gd name="connsiteY2" fmla="*/ 0 h 2129395"/>
              <a:gd name="connsiteX3" fmla="*/ 1244431 w 7248488"/>
              <a:gd name="connsiteY3" fmla="*/ 0 h 2129395"/>
              <a:gd name="connsiteX4" fmla="*/ 0 w 7248488"/>
              <a:gd name="connsiteY4" fmla="*/ 2065257 h 2129395"/>
              <a:gd name="connsiteX0" fmla="*/ 28704 w 7264363"/>
              <a:gd name="connsiteY0" fmla="*/ 2090912 h 2129395"/>
              <a:gd name="connsiteX1" fmla="*/ 7264363 w 7264363"/>
              <a:gd name="connsiteY1" fmla="*/ 2129395 h 2129395"/>
              <a:gd name="connsiteX2" fmla="*/ 6007103 w 7264363"/>
              <a:gd name="connsiteY2" fmla="*/ 0 h 2129395"/>
              <a:gd name="connsiteX3" fmla="*/ 1260306 w 7264363"/>
              <a:gd name="connsiteY3" fmla="*/ 0 h 2129395"/>
              <a:gd name="connsiteX4" fmla="*/ 0 w 7264363"/>
              <a:gd name="connsiteY4" fmla="*/ 2093832 h 2129395"/>
              <a:gd name="connsiteX0" fmla="*/ 0 w 7267409"/>
              <a:gd name="connsiteY0" fmla="*/ 2090912 h 2129395"/>
              <a:gd name="connsiteX1" fmla="*/ 7267409 w 7267409"/>
              <a:gd name="connsiteY1" fmla="*/ 2129395 h 2129395"/>
              <a:gd name="connsiteX2" fmla="*/ 6010149 w 7267409"/>
              <a:gd name="connsiteY2" fmla="*/ 0 h 2129395"/>
              <a:gd name="connsiteX3" fmla="*/ 1263352 w 7267409"/>
              <a:gd name="connsiteY3" fmla="*/ 0 h 2129395"/>
              <a:gd name="connsiteX4" fmla="*/ 3046 w 7267409"/>
              <a:gd name="connsiteY4" fmla="*/ 2093832 h 212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7409" h="2129395">
                <a:moveTo>
                  <a:pt x="0" y="2090912"/>
                </a:moveTo>
                <a:lnTo>
                  <a:pt x="7267409" y="2129395"/>
                </a:lnTo>
                <a:lnTo>
                  <a:pt x="6010149" y="0"/>
                </a:lnTo>
                <a:lnTo>
                  <a:pt x="1263352" y="0"/>
                </a:lnTo>
                <a:lnTo>
                  <a:pt x="3046" y="2093832"/>
                </a:lnTo>
              </a:path>
            </a:pathLst>
          </a:custGeom>
          <a:gradFill flip="none" rotWithShape="1">
            <a:gsLst>
              <a:gs pos="0">
                <a:srgbClr val="FFFF00"/>
              </a:gs>
              <a:gs pos="100000">
                <a:srgbClr val="0000FF"/>
              </a:gs>
              <a:gs pos="90000">
                <a:srgbClr val="0000FF"/>
              </a:gs>
            </a:gsLst>
            <a:lin ang="16200000" scaled="0"/>
            <a:tileRect/>
          </a:gradFill>
          <a:ln w="57150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9" rIns="91436" bIns="45719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LISTEN</a:t>
            </a:r>
          </a:p>
        </p:txBody>
      </p:sp>
      <p:sp>
        <p:nvSpPr>
          <p:cNvPr id="5" name="Freeform 4"/>
          <p:cNvSpPr/>
          <p:nvPr/>
        </p:nvSpPr>
        <p:spPr>
          <a:xfrm>
            <a:off x="3941557" y="3450734"/>
            <a:ext cx="5070895" cy="1841655"/>
          </a:xfrm>
          <a:custGeom>
            <a:avLst/>
            <a:gdLst>
              <a:gd name="connsiteX0" fmla="*/ 0 w 4741334"/>
              <a:gd name="connsiteY0" fmla="*/ 1676400 h 1676400"/>
              <a:gd name="connsiteX1" fmla="*/ 4741334 w 4741334"/>
              <a:gd name="connsiteY1" fmla="*/ 1667933 h 1676400"/>
              <a:gd name="connsiteX2" fmla="*/ 3725334 w 4741334"/>
              <a:gd name="connsiteY2" fmla="*/ 0 h 1676400"/>
              <a:gd name="connsiteX3" fmla="*/ 999067 w 4741334"/>
              <a:gd name="connsiteY3" fmla="*/ 16933 h 1676400"/>
              <a:gd name="connsiteX4" fmla="*/ 0 w 4741334"/>
              <a:gd name="connsiteY4" fmla="*/ 1676400 h 1676400"/>
              <a:gd name="connsiteX0" fmla="*/ 0 w 4741334"/>
              <a:gd name="connsiteY0" fmla="*/ 1676400 h 1679614"/>
              <a:gd name="connsiteX1" fmla="*/ 4741334 w 4741334"/>
              <a:gd name="connsiteY1" fmla="*/ 1679614 h 1679614"/>
              <a:gd name="connsiteX2" fmla="*/ 3725334 w 4741334"/>
              <a:gd name="connsiteY2" fmla="*/ 0 h 1679614"/>
              <a:gd name="connsiteX3" fmla="*/ 999067 w 4741334"/>
              <a:gd name="connsiteY3" fmla="*/ 16933 h 1679614"/>
              <a:gd name="connsiteX4" fmla="*/ 0 w 4741334"/>
              <a:gd name="connsiteY4" fmla="*/ 1676400 h 1679614"/>
              <a:gd name="connsiteX0" fmla="*/ 0 w 4750257"/>
              <a:gd name="connsiteY0" fmla="*/ 1676400 h 1679614"/>
              <a:gd name="connsiteX1" fmla="*/ 4750257 w 4750257"/>
              <a:gd name="connsiteY1" fmla="*/ 1679614 h 1679614"/>
              <a:gd name="connsiteX2" fmla="*/ 3725334 w 4750257"/>
              <a:gd name="connsiteY2" fmla="*/ 0 h 1679614"/>
              <a:gd name="connsiteX3" fmla="*/ 999067 w 4750257"/>
              <a:gd name="connsiteY3" fmla="*/ 16933 h 1679614"/>
              <a:gd name="connsiteX4" fmla="*/ 0 w 4750257"/>
              <a:gd name="connsiteY4" fmla="*/ 1676400 h 1679614"/>
              <a:gd name="connsiteX0" fmla="*/ 0 w 4750257"/>
              <a:gd name="connsiteY0" fmla="*/ 1699761 h 1702975"/>
              <a:gd name="connsiteX1" fmla="*/ 4750257 w 4750257"/>
              <a:gd name="connsiteY1" fmla="*/ 1702975 h 1702975"/>
              <a:gd name="connsiteX2" fmla="*/ 3725334 w 4750257"/>
              <a:gd name="connsiteY2" fmla="*/ 0 h 1702975"/>
              <a:gd name="connsiteX3" fmla="*/ 999067 w 4750257"/>
              <a:gd name="connsiteY3" fmla="*/ 40294 h 1702975"/>
              <a:gd name="connsiteX4" fmla="*/ 0 w 4750257"/>
              <a:gd name="connsiteY4" fmla="*/ 1699761 h 1702975"/>
              <a:gd name="connsiteX0" fmla="*/ 0 w 4750257"/>
              <a:gd name="connsiteY0" fmla="*/ 1682240 h 1685454"/>
              <a:gd name="connsiteX1" fmla="*/ 4750257 w 4750257"/>
              <a:gd name="connsiteY1" fmla="*/ 1685454 h 1685454"/>
              <a:gd name="connsiteX2" fmla="*/ 3713437 w 4750257"/>
              <a:gd name="connsiteY2" fmla="*/ 0 h 1685454"/>
              <a:gd name="connsiteX3" fmla="*/ 999067 w 4750257"/>
              <a:gd name="connsiteY3" fmla="*/ 22773 h 1685454"/>
              <a:gd name="connsiteX4" fmla="*/ 0 w 4750257"/>
              <a:gd name="connsiteY4" fmla="*/ 1682240 h 1685454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713437 w 4750257"/>
              <a:gd name="connsiteY2" fmla="*/ 8376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  <a:gd name="connsiteX0" fmla="*/ 0 w 4750257"/>
              <a:gd name="connsiteY0" fmla="*/ 1713388 h 1716602"/>
              <a:gd name="connsiteX1" fmla="*/ 4750257 w 4750257"/>
              <a:gd name="connsiteY1" fmla="*/ 1716602 h 1716602"/>
              <a:gd name="connsiteX2" fmla="*/ 3903789 w 4750257"/>
              <a:gd name="connsiteY2" fmla="*/ 0 h 1716602"/>
              <a:gd name="connsiteX3" fmla="*/ 824579 w 4750257"/>
              <a:gd name="connsiteY3" fmla="*/ 22772 h 1716602"/>
              <a:gd name="connsiteX4" fmla="*/ 0 w 4750257"/>
              <a:gd name="connsiteY4" fmla="*/ 1713388 h 1716602"/>
              <a:gd name="connsiteX0" fmla="*/ 0 w 4750257"/>
              <a:gd name="connsiteY0" fmla="*/ 1690616 h 1693830"/>
              <a:gd name="connsiteX1" fmla="*/ 4750257 w 4750257"/>
              <a:gd name="connsiteY1" fmla="*/ 1693830 h 1693830"/>
              <a:gd name="connsiteX2" fmla="*/ 3887926 w 4750257"/>
              <a:gd name="connsiteY2" fmla="*/ 39524 h 1693830"/>
              <a:gd name="connsiteX3" fmla="*/ 824579 w 4750257"/>
              <a:gd name="connsiteY3" fmla="*/ 0 h 1693830"/>
              <a:gd name="connsiteX4" fmla="*/ 0 w 4750257"/>
              <a:gd name="connsiteY4" fmla="*/ 1690616 h 16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0257" h="1693830">
                <a:moveTo>
                  <a:pt x="0" y="1690616"/>
                </a:moveTo>
                <a:lnTo>
                  <a:pt x="4750257" y="1693830"/>
                </a:lnTo>
                <a:lnTo>
                  <a:pt x="3887926" y="39524"/>
                </a:lnTo>
                <a:lnTo>
                  <a:pt x="824579" y="0"/>
                </a:lnTo>
                <a:lnTo>
                  <a:pt x="0" y="1690616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rgbClr val="008000"/>
              </a:gs>
              <a:gs pos="95000">
                <a:srgbClr val="008000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3" rIns="91436" bIns="0" rtlCol="0" anchor="ctr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LEARN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4814766" y="136673"/>
            <a:ext cx="3282146" cy="3361946"/>
          </a:xfrm>
          <a:custGeom>
            <a:avLst/>
            <a:gdLst>
              <a:gd name="connsiteX0" fmla="*/ 0 w 2858008"/>
              <a:gd name="connsiteY0" fmla="*/ 2286679 h 2286679"/>
              <a:gd name="connsiteX1" fmla="*/ 1429004 w 2858008"/>
              <a:gd name="connsiteY1" fmla="*/ 0 h 2286679"/>
              <a:gd name="connsiteX2" fmla="*/ 2858008 w 2858008"/>
              <a:gd name="connsiteY2" fmla="*/ 2286679 h 2286679"/>
              <a:gd name="connsiteX3" fmla="*/ 0 w 2858008"/>
              <a:gd name="connsiteY3" fmla="*/ 2286679 h 2286679"/>
              <a:gd name="connsiteX0" fmla="*/ 0 w 2861183"/>
              <a:gd name="connsiteY0" fmla="*/ 2296204 h 2296204"/>
              <a:gd name="connsiteX1" fmla="*/ 1432179 w 2861183"/>
              <a:gd name="connsiteY1" fmla="*/ 0 h 2296204"/>
              <a:gd name="connsiteX2" fmla="*/ 2861183 w 2861183"/>
              <a:gd name="connsiteY2" fmla="*/ 2286679 h 2296204"/>
              <a:gd name="connsiteX3" fmla="*/ 0 w 2861183"/>
              <a:gd name="connsiteY3" fmla="*/ 2296204 h 2296204"/>
              <a:gd name="connsiteX0" fmla="*/ 0 w 2873605"/>
              <a:gd name="connsiteY0" fmla="*/ 2293029 h 2293029"/>
              <a:gd name="connsiteX1" fmla="*/ 1444601 w 2873605"/>
              <a:gd name="connsiteY1" fmla="*/ 0 h 2293029"/>
              <a:gd name="connsiteX2" fmla="*/ 2873605 w 2873605"/>
              <a:gd name="connsiteY2" fmla="*/ 2286679 h 2293029"/>
              <a:gd name="connsiteX3" fmla="*/ 0 w 2873605"/>
              <a:gd name="connsiteY3" fmla="*/ 2293029 h 2293029"/>
              <a:gd name="connsiteX0" fmla="*/ 0 w 3022670"/>
              <a:gd name="connsiteY0" fmla="*/ 2276095 h 2286679"/>
              <a:gd name="connsiteX1" fmla="*/ 1593666 w 3022670"/>
              <a:gd name="connsiteY1" fmla="*/ 0 h 2286679"/>
              <a:gd name="connsiteX2" fmla="*/ 3022670 w 3022670"/>
              <a:gd name="connsiteY2" fmla="*/ 2286679 h 2286679"/>
              <a:gd name="connsiteX3" fmla="*/ 0 w 3022670"/>
              <a:gd name="connsiteY3" fmla="*/ 2276095 h 2286679"/>
              <a:gd name="connsiteX0" fmla="*/ 0 w 3043374"/>
              <a:gd name="connsiteY0" fmla="*/ 2271861 h 2286679"/>
              <a:gd name="connsiteX1" fmla="*/ 1614370 w 3043374"/>
              <a:gd name="connsiteY1" fmla="*/ 0 h 2286679"/>
              <a:gd name="connsiteX2" fmla="*/ 3043374 w 3043374"/>
              <a:gd name="connsiteY2" fmla="*/ 2286679 h 2286679"/>
              <a:gd name="connsiteX3" fmla="*/ 0 w 3043374"/>
              <a:gd name="connsiteY3" fmla="*/ 2271861 h 2286679"/>
              <a:gd name="connsiteX0" fmla="*/ 0 w 3175877"/>
              <a:gd name="connsiteY0" fmla="*/ 2271861 h 2303612"/>
              <a:gd name="connsiteX1" fmla="*/ 1614370 w 3175877"/>
              <a:gd name="connsiteY1" fmla="*/ 0 h 2303612"/>
              <a:gd name="connsiteX2" fmla="*/ 3175877 w 3175877"/>
              <a:gd name="connsiteY2" fmla="*/ 2303612 h 2303612"/>
              <a:gd name="connsiteX3" fmla="*/ 0 w 3175877"/>
              <a:gd name="connsiteY3" fmla="*/ 2271861 h 2303612"/>
              <a:gd name="connsiteX0" fmla="*/ 0 w 3175877"/>
              <a:gd name="connsiteY0" fmla="*/ 2703661 h 2735412"/>
              <a:gd name="connsiteX1" fmla="*/ 1593666 w 3175877"/>
              <a:gd name="connsiteY1" fmla="*/ 0 h 2735412"/>
              <a:gd name="connsiteX2" fmla="*/ 3175877 w 3175877"/>
              <a:gd name="connsiteY2" fmla="*/ 2735412 h 2735412"/>
              <a:gd name="connsiteX3" fmla="*/ 0 w 3175877"/>
              <a:gd name="connsiteY3" fmla="*/ 2703661 h 2735412"/>
              <a:gd name="connsiteX0" fmla="*/ 0 w 3175877"/>
              <a:gd name="connsiteY0" fmla="*/ 3330194 h 3361945"/>
              <a:gd name="connsiteX1" fmla="*/ 1593666 w 3175877"/>
              <a:gd name="connsiteY1" fmla="*/ 0 h 3361945"/>
              <a:gd name="connsiteX2" fmla="*/ 3175877 w 3175877"/>
              <a:gd name="connsiteY2" fmla="*/ 3361945 h 3361945"/>
              <a:gd name="connsiteX3" fmla="*/ 0 w 3175877"/>
              <a:gd name="connsiteY3" fmla="*/ 3330194 h 3361945"/>
              <a:gd name="connsiteX0" fmla="*/ 0 w 3192347"/>
              <a:gd name="connsiteY0" fmla="*/ 3330194 h 3361945"/>
              <a:gd name="connsiteX1" fmla="*/ 1610136 w 3192347"/>
              <a:gd name="connsiteY1" fmla="*/ 0 h 3361945"/>
              <a:gd name="connsiteX2" fmla="*/ 3192347 w 3192347"/>
              <a:gd name="connsiteY2" fmla="*/ 3361945 h 3361945"/>
              <a:gd name="connsiteX3" fmla="*/ 0 w 3192347"/>
              <a:gd name="connsiteY3" fmla="*/ 3330194 h 336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2347" h="3361945">
                <a:moveTo>
                  <a:pt x="0" y="3330194"/>
                </a:moveTo>
                <a:lnTo>
                  <a:pt x="1610136" y="0"/>
                </a:lnTo>
                <a:lnTo>
                  <a:pt x="3192347" y="3361945"/>
                </a:lnTo>
                <a:lnTo>
                  <a:pt x="0" y="333019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45719" rIns="0" bIns="502902" rtlCol="0" anchor="b" anchorCtr="1"/>
          <a:lstStyle/>
          <a:p>
            <a:pPr algn="ctr"/>
            <a:r>
              <a:rPr lang="en-US" sz="5973" dirty="0">
                <a:solidFill>
                  <a:srgbClr val="FFFFFF"/>
                </a:solidFill>
                <a:latin typeface="Marker Felt Thin"/>
              </a:rPr>
              <a:t>LEAD</a:t>
            </a:r>
            <a:endParaRPr lang="en-US" sz="5973" dirty="0">
              <a:solidFill>
                <a:srgbClr val="FFFFFF"/>
              </a:solidFill>
            </a:endParaRPr>
          </a:p>
        </p:txBody>
      </p:sp>
      <p:sp>
        <p:nvSpPr>
          <p:cNvPr id="19" name="Shape 46"/>
          <p:cNvSpPr/>
          <p:nvPr/>
        </p:nvSpPr>
        <p:spPr>
          <a:xfrm>
            <a:off x="10439966" y="6476354"/>
            <a:ext cx="2564836" cy="919098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SEEK OUT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opinions from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others</a:t>
            </a:r>
          </a:p>
        </p:txBody>
      </p:sp>
      <p:sp>
        <p:nvSpPr>
          <p:cNvPr id="22" name="Shape 52"/>
          <p:cNvSpPr/>
          <p:nvPr/>
        </p:nvSpPr>
        <p:spPr>
          <a:xfrm>
            <a:off x="10439964" y="4110539"/>
            <a:ext cx="2564836" cy="1225464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UNDERSTAND </a:t>
            </a: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&amp; RESPECT</a:t>
            </a:r>
            <a:endParaRPr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different points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of view</a:t>
            </a:r>
          </a:p>
        </p:txBody>
      </p:sp>
      <p:sp>
        <p:nvSpPr>
          <p:cNvPr id="25" name="Shape 58"/>
          <p:cNvSpPr/>
          <p:nvPr/>
        </p:nvSpPr>
        <p:spPr>
          <a:xfrm>
            <a:off x="10439964" y="2017631"/>
            <a:ext cx="2564836" cy="1225464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endParaRPr lang="en-US" sz="1991" b="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TAKE ACTION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199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with others</a:t>
            </a:r>
            <a:endParaRPr lang="en-US"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1991" dirty="0">
              <a:solidFill>
                <a:srgbClr val="FFF794"/>
              </a:solidFill>
              <a:latin typeface="Chalkboard"/>
              <a:ea typeface="Chalkboard"/>
              <a:cs typeface="Chalkboard"/>
              <a:sym typeface="Chalkboard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43388" y="3055948"/>
            <a:ext cx="8089424" cy="1094519"/>
            <a:chOff x="4137508" y="1831153"/>
            <a:chExt cx="3316421" cy="1085375"/>
          </a:xfrm>
        </p:grpSpPr>
        <p:pic>
          <p:nvPicPr>
            <p:cNvPr id="33" name="Picture 3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37508" y="1846464"/>
              <a:ext cx="3102965" cy="76201"/>
            </a:xfrm>
            <a:prstGeom prst="rect">
              <a:avLst/>
            </a:prstGeom>
            <a:effectLst/>
          </p:spPr>
        </p:pic>
        <p:pic>
          <p:nvPicPr>
            <p:cNvPr id="34" name="Picture 33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5" name="Picture 34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grpSp>
        <p:nvGrpSpPr>
          <p:cNvPr id="36" name="Group 35"/>
          <p:cNvGrpSpPr/>
          <p:nvPr/>
        </p:nvGrpSpPr>
        <p:grpSpPr>
          <a:xfrm>
            <a:off x="423333" y="5139920"/>
            <a:ext cx="9193213" cy="1094519"/>
            <a:chOff x="4137508" y="1831153"/>
            <a:chExt cx="3316421" cy="1085375"/>
          </a:xfrm>
        </p:grpSpPr>
        <p:pic>
          <p:nvPicPr>
            <p:cNvPr id="37" name="Picture 36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137508" y="1846464"/>
              <a:ext cx="3155440" cy="76201"/>
            </a:xfrm>
            <a:prstGeom prst="rect">
              <a:avLst/>
            </a:prstGeom>
            <a:effectLst/>
          </p:spPr>
        </p:pic>
        <p:pic>
          <p:nvPicPr>
            <p:cNvPr id="38" name="Picture 3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143901" y="2824367"/>
              <a:ext cx="3310028" cy="58296"/>
            </a:xfrm>
            <a:prstGeom prst="rect">
              <a:avLst/>
            </a:prstGeom>
            <a:effectLst/>
          </p:spPr>
        </p:pic>
        <p:pic>
          <p:nvPicPr>
            <p:cNvPr id="39" name="Picture 38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3661917" y="2335740"/>
              <a:ext cx="1085375" cy="76201"/>
            </a:xfrm>
            <a:prstGeom prst="rect">
              <a:avLst/>
            </a:prstGeom>
            <a:effectLst/>
          </p:spPr>
        </p:pic>
      </p:grpSp>
      <p:sp>
        <p:nvSpPr>
          <p:cNvPr id="40" name="Rectangle 39"/>
          <p:cNvSpPr/>
          <p:nvPr/>
        </p:nvSpPr>
        <p:spPr>
          <a:xfrm>
            <a:off x="758613" y="3252945"/>
            <a:ext cx="2438400" cy="70506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Share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RESPONSIBILITY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97645" y="5315139"/>
            <a:ext cx="1085546" cy="705063"/>
          </a:xfrm>
          <a:prstGeom prst="rect">
            <a:avLst/>
          </a:prstGeom>
        </p:spPr>
        <p:txBody>
          <a:bodyPr wrap="none" lIns="91436" tIns="45719" rIns="91436" bIns="45719">
            <a:spAutoFit/>
          </a:bodyPr>
          <a:lstStyle/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Build</a:t>
            </a:r>
          </a:p>
          <a:p>
            <a:r>
              <a:rPr lang="en-US" sz="1991" b="1" dirty="0">
                <a:solidFill>
                  <a:srgbClr val="FFF794"/>
                </a:solidFill>
                <a:latin typeface="Chalkboard"/>
                <a:ea typeface="Chalkboard"/>
                <a:cs typeface="Chalkboard"/>
                <a:sym typeface="Chalkboard"/>
              </a:rPr>
              <a:t>TRUST </a:t>
            </a:r>
            <a:endParaRPr lang="en-US" sz="1991" dirty="0"/>
          </a:p>
        </p:txBody>
      </p:sp>
      <p:sp>
        <p:nvSpPr>
          <p:cNvPr id="42" name="Shape 77"/>
          <p:cNvSpPr/>
          <p:nvPr/>
        </p:nvSpPr>
        <p:spPr>
          <a:xfrm>
            <a:off x="2575049" y="8039682"/>
            <a:ext cx="7854710" cy="93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>
              <a:defRPr sz="54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4" dirty="0">
                <a:solidFill>
                  <a:srgbClr val="FFFFFF"/>
                </a:solidFill>
              </a:rPr>
              <a:t>School Voice</a:t>
            </a:r>
            <a:r>
              <a:rPr lang="en-US" sz="5404" dirty="0">
                <a:solidFill>
                  <a:srgbClr val="FFFFFF"/>
                </a:solidFill>
              </a:rPr>
              <a:t> Model</a:t>
            </a:r>
            <a:endParaRPr sz="5404" dirty="0">
              <a:solidFill>
                <a:srgbClr val="FFFFFF"/>
              </a:solidFill>
            </a:endParaRPr>
          </a:p>
        </p:txBody>
      </p:sp>
      <p:sp>
        <p:nvSpPr>
          <p:cNvPr id="43" name="Shape 78"/>
          <p:cNvSpPr/>
          <p:nvPr/>
        </p:nvSpPr>
        <p:spPr>
          <a:xfrm>
            <a:off x="5098612" y="8993738"/>
            <a:ext cx="2768383" cy="715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 marL="381000" indent="-381000">
              <a:buSzPct val="60000"/>
              <a:buChar char="•"/>
              <a:defRPr sz="40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82">
                <a:solidFill>
                  <a:srgbClr val="FFFFFF"/>
                </a:solidFill>
              </a:rPr>
              <a:t>Teacher</a:t>
            </a:r>
          </a:p>
        </p:txBody>
      </p:sp>
      <p:sp>
        <p:nvSpPr>
          <p:cNvPr id="44" name="Shape 79"/>
          <p:cNvSpPr/>
          <p:nvPr/>
        </p:nvSpPr>
        <p:spPr>
          <a:xfrm>
            <a:off x="760773" y="8999393"/>
            <a:ext cx="2646554" cy="715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 marL="381000" indent="-381000">
              <a:buSzPct val="60000"/>
              <a:buChar char="•"/>
              <a:defRPr sz="40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82">
                <a:solidFill>
                  <a:srgbClr val="FFFFFF"/>
                </a:solidFill>
              </a:rPr>
              <a:t>Student</a:t>
            </a:r>
          </a:p>
        </p:txBody>
      </p:sp>
      <p:sp>
        <p:nvSpPr>
          <p:cNvPr id="45" name="Shape 80"/>
          <p:cNvSpPr/>
          <p:nvPr/>
        </p:nvSpPr>
        <p:spPr>
          <a:xfrm>
            <a:off x="9294355" y="8999393"/>
            <a:ext cx="3127454" cy="715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8" tIns="50798" rIns="50798" bIns="50798" anchor="ctr">
            <a:spAutoFit/>
          </a:bodyPr>
          <a:lstStyle>
            <a:lvl1pPr marL="381000" indent="-381000">
              <a:buSzPct val="60000"/>
              <a:buChar char="•"/>
              <a:defRPr sz="4000"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82" dirty="0">
                <a:solidFill>
                  <a:srgbClr val="FFFFFF"/>
                </a:solidFill>
              </a:rPr>
              <a:t>Principal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2CAB096-BDF2-DD40-9513-32723B671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2621748" y="941560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0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9" grpId="0" animBg="1"/>
      <p:bldP spid="22" grpId="0" animBg="1"/>
      <p:bldP spid="25" grpId="0" animBg="1"/>
      <p:bldP spid="40" grpId="0"/>
      <p:bldP spid="41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13FF63-07B7-924C-989F-FB21FD5BFCE7}"/>
              </a:ext>
            </a:extLst>
          </p:cNvPr>
          <p:cNvSpPr txBox="1"/>
          <p:nvPr/>
        </p:nvSpPr>
        <p:spPr>
          <a:xfrm>
            <a:off x="304800" y="9125545"/>
            <a:ext cx="2133599" cy="159325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Chalkduster"/>
                <a:cs typeface="Chalkduster"/>
              </a:rPr>
              <a:t>Video</a:t>
            </a:r>
          </a:p>
          <a:p>
            <a:pPr marL="812787" indent="-812787">
              <a:buFont typeface="Arial"/>
              <a:buChar char="•"/>
            </a:pPr>
            <a:endParaRPr lang="en-US" sz="63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60AA6-F9E7-4123-F8BC-1C34C61EBD04}"/>
              </a:ext>
            </a:extLst>
          </p:cNvPr>
          <p:cNvSpPr txBox="1"/>
          <p:nvPr/>
        </p:nvSpPr>
        <p:spPr>
          <a:xfrm>
            <a:off x="2098622" y="3345891"/>
            <a:ext cx="9263921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Vimeo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0" u="none" strike="noStrike" dirty="0">
                <a:solidFill>
                  <a:srgbClr val="00ADEF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https://vimeo.com/854753125/d1143f7e2c</a:t>
            </a:r>
            <a:endParaRPr lang="en-US" i="0" u="none" strike="noStrike" dirty="0">
              <a:solidFill>
                <a:srgbClr val="00ADEF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Light"/>
              </a:rPr>
              <a:t>YouTube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https://youtu.be/tCzM7ZjwT0U 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850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90926" y="2510345"/>
            <a:ext cx="6313874" cy="4347855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endParaRPr lang="en-US" sz="5400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r>
              <a:rPr lang="en-US" sz="4400" dirty="0">
                <a:solidFill>
                  <a:schemeClr val="bg1"/>
                </a:solidFill>
                <a:latin typeface="Chalkduster"/>
                <a:cs typeface="Chalkduster"/>
              </a:rPr>
              <a:t>What is your whistle worthy moment of learning from today?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29247" y="523087"/>
            <a:ext cx="11183418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0"/>
          </a:effectLst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Whistle Worthy Moments!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F8B8D-AF50-994F-8833-E6F3FDD4B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703B3-B661-1A4D-9033-8E3F92216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" b="19121"/>
          <a:stretch/>
        </p:blipFill>
        <p:spPr>
          <a:xfrm rot="21162728">
            <a:off x="924045" y="2034314"/>
            <a:ext cx="6162778" cy="7043898"/>
          </a:xfrm>
          <a:prstGeom prst="rect">
            <a:avLst/>
          </a:prstGeom>
          <a:effectLst>
            <a:softEdge rad="436312"/>
          </a:effectLst>
        </p:spPr>
      </p:pic>
    </p:spTree>
    <p:extLst>
      <p:ext uri="{BB962C8B-B14F-4D97-AF65-F5344CB8AC3E}">
        <p14:creationId xmlns:p14="http://schemas.microsoft.com/office/powerpoint/2010/main" val="41266252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96204"/>
            <a:ext cx="13004800" cy="2347303"/>
          </a:xfrm>
          <a:prstGeom prst="rect">
            <a:avLst/>
          </a:prstGeom>
          <a:noFill/>
        </p:spPr>
        <p:txBody>
          <a:bodyPr wrap="square" lIns="130041" tIns="65021" rIns="130041" bIns="6502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Dr. Lisa Lande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www.quagliainstitute.org</a:t>
            </a:r>
            <a:endParaRPr lang="en-US" b="1" dirty="0">
              <a:solidFill>
                <a:schemeClr val="bg1"/>
              </a:solidFill>
              <a:latin typeface="Chalkduster"/>
              <a:cs typeface="Chalkduster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Chalkduster"/>
                <a:cs typeface="Chalkduster"/>
              </a:rPr>
              <a:t>#HenryATL2022</a:t>
            </a:r>
            <a:b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</a:b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@</a:t>
            </a:r>
            <a:r>
              <a:rPr lang="en-US" b="1" dirty="0" err="1">
                <a:solidFill>
                  <a:schemeClr val="bg1"/>
                </a:solidFill>
                <a:latin typeface="Chalkduster"/>
                <a:cs typeface="Chalkduster"/>
              </a:rPr>
              <a:t>Lisa_Lande</a:t>
            </a:r>
            <a:r>
              <a:rPr lang="en-US" b="1" dirty="0">
                <a:solidFill>
                  <a:schemeClr val="bg1"/>
                </a:solidFill>
                <a:latin typeface="Chalkduster"/>
                <a:cs typeface="Chalkduster"/>
              </a:rPr>
              <a:t> </a:t>
            </a:r>
            <a:endParaRPr lang="en-U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60420" y="3537902"/>
            <a:ext cx="13165220" cy="2162637"/>
          </a:xfrm>
          <a:prstGeom prst="rect">
            <a:avLst/>
          </a:prstGeom>
        </p:spPr>
        <p:txBody>
          <a:bodyPr wrap="square" lIns="130041" tIns="65021" rIns="130041" bIns="65021">
            <a:spAutoFit/>
          </a:bodyPr>
          <a:lstStyle/>
          <a:p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Understanding My</a:t>
            </a:r>
            <a:b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</a:br>
            <a:r>
              <a:rPr lang="en-US" sz="6000" b="1" spc="213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halkduster"/>
                <a:cs typeface="Chalkduster"/>
              </a:rPr>
              <a:t>Self-Worth as a Teacher</a:t>
            </a:r>
            <a:endParaRPr lang="en-US" sz="60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  <a:p>
            <a:endParaRPr lang="en-US" sz="1200" b="1" spc="213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halkduster" panose="03050602040202020205" pitchFamily="66" charset="77"/>
              <a:cs typeface="Chalkduster"/>
            </a:endParaRPr>
          </a:p>
        </p:txBody>
      </p:sp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26" y="8138320"/>
            <a:ext cx="6716684" cy="1132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AC432-17FD-1846-A736-C05DFD3F351F}"/>
              </a:ext>
            </a:extLst>
          </p:cNvPr>
          <p:cNvPicPr/>
          <p:nvPr/>
        </p:nvPicPr>
        <p:blipFill rotWithShape="1">
          <a:blip r:embed="rId4"/>
          <a:srcRect t="6657"/>
          <a:stretch/>
        </p:blipFill>
        <p:spPr>
          <a:xfrm>
            <a:off x="790415" y="340962"/>
            <a:ext cx="10941802" cy="2774195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6043926-A68A-5543-8AB0-40DAA8440F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822">
            <a:off x="10093310" y="5761283"/>
            <a:ext cx="2239027" cy="2239027"/>
          </a:xfrm>
          <a:prstGeom prst="rect">
            <a:avLst/>
          </a:prstGeom>
          <a:effectLst>
            <a:softEdge rad="92536"/>
          </a:effectLst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FBD218E-4E27-DD40-8624-32A43B27C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6508">
            <a:off x="662926" y="5945553"/>
            <a:ext cx="2204874" cy="2204874"/>
          </a:xfrm>
          <a:prstGeom prst="rect">
            <a:avLst/>
          </a:prstGeom>
          <a:effectLst>
            <a:softEdge rad="92536"/>
          </a:effectLst>
        </p:spPr>
      </p:pic>
    </p:spTree>
    <p:extLst>
      <p:ext uri="{BB962C8B-B14F-4D97-AF65-F5344CB8AC3E}">
        <p14:creationId xmlns:p14="http://schemas.microsoft.com/office/powerpoint/2010/main" val="29416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36692</TotalTime>
  <Words>2010</Words>
  <Application>Microsoft Macintosh PowerPoint</Application>
  <PresentationFormat>Custom</PresentationFormat>
  <Paragraphs>706</Paragraphs>
  <Slides>92</Slides>
  <Notes>20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2" baseType="lpstr">
      <vt:lpstr>Arial</vt:lpstr>
      <vt:lpstr>Calibri</vt:lpstr>
      <vt:lpstr>Chalkboard</vt:lpstr>
      <vt:lpstr>Chalkduster</vt:lpstr>
      <vt:lpstr>Helvetica Light</vt:lpstr>
      <vt:lpstr>Helvetica Neue</vt:lpstr>
      <vt:lpstr>Marker Felt</vt:lpstr>
      <vt:lpstr>Marker Felt Thin</vt:lpstr>
      <vt:lpstr>Times New Roman Bold</vt:lpstr>
      <vt:lpstr>White</vt:lpstr>
      <vt:lpstr>PowerPoint Presentation</vt:lpstr>
      <vt:lpstr>Opening Team Challenge </vt:lpstr>
      <vt:lpstr>Rise &amp; Shine Reflection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 Check  </vt:lpstr>
      <vt:lpstr>Tuning Protocol Adapted from SRI Resource Guide p. 15-17 To be completed in pairs. </vt:lpstr>
      <vt:lpstr>PowerPoint Presentation</vt:lpstr>
      <vt:lpstr>Today we journey onward to explore</vt:lpstr>
      <vt:lpstr>PowerPoint Presentation</vt:lpstr>
      <vt:lpstr>Essential Questions</vt:lpstr>
      <vt:lpstr>Challenge Time…</vt:lpstr>
      <vt:lpstr>PowerPoint Presentation</vt:lpstr>
      <vt:lpstr>PowerPoint Presentation</vt:lpstr>
      <vt:lpstr>Quick Break!</vt:lpstr>
      <vt:lpstr>Self-Worth Teacher Reflection</vt:lpstr>
      <vt:lpstr>PowerPoint Presentation</vt:lpstr>
      <vt:lpstr>Belonging </vt:lpstr>
      <vt:lpstr>PowerPoint Presentation</vt:lpstr>
      <vt:lpstr>PowerPoint Presentation</vt:lpstr>
      <vt:lpstr>Challenge Time…</vt:lpstr>
      <vt:lpstr>Be the first person to solve this riddle! </vt:lpstr>
      <vt:lpstr>PowerPoint Presentation</vt:lpstr>
      <vt:lpstr>PowerPoint Presentation</vt:lpstr>
      <vt:lpstr>PowerPoint Presentation</vt:lpstr>
      <vt:lpstr>Challenge Time…</vt:lpstr>
      <vt:lpstr>What’s in a Name Adapted from SRI Resource Guide p. 163-164  </vt:lpstr>
      <vt:lpstr>PowerPoint Presentation</vt:lpstr>
      <vt:lpstr>PowerPoint Presentation</vt:lpstr>
      <vt:lpstr>Take Away Challenge…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Heroes </vt:lpstr>
      <vt:lpstr>PowerPoint Presentation</vt:lpstr>
      <vt:lpstr>PowerPoint Presentation</vt:lpstr>
      <vt:lpstr>PowerPoint Presentation</vt:lpstr>
      <vt:lpstr>PowerPoint Presentation</vt:lpstr>
      <vt:lpstr>Challenge Time…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Sense of Accomplishment </vt:lpstr>
      <vt:lpstr>PowerPoint Presentation</vt:lpstr>
      <vt:lpstr>Effort and Perseverance</vt:lpstr>
      <vt:lpstr>PowerPoint Presentation</vt:lpstr>
      <vt:lpstr>PowerPoint Presentation</vt:lpstr>
      <vt:lpstr>Challenge Time…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Self-Worth</vt:lpstr>
      <vt:lpstr>PowerPoint Presentation</vt:lpstr>
      <vt:lpstr>PowerPoint Presentation</vt:lpstr>
      <vt:lpstr>Challenge Time…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 Time…</vt:lpstr>
      <vt:lpstr>PowerPoint Presentation</vt:lpstr>
      <vt:lpstr>Failfest</vt:lpstr>
      <vt:lpstr>Failfest</vt:lpstr>
      <vt:lpstr>PowerPoint Presentation</vt:lpstr>
      <vt:lpstr>Reflect</vt:lpstr>
      <vt:lpstr>Teacher Voice &amp; Retention</vt:lpstr>
      <vt:lpstr>PowerPoint Presentation</vt:lpstr>
      <vt:lpstr>Citizens &amp; Visitors</vt:lpstr>
      <vt:lpstr>PowerPoint Presentation</vt:lpstr>
      <vt:lpstr>PowerPoint Presentation</vt:lpstr>
      <vt:lpstr>Growing Self-Worth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Susan Harper</cp:lastModifiedBy>
  <cp:revision>174</cp:revision>
  <cp:lastPrinted>2023-08-14T21:53:35Z</cp:lastPrinted>
  <dcterms:modified xsi:type="dcterms:W3CDTF">2023-08-15T18:31:01Z</dcterms:modified>
</cp:coreProperties>
</file>