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908" r:id="rId2"/>
    <p:sldId id="1029" r:id="rId3"/>
    <p:sldId id="309" r:id="rId4"/>
    <p:sldId id="932" r:id="rId5"/>
    <p:sldId id="1040" r:id="rId6"/>
    <p:sldId id="791" r:id="rId7"/>
    <p:sldId id="1028" r:id="rId8"/>
    <p:sldId id="834" r:id="rId9"/>
    <p:sldId id="972" r:id="rId10"/>
    <p:sldId id="450" r:id="rId11"/>
    <p:sldId id="376" r:id="rId12"/>
    <p:sldId id="365" r:id="rId13"/>
    <p:sldId id="490" r:id="rId14"/>
    <p:sldId id="359" r:id="rId15"/>
    <p:sldId id="935" r:id="rId16"/>
    <p:sldId id="483" r:id="rId17"/>
    <p:sldId id="937" r:id="rId18"/>
    <p:sldId id="665" r:id="rId19"/>
    <p:sldId id="491" r:id="rId20"/>
    <p:sldId id="750" r:id="rId21"/>
    <p:sldId id="461" r:id="rId22"/>
    <p:sldId id="798" r:id="rId23"/>
    <p:sldId id="455" r:id="rId24"/>
    <p:sldId id="456" r:id="rId25"/>
    <p:sldId id="453" r:id="rId26"/>
    <p:sldId id="465" r:id="rId27"/>
    <p:sldId id="464" r:id="rId28"/>
    <p:sldId id="452" r:id="rId29"/>
    <p:sldId id="454" r:id="rId30"/>
    <p:sldId id="466" r:id="rId31"/>
    <p:sldId id="1338" r:id="rId32"/>
    <p:sldId id="1039" r:id="rId33"/>
    <p:sldId id="1355" r:id="rId34"/>
    <p:sldId id="370" r:id="rId35"/>
    <p:sldId id="754" r:id="rId36"/>
    <p:sldId id="1339" r:id="rId37"/>
    <p:sldId id="889" r:id="rId38"/>
    <p:sldId id="379" r:id="rId39"/>
    <p:sldId id="504" r:id="rId40"/>
    <p:sldId id="506" r:id="rId41"/>
    <p:sldId id="1356" r:id="rId42"/>
    <p:sldId id="1186" r:id="rId43"/>
    <p:sldId id="1347" r:id="rId44"/>
    <p:sldId id="1190" r:id="rId45"/>
    <p:sldId id="268" r:id="rId46"/>
    <p:sldId id="887" r:id="rId47"/>
    <p:sldId id="312" r:id="rId48"/>
    <p:sldId id="1032" r:id="rId49"/>
    <p:sldId id="325" r:id="rId50"/>
    <p:sldId id="1033" r:id="rId51"/>
    <p:sldId id="322" r:id="rId52"/>
    <p:sldId id="1026" r:id="rId53"/>
    <p:sldId id="388" r:id="rId54"/>
    <p:sldId id="389" r:id="rId55"/>
    <p:sldId id="1357" r:id="rId56"/>
    <p:sldId id="1035" r:id="rId57"/>
    <p:sldId id="391" r:id="rId58"/>
    <p:sldId id="392" r:id="rId59"/>
    <p:sldId id="1358" r:id="rId60"/>
    <p:sldId id="1036" r:id="rId61"/>
    <p:sldId id="394" r:id="rId62"/>
    <p:sldId id="1370" r:id="rId63"/>
    <p:sldId id="1371" r:id="rId64"/>
    <p:sldId id="1372" r:id="rId65"/>
    <p:sldId id="1359" r:id="rId66"/>
    <p:sldId id="1034" r:id="rId67"/>
    <p:sldId id="1348" r:id="rId68"/>
    <p:sldId id="1352" r:id="rId69"/>
    <p:sldId id="981" r:id="rId70"/>
    <p:sldId id="980" r:id="rId71"/>
    <p:sldId id="1005" r:id="rId72"/>
    <p:sldId id="1346" r:id="rId73"/>
    <p:sldId id="1344" r:id="rId74"/>
    <p:sldId id="1037" r:id="rId75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F0F8"/>
    <a:srgbClr val="C1E3FF"/>
    <a:srgbClr val="97C72B"/>
    <a:srgbClr val="21A64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 autoAdjust="0"/>
    <p:restoredTop sz="78229" autoAdjust="0"/>
  </p:normalViewPr>
  <p:slideViewPr>
    <p:cSldViewPr snapToGrid="0" snapToObjects="1">
      <p:cViewPr varScale="1">
        <p:scale>
          <a:sx n="71" d="100"/>
          <a:sy n="71" d="100"/>
        </p:scale>
        <p:origin x="2376" y="16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8/15/23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3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7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86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38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7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838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6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19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168FB27-FBF0-40BD-AAAA-99B40542DE6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0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168FB27-FBF0-40BD-AAAA-99B40542DE6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32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69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5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70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99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1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72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015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73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73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74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9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168FB27-FBF0-40BD-AAAA-99B40542DE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5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11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5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47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31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16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8FB27-FBF0-40BD-AAAA-99B40542DE6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7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9280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3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2" r:id="rId2"/>
    <p:sldLayoutId id="2147483653" r:id="rId3"/>
    <p:sldLayoutId id="2147483656" r:id="rId4"/>
    <p:sldLayoutId id="2147483657" r:id="rId5"/>
    <p:sldLayoutId id="2147483658" r:id="rId6"/>
    <p:sldLayoutId id="2147483662" r:id="rId7"/>
    <p:sldLayoutId id="2147483664" r:id="rId8"/>
    <p:sldLayoutId id="2147483665" r:id="rId9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tif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oE9dKobjZU" TargetMode="External"/><Relationship Id="rId2" Type="http://schemas.openxmlformats.org/officeDocument/2006/relationships/hyperlink" Target="http://vimeo.com/qisva/listenin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YKcvRfxK0o" TargetMode="External"/><Relationship Id="rId2" Type="http://schemas.openxmlformats.org/officeDocument/2006/relationships/hyperlink" Target="http://vimeo.com/qisva/time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youtu.be/Yl3JrRtyGHc" TargetMode="External"/><Relationship Id="rId4" Type="http://schemas.openxmlformats.org/officeDocument/2006/relationships/hyperlink" Target="http://vimeo.com/qisva/connection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imeo.com/qisva/connections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vimeo.com/qisva/connections3" TargetMode="External"/><Relationship Id="rId4" Type="http://schemas.openxmlformats.org/officeDocument/2006/relationships/hyperlink" Target="http://vimeo.com/qisva/connections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imeo.com/qisva/connections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imeo.com/qisva/connections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imeo.com/qisva/connections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imeo.com/qisva/connections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imeo.com/qisva/connections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vimeo.com/qisva/connections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TvZCdUP7N4" TargetMode="External"/><Relationship Id="rId2" Type="http://schemas.openxmlformats.org/officeDocument/2006/relationships/hyperlink" Target="https://vimeo.com/qisva/together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qisva/sutter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_kwkyzH0vWw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qisva/louie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1Ebg4If1r7A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tiff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6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44177"/>
            <a:ext cx="13004800" cy="1793305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June 21, 2023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0420" y="3537902"/>
            <a:ext cx="13165220" cy="2162637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The Voice Process:</a:t>
            </a:r>
            <a:b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Listen, Learn, Lead</a:t>
            </a:r>
            <a:endParaRPr lang="en-US" sz="60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0340A-D44D-4B43-BADA-33D002CA6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72" y="475582"/>
            <a:ext cx="10982621" cy="306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564072" y="6354470"/>
            <a:ext cx="9233365" cy="890496"/>
          </a:xfrm>
          <a:custGeom>
            <a:avLst/>
            <a:gdLst>
              <a:gd name="connsiteX0" fmla="*/ 0 w 9233365"/>
              <a:gd name="connsiteY0" fmla="*/ 2625556 h 2659877"/>
              <a:gd name="connsiteX1" fmla="*/ 9233365 w 9233365"/>
              <a:gd name="connsiteY1" fmla="*/ 2659877 h 2659877"/>
              <a:gd name="connsiteX2" fmla="*/ 7654426 w 9233365"/>
              <a:gd name="connsiteY2" fmla="*/ 0 h 2659877"/>
              <a:gd name="connsiteX3" fmla="*/ 1613265 w 9233365"/>
              <a:gd name="connsiteY3" fmla="*/ 17160 h 2659877"/>
              <a:gd name="connsiteX4" fmla="*/ 0 w 9233365"/>
              <a:gd name="connsiteY4" fmla="*/ 2625556 h 2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365" h="2659877">
                <a:moveTo>
                  <a:pt x="0" y="2625556"/>
                </a:moveTo>
                <a:lnTo>
                  <a:pt x="9233365" y="2659877"/>
                </a:lnTo>
                <a:lnTo>
                  <a:pt x="7654426" y="0"/>
                </a:lnTo>
                <a:lnTo>
                  <a:pt x="1613265" y="17160"/>
                </a:lnTo>
                <a:lnTo>
                  <a:pt x="0" y="2625556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512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01515" y="5281016"/>
            <a:ext cx="7750977" cy="2834752"/>
          </a:xfrm>
          <a:custGeom>
            <a:avLst/>
            <a:gdLst>
              <a:gd name="connsiteX0" fmla="*/ 128291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090912 h 2129395"/>
              <a:gd name="connsiteX1" fmla="*/ 7248488 w 7248488"/>
              <a:gd name="connsiteY1" fmla="*/ 2129395 h 2129395"/>
              <a:gd name="connsiteX2" fmla="*/ 5991228 w 7248488"/>
              <a:gd name="connsiteY2" fmla="*/ 0 h 2129395"/>
              <a:gd name="connsiteX3" fmla="*/ 1244431 w 7248488"/>
              <a:gd name="connsiteY3" fmla="*/ 0 h 2129395"/>
              <a:gd name="connsiteX4" fmla="*/ 0 w 7248488"/>
              <a:gd name="connsiteY4" fmla="*/ 2065257 h 2129395"/>
              <a:gd name="connsiteX0" fmla="*/ 28704 w 7264363"/>
              <a:gd name="connsiteY0" fmla="*/ 2090912 h 2129395"/>
              <a:gd name="connsiteX1" fmla="*/ 7264363 w 7264363"/>
              <a:gd name="connsiteY1" fmla="*/ 2129395 h 2129395"/>
              <a:gd name="connsiteX2" fmla="*/ 6007103 w 7264363"/>
              <a:gd name="connsiteY2" fmla="*/ 0 h 2129395"/>
              <a:gd name="connsiteX3" fmla="*/ 1260306 w 7264363"/>
              <a:gd name="connsiteY3" fmla="*/ 0 h 2129395"/>
              <a:gd name="connsiteX4" fmla="*/ 0 w 7264363"/>
              <a:gd name="connsiteY4" fmla="*/ 2093832 h 2129395"/>
              <a:gd name="connsiteX0" fmla="*/ 0 w 7267409"/>
              <a:gd name="connsiteY0" fmla="*/ 2090912 h 2129395"/>
              <a:gd name="connsiteX1" fmla="*/ 7267409 w 7267409"/>
              <a:gd name="connsiteY1" fmla="*/ 2129395 h 2129395"/>
              <a:gd name="connsiteX2" fmla="*/ 6010149 w 7267409"/>
              <a:gd name="connsiteY2" fmla="*/ 0 h 2129395"/>
              <a:gd name="connsiteX3" fmla="*/ 1263352 w 7267409"/>
              <a:gd name="connsiteY3" fmla="*/ 0 h 2129395"/>
              <a:gd name="connsiteX4" fmla="*/ 3046 w 7267409"/>
              <a:gd name="connsiteY4" fmla="*/ 2093832 h 212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409" h="2129395">
                <a:moveTo>
                  <a:pt x="0" y="2090912"/>
                </a:moveTo>
                <a:lnTo>
                  <a:pt x="7267409" y="2129395"/>
                </a:lnTo>
                <a:lnTo>
                  <a:pt x="6010149" y="0"/>
                </a:lnTo>
                <a:lnTo>
                  <a:pt x="1263352" y="0"/>
                </a:lnTo>
                <a:lnTo>
                  <a:pt x="3046" y="2093832"/>
                </a:lnTo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0000FF"/>
              </a:gs>
              <a:gs pos="90000">
                <a:srgbClr val="0000FF"/>
              </a:gs>
            </a:gsLst>
            <a:lin ang="16200000" scaled="0"/>
            <a:tileRect/>
          </a:gradFill>
          <a:ln w="57150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LISTEN</a:t>
            </a:r>
          </a:p>
        </p:txBody>
      </p:sp>
      <p:sp>
        <p:nvSpPr>
          <p:cNvPr id="5" name="Freeform 4"/>
          <p:cNvSpPr/>
          <p:nvPr/>
        </p:nvSpPr>
        <p:spPr>
          <a:xfrm>
            <a:off x="3941557" y="3450734"/>
            <a:ext cx="5070895" cy="1841655"/>
          </a:xfrm>
          <a:custGeom>
            <a:avLst/>
            <a:gdLst>
              <a:gd name="connsiteX0" fmla="*/ 0 w 4741334"/>
              <a:gd name="connsiteY0" fmla="*/ 1676400 h 1676400"/>
              <a:gd name="connsiteX1" fmla="*/ 4741334 w 4741334"/>
              <a:gd name="connsiteY1" fmla="*/ 1667933 h 1676400"/>
              <a:gd name="connsiteX2" fmla="*/ 3725334 w 4741334"/>
              <a:gd name="connsiteY2" fmla="*/ 0 h 1676400"/>
              <a:gd name="connsiteX3" fmla="*/ 999067 w 4741334"/>
              <a:gd name="connsiteY3" fmla="*/ 16933 h 1676400"/>
              <a:gd name="connsiteX4" fmla="*/ 0 w 4741334"/>
              <a:gd name="connsiteY4" fmla="*/ 1676400 h 1676400"/>
              <a:gd name="connsiteX0" fmla="*/ 0 w 4741334"/>
              <a:gd name="connsiteY0" fmla="*/ 1676400 h 1679614"/>
              <a:gd name="connsiteX1" fmla="*/ 4741334 w 4741334"/>
              <a:gd name="connsiteY1" fmla="*/ 1679614 h 1679614"/>
              <a:gd name="connsiteX2" fmla="*/ 3725334 w 4741334"/>
              <a:gd name="connsiteY2" fmla="*/ 0 h 1679614"/>
              <a:gd name="connsiteX3" fmla="*/ 999067 w 4741334"/>
              <a:gd name="connsiteY3" fmla="*/ 16933 h 1679614"/>
              <a:gd name="connsiteX4" fmla="*/ 0 w 4741334"/>
              <a:gd name="connsiteY4" fmla="*/ 1676400 h 1679614"/>
              <a:gd name="connsiteX0" fmla="*/ 0 w 4750257"/>
              <a:gd name="connsiteY0" fmla="*/ 1676400 h 1679614"/>
              <a:gd name="connsiteX1" fmla="*/ 4750257 w 4750257"/>
              <a:gd name="connsiteY1" fmla="*/ 1679614 h 1679614"/>
              <a:gd name="connsiteX2" fmla="*/ 3725334 w 4750257"/>
              <a:gd name="connsiteY2" fmla="*/ 0 h 1679614"/>
              <a:gd name="connsiteX3" fmla="*/ 999067 w 4750257"/>
              <a:gd name="connsiteY3" fmla="*/ 16933 h 1679614"/>
              <a:gd name="connsiteX4" fmla="*/ 0 w 4750257"/>
              <a:gd name="connsiteY4" fmla="*/ 1676400 h 1679614"/>
              <a:gd name="connsiteX0" fmla="*/ 0 w 4750257"/>
              <a:gd name="connsiteY0" fmla="*/ 1699761 h 1702975"/>
              <a:gd name="connsiteX1" fmla="*/ 4750257 w 4750257"/>
              <a:gd name="connsiteY1" fmla="*/ 1702975 h 1702975"/>
              <a:gd name="connsiteX2" fmla="*/ 3725334 w 4750257"/>
              <a:gd name="connsiteY2" fmla="*/ 0 h 1702975"/>
              <a:gd name="connsiteX3" fmla="*/ 999067 w 4750257"/>
              <a:gd name="connsiteY3" fmla="*/ 40294 h 1702975"/>
              <a:gd name="connsiteX4" fmla="*/ 0 w 4750257"/>
              <a:gd name="connsiteY4" fmla="*/ 1699761 h 1702975"/>
              <a:gd name="connsiteX0" fmla="*/ 0 w 4750257"/>
              <a:gd name="connsiteY0" fmla="*/ 1682240 h 1685454"/>
              <a:gd name="connsiteX1" fmla="*/ 4750257 w 4750257"/>
              <a:gd name="connsiteY1" fmla="*/ 1685454 h 1685454"/>
              <a:gd name="connsiteX2" fmla="*/ 3713437 w 4750257"/>
              <a:gd name="connsiteY2" fmla="*/ 0 h 1685454"/>
              <a:gd name="connsiteX3" fmla="*/ 999067 w 4750257"/>
              <a:gd name="connsiteY3" fmla="*/ 22773 h 1685454"/>
              <a:gd name="connsiteX4" fmla="*/ 0 w 4750257"/>
              <a:gd name="connsiteY4" fmla="*/ 1682240 h 1685454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713437 w 4750257"/>
              <a:gd name="connsiteY2" fmla="*/ 8376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  <a:gd name="connsiteX0" fmla="*/ 0 w 4750257"/>
              <a:gd name="connsiteY0" fmla="*/ 1713388 h 1716602"/>
              <a:gd name="connsiteX1" fmla="*/ 4750257 w 4750257"/>
              <a:gd name="connsiteY1" fmla="*/ 1716602 h 1716602"/>
              <a:gd name="connsiteX2" fmla="*/ 3903789 w 4750257"/>
              <a:gd name="connsiteY2" fmla="*/ 0 h 1716602"/>
              <a:gd name="connsiteX3" fmla="*/ 824579 w 4750257"/>
              <a:gd name="connsiteY3" fmla="*/ 22772 h 1716602"/>
              <a:gd name="connsiteX4" fmla="*/ 0 w 4750257"/>
              <a:gd name="connsiteY4" fmla="*/ 1713388 h 1716602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887926 w 4750257"/>
              <a:gd name="connsiteY2" fmla="*/ 39524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257" h="1693830">
                <a:moveTo>
                  <a:pt x="0" y="1690616"/>
                </a:moveTo>
                <a:lnTo>
                  <a:pt x="4750257" y="1693830"/>
                </a:lnTo>
                <a:lnTo>
                  <a:pt x="3887926" y="39524"/>
                </a:lnTo>
                <a:lnTo>
                  <a:pt x="824579" y="0"/>
                </a:lnTo>
                <a:lnTo>
                  <a:pt x="0" y="1690616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rgbClr val="008000"/>
              </a:gs>
              <a:gs pos="95000">
                <a:srgbClr val="008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3" rIns="91436" bIns="0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LEARN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814766" y="136673"/>
            <a:ext cx="3282146" cy="3361946"/>
          </a:xfrm>
          <a:custGeom>
            <a:avLst/>
            <a:gdLst>
              <a:gd name="connsiteX0" fmla="*/ 0 w 2858008"/>
              <a:gd name="connsiteY0" fmla="*/ 2286679 h 2286679"/>
              <a:gd name="connsiteX1" fmla="*/ 1429004 w 2858008"/>
              <a:gd name="connsiteY1" fmla="*/ 0 h 2286679"/>
              <a:gd name="connsiteX2" fmla="*/ 2858008 w 2858008"/>
              <a:gd name="connsiteY2" fmla="*/ 2286679 h 2286679"/>
              <a:gd name="connsiteX3" fmla="*/ 0 w 2858008"/>
              <a:gd name="connsiteY3" fmla="*/ 2286679 h 2286679"/>
              <a:gd name="connsiteX0" fmla="*/ 0 w 2861183"/>
              <a:gd name="connsiteY0" fmla="*/ 2296204 h 2296204"/>
              <a:gd name="connsiteX1" fmla="*/ 1432179 w 2861183"/>
              <a:gd name="connsiteY1" fmla="*/ 0 h 2296204"/>
              <a:gd name="connsiteX2" fmla="*/ 2861183 w 2861183"/>
              <a:gd name="connsiteY2" fmla="*/ 2286679 h 2296204"/>
              <a:gd name="connsiteX3" fmla="*/ 0 w 2861183"/>
              <a:gd name="connsiteY3" fmla="*/ 2296204 h 2296204"/>
              <a:gd name="connsiteX0" fmla="*/ 0 w 2873605"/>
              <a:gd name="connsiteY0" fmla="*/ 2293029 h 2293029"/>
              <a:gd name="connsiteX1" fmla="*/ 1444601 w 2873605"/>
              <a:gd name="connsiteY1" fmla="*/ 0 h 2293029"/>
              <a:gd name="connsiteX2" fmla="*/ 2873605 w 2873605"/>
              <a:gd name="connsiteY2" fmla="*/ 2286679 h 2293029"/>
              <a:gd name="connsiteX3" fmla="*/ 0 w 2873605"/>
              <a:gd name="connsiteY3" fmla="*/ 2293029 h 2293029"/>
              <a:gd name="connsiteX0" fmla="*/ 0 w 3022670"/>
              <a:gd name="connsiteY0" fmla="*/ 2276095 h 2286679"/>
              <a:gd name="connsiteX1" fmla="*/ 1593666 w 3022670"/>
              <a:gd name="connsiteY1" fmla="*/ 0 h 2286679"/>
              <a:gd name="connsiteX2" fmla="*/ 3022670 w 3022670"/>
              <a:gd name="connsiteY2" fmla="*/ 2286679 h 2286679"/>
              <a:gd name="connsiteX3" fmla="*/ 0 w 3022670"/>
              <a:gd name="connsiteY3" fmla="*/ 2276095 h 2286679"/>
              <a:gd name="connsiteX0" fmla="*/ 0 w 3043374"/>
              <a:gd name="connsiteY0" fmla="*/ 2271861 h 2286679"/>
              <a:gd name="connsiteX1" fmla="*/ 1614370 w 3043374"/>
              <a:gd name="connsiteY1" fmla="*/ 0 h 2286679"/>
              <a:gd name="connsiteX2" fmla="*/ 3043374 w 3043374"/>
              <a:gd name="connsiteY2" fmla="*/ 2286679 h 2286679"/>
              <a:gd name="connsiteX3" fmla="*/ 0 w 3043374"/>
              <a:gd name="connsiteY3" fmla="*/ 2271861 h 2286679"/>
              <a:gd name="connsiteX0" fmla="*/ 0 w 3175877"/>
              <a:gd name="connsiteY0" fmla="*/ 2271861 h 2303612"/>
              <a:gd name="connsiteX1" fmla="*/ 1614370 w 3175877"/>
              <a:gd name="connsiteY1" fmla="*/ 0 h 2303612"/>
              <a:gd name="connsiteX2" fmla="*/ 3175877 w 3175877"/>
              <a:gd name="connsiteY2" fmla="*/ 2303612 h 2303612"/>
              <a:gd name="connsiteX3" fmla="*/ 0 w 3175877"/>
              <a:gd name="connsiteY3" fmla="*/ 2271861 h 2303612"/>
              <a:gd name="connsiteX0" fmla="*/ 0 w 3175877"/>
              <a:gd name="connsiteY0" fmla="*/ 2703661 h 2735412"/>
              <a:gd name="connsiteX1" fmla="*/ 1593666 w 3175877"/>
              <a:gd name="connsiteY1" fmla="*/ 0 h 2735412"/>
              <a:gd name="connsiteX2" fmla="*/ 3175877 w 3175877"/>
              <a:gd name="connsiteY2" fmla="*/ 2735412 h 2735412"/>
              <a:gd name="connsiteX3" fmla="*/ 0 w 3175877"/>
              <a:gd name="connsiteY3" fmla="*/ 2703661 h 2735412"/>
              <a:gd name="connsiteX0" fmla="*/ 0 w 3175877"/>
              <a:gd name="connsiteY0" fmla="*/ 3330194 h 3361945"/>
              <a:gd name="connsiteX1" fmla="*/ 1593666 w 3175877"/>
              <a:gd name="connsiteY1" fmla="*/ 0 h 3361945"/>
              <a:gd name="connsiteX2" fmla="*/ 3175877 w 3175877"/>
              <a:gd name="connsiteY2" fmla="*/ 3361945 h 3361945"/>
              <a:gd name="connsiteX3" fmla="*/ 0 w 3175877"/>
              <a:gd name="connsiteY3" fmla="*/ 3330194 h 3361945"/>
              <a:gd name="connsiteX0" fmla="*/ 0 w 3192347"/>
              <a:gd name="connsiteY0" fmla="*/ 3330194 h 3361945"/>
              <a:gd name="connsiteX1" fmla="*/ 1610136 w 3192347"/>
              <a:gd name="connsiteY1" fmla="*/ 0 h 3361945"/>
              <a:gd name="connsiteX2" fmla="*/ 3192347 w 3192347"/>
              <a:gd name="connsiteY2" fmla="*/ 3361945 h 3361945"/>
              <a:gd name="connsiteX3" fmla="*/ 0 w 3192347"/>
              <a:gd name="connsiteY3" fmla="*/ 3330194 h 336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2347" h="3361945">
                <a:moveTo>
                  <a:pt x="0" y="3330194"/>
                </a:moveTo>
                <a:lnTo>
                  <a:pt x="1610136" y="0"/>
                </a:lnTo>
                <a:lnTo>
                  <a:pt x="3192347" y="3361945"/>
                </a:lnTo>
                <a:lnTo>
                  <a:pt x="0" y="333019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19" rIns="0" bIns="502902" rtlCol="0" anchor="b" anchorCtr="1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LEAD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19" name="Shape 46"/>
          <p:cNvSpPr/>
          <p:nvPr/>
        </p:nvSpPr>
        <p:spPr>
          <a:xfrm>
            <a:off x="10439966" y="6476354"/>
            <a:ext cx="2564836" cy="919098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SEEK OUT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opinions from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others</a:t>
            </a:r>
          </a:p>
        </p:txBody>
      </p:sp>
      <p:sp>
        <p:nvSpPr>
          <p:cNvPr id="22" name="Shape 52"/>
          <p:cNvSpPr/>
          <p:nvPr/>
        </p:nvSpPr>
        <p:spPr>
          <a:xfrm>
            <a:off x="10439964" y="4110539"/>
            <a:ext cx="2564836" cy="122546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UNDERSTAND </a:t>
            </a: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&amp; RESPECT</a:t>
            </a:r>
            <a:endParaRPr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different points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of view</a:t>
            </a:r>
          </a:p>
        </p:txBody>
      </p:sp>
      <p:sp>
        <p:nvSpPr>
          <p:cNvPr id="25" name="Shape 58"/>
          <p:cNvSpPr/>
          <p:nvPr/>
        </p:nvSpPr>
        <p:spPr>
          <a:xfrm>
            <a:off x="10439964" y="2017631"/>
            <a:ext cx="2564836" cy="1225464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TAKE ACTION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with others</a:t>
            </a:r>
            <a:endParaRPr lang="en-US"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3388" y="3055948"/>
            <a:ext cx="8089424" cy="1094519"/>
            <a:chOff x="4137508" y="1831153"/>
            <a:chExt cx="3316421" cy="1085375"/>
          </a:xfrm>
        </p:grpSpPr>
        <p:pic>
          <p:nvPicPr>
            <p:cNvPr id="33" name="Picture 3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02965" cy="76201"/>
            </a:xfrm>
            <a:prstGeom prst="rect">
              <a:avLst/>
            </a:prstGeom>
            <a:effectLst/>
          </p:spPr>
        </p:pic>
        <p:pic>
          <p:nvPicPr>
            <p:cNvPr id="34" name="Picture 3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5" name="Picture 34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grpSp>
        <p:nvGrpSpPr>
          <p:cNvPr id="36" name="Group 35"/>
          <p:cNvGrpSpPr/>
          <p:nvPr/>
        </p:nvGrpSpPr>
        <p:grpSpPr>
          <a:xfrm>
            <a:off x="423333" y="5139920"/>
            <a:ext cx="9193213" cy="1094519"/>
            <a:chOff x="4137508" y="1831153"/>
            <a:chExt cx="3316421" cy="1085375"/>
          </a:xfrm>
        </p:grpSpPr>
        <p:pic>
          <p:nvPicPr>
            <p:cNvPr id="37" name="Picture 3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55440" cy="76201"/>
            </a:xfrm>
            <a:prstGeom prst="rect">
              <a:avLst/>
            </a:prstGeom>
            <a:effectLst/>
          </p:spPr>
        </p:pic>
        <p:pic>
          <p:nvPicPr>
            <p:cNvPr id="38" name="Picture 3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9" name="Picture 38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sp>
        <p:nvSpPr>
          <p:cNvPr id="40" name="Rectangle 39"/>
          <p:cNvSpPr/>
          <p:nvPr/>
        </p:nvSpPr>
        <p:spPr>
          <a:xfrm>
            <a:off x="758613" y="3252945"/>
            <a:ext cx="2438400" cy="70506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Share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RESPONSIBILITY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645" y="5315139"/>
            <a:ext cx="1085546" cy="705063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Build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TRUST </a:t>
            </a:r>
            <a:endParaRPr lang="en-US" sz="1991" dirty="0"/>
          </a:p>
        </p:txBody>
      </p:sp>
      <p:sp>
        <p:nvSpPr>
          <p:cNvPr id="42" name="Shape 77"/>
          <p:cNvSpPr/>
          <p:nvPr/>
        </p:nvSpPr>
        <p:spPr>
          <a:xfrm>
            <a:off x="3144117" y="8337129"/>
            <a:ext cx="6716578" cy="111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>
              <a:defRPr sz="54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rgbClr val="FFFFFF"/>
                </a:solidFill>
              </a:rPr>
              <a:t>Voice</a:t>
            </a:r>
            <a:r>
              <a:rPr lang="en-US" sz="6600" dirty="0">
                <a:solidFill>
                  <a:srgbClr val="FFFFFF"/>
                </a:solidFill>
              </a:rPr>
              <a:t> Process</a:t>
            </a:r>
            <a:endParaRPr sz="6600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503B1A-8D6A-E54D-A5CF-660A2F40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AB829C-D4B8-6A41-9D91-3713873A7514}"/>
              </a:ext>
            </a:extLst>
          </p:cNvPr>
          <p:cNvSpPr txBox="1"/>
          <p:nvPr/>
        </p:nvSpPr>
        <p:spPr>
          <a:xfrm rot="20457173">
            <a:off x="826000" y="991279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AFE61E-70B3-9E4D-914D-DA5FB2B20147}"/>
              </a:ext>
            </a:extLst>
          </p:cNvPr>
          <p:cNvSpPr txBox="1">
            <a:spLocks/>
          </p:cNvSpPr>
          <p:nvPr/>
        </p:nvSpPr>
        <p:spPr>
          <a:xfrm>
            <a:off x="-1233390" y="8391450"/>
            <a:ext cx="5309936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TV Book</a:t>
            </a:r>
            <a:b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P. 14-20</a:t>
            </a:r>
          </a:p>
        </p:txBody>
      </p:sp>
    </p:spTree>
    <p:extLst>
      <p:ext uri="{BB962C8B-B14F-4D97-AF65-F5344CB8AC3E}">
        <p14:creationId xmlns:p14="http://schemas.microsoft.com/office/powerpoint/2010/main" val="2148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9" grpId="0" animBg="1"/>
      <p:bldP spid="22" grpId="0" animBg="1"/>
      <p:bldP spid="25" grpId="0" animBg="1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59" y="333911"/>
            <a:ext cx="11054082" cy="1698090"/>
          </a:xfrm>
        </p:spPr>
        <p:txBody>
          <a:bodyPr/>
          <a:lstStyle/>
          <a:p>
            <a:pPr marR="457200" lvl="0" defTabSz="457200">
              <a:defRPr sz="1800"/>
            </a:pPr>
            <a:r>
              <a:rPr lang="en-US" sz="88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Teacher Voice…</a:t>
            </a:r>
            <a:br>
              <a:rPr lang="en-US" sz="7200" dirty="0">
                <a:solidFill>
                  <a:srgbClr val="97C72B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sz="7200" dirty="0">
              <a:solidFill>
                <a:srgbClr val="97C72B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01" y="2628022"/>
            <a:ext cx="3937107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5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/>
                <a:ea typeface="Marker Felt"/>
                <a:cs typeface="Chalkduster"/>
                <a:sym typeface="Marker Felt"/>
              </a:rPr>
              <a:t>*Listening </a:t>
            </a:r>
            <a:endParaRPr kumimoji="0" lang="en-US" sz="5200" b="0" i="0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6558" y="2628022"/>
            <a:ext cx="8144934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5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more than speaking</a:t>
            </a:r>
            <a:endParaRPr kumimoji="0" lang="en-US" sz="5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32568"/>
            <a:ext cx="4074600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5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/>
                <a:ea typeface="Marker Felt"/>
                <a:cs typeface="Chalkduster"/>
                <a:sym typeface="Marker Felt"/>
              </a:rPr>
              <a:t>*Learning</a:t>
            </a:r>
            <a:endParaRPr kumimoji="0" lang="en-US" sz="5200" b="0" i="0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4044" y="4410797"/>
            <a:ext cx="8487455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5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more than convincing</a:t>
            </a:r>
            <a:endParaRPr kumimoji="0" lang="en-US" sz="5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301" y="6193573"/>
            <a:ext cx="352448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5200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/>
                <a:ea typeface="Marker Felt"/>
                <a:cs typeface="Chalkduster"/>
                <a:sym typeface="Marker Felt"/>
              </a:rPr>
              <a:t>*Leading</a:t>
            </a:r>
            <a:endParaRPr kumimoji="0" lang="en-US" sz="5200" b="0" i="0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5079" y="6193573"/>
            <a:ext cx="7027333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sz="5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more with others</a:t>
            </a:r>
            <a:endParaRPr kumimoji="0" lang="en-US" sz="5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F4A2C4-D0CD-E84E-B04D-37FA8F96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9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72697">
            <a:off x="1726820" y="1654656"/>
            <a:ext cx="12209079" cy="24971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Let’s Dive Deeper</a:t>
            </a:r>
            <a:r>
              <a:rPr lang="is-I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…</a:t>
            </a:r>
            <a:br>
              <a:rPr lang="en-US" sz="3600" dirty="0">
                <a:solidFill>
                  <a:srgbClr val="97C72B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br>
              <a:rPr lang="en-US" sz="3600" dirty="0">
                <a:solidFill>
                  <a:srgbClr val="97C72B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sz="80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FF438-74AD-2F44-8E78-E8DC75B5F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58" y="2334126"/>
            <a:ext cx="5057639" cy="6545179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95221B-91FC-1243-A9BD-A5C09DFA8F24}"/>
              </a:ext>
            </a:extLst>
          </p:cNvPr>
          <p:cNvSpPr txBox="1"/>
          <p:nvPr/>
        </p:nvSpPr>
        <p:spPr>
          <a:xfrm>
            <a:off x="7704139" y="3437823"/>
            <a:ext cx="7327839" cy="4149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65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rtl="0" latinLnBrk="1" hangingPunct="0"/>
            <a:r>
              <a:rPr lang="en-US" sz="6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Listen</a:t>
            </a:r>
          </a:p>
          <a:p>
            <a:pPr algn="l" rtl="0" latinLnBrk="1" hangingPunct="0"/>
            <a:r>
              <a:rPr lang="en-US" sz="6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Learn</a:t>
            </a:r>
          </a:p>
          <a:p>
            <a:pPr algn="l" rtl="0" latinLnBrk="1" hangingPunct="0"/>
            <a:r>
              <a:rPr lang="en-US" sz="6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Lead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87AC9-BA65-C94F-B848-F5E2DBCAE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16688" y="332216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Listen</a:t>
            </a:r>
          </a:p>
        </p:txBody>
      </p:sp>
      <p:pic>
        <p:nvPicPr>
          <p:cNvPr id="5" name="Picture 4" descr="IMG_034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15" y="2791326"/>
            <a:ext cx="4635141" cy="5496402"/>
          </a:xfrm>
          <a:prstGeom prst="rect">
            <a:avLst/>
          </a:prstGeom>
          <a:effectLst>
            <a:glow rad="127000">
              <a:schemeClr val="tx1">
                <a:alpha val="21000"/>
              </a:schemeClr>
            </a:glow>
            <a:reflection endPos="0" dir="5400000" sy="-100000" algn="bl" rotWithShape="0"/>
            <a:softEdge rad="508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D3492-0154-A543-B1EF-68E6DD781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61479" y="273851"/>
            <a:ext cx="14230310" cy="1385702"/>
          </a:xfrm>
        </p:spPr>
        <p:txBody>
          <a:bodyPr lIns="91436" tIns="45719" rIns="91436" bIns="45719"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The Art of </a:t>
            </a:r>
            <a:r>
              <a:rPr lang="en-US" sz="6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0094C-CFBB-49FD-377D-857414316B9C}"/>
              </a:ext>
            </a:extLst>
          </p:cNvPr>
          <p:cNvSpPr txBox="1"/>
          <p:nvPr/>
        </p:nvSpPr>
        <p:spPr>
          <a:xfrm>
            <a:off x="1428376" y="2107489"/>
            <a:ext cx="10148047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vimeo.com/qisva/listening</a:t>
            </a:r>
            <a:endParaRPr lang="en-US" i="0" dirty="0">
              <a:solidFill>
                <a:schemeClr val="tx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YouTube: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  <a:hlinkClick r:id="rId3"/>
              </a:rPr>
              <a:t>https://youtu.be/ooE9dKobjZU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871B0C-7635-CD1F-328F-FF36B076694C}"/>
              </a:ext>
            </a:extLst>
          </p:cNvPr>
          <p:cNvSpPr txBox="1">
            <a:spLocks/>
          </p:cNvSpPr>
          <p:nvPr/>
        </p:nvSpPr>
        <p:spPr>
          <a:xfrm>
            <a:off x="-1502229" y="8810837"/>
            <a:ext cx="5310603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3649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16688" y="332216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88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Listen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12306"/>
            <a:ext cx="12545616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Reach out &amp; listen to voices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you typically don’t hear from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Stay focused (put away your phone!) 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Be genuine &amp; truly interested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Make sure you are talking less than the 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other person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Being open to new ideas is not an option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BF520-3F75-9243-8DB5-A5076B961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49439" y="2085533"/>
            <a:ext cx="8847259" cy="57656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685800" indent="-685800" rtl="0" latinLnBrk="1" hangingPunct="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Round 1: </a:t>
            </a: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Find a partner &amp;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assign one person to be the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Describer, &amp; one person to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be the Artist. Sit back to back.  Without looking or asking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questions, describe to your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partner how to replicate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your picture.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 descr="IMG_69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633">
            <a:off x="8668059" y="2941208"/>
            <a:ext cx="3822888" cy="49176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54771" y="261257"/>
            <a:ext cx="11580959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 Time!</a:t>
            </a:r>
          </a:p>
          <a:p>
            <a:pPr defTabSz="914400">
              <a:lnSpc>
                <a:spcPct val="130000"/>
              </a:lnSpc>
            </a:pPr>
            <a:r>
              <a:rPr lang="en-US" sz="4000" dirty="0">
                <a:solidFill>
                  <a:srgbClr val="FFFF00"/>
                </a:solidFill>
                <a:latin typeface="Chalkduster"/>
                <a:cs typeface="Chalkduster"/>
              </a:rPr>
              <a:t>Drawing Dictations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A027A-AE5C-F048-B33F-293E30FF9216}"/>
              </a:ext>
            </a:extLst>
          </p:cNvPr>
          <p:cNvSpPr txBox="1"/>
          <p:nvPr/>
        </p:nvSpPr>
        <p:spPr>
          <a:xfrm>
            <a:off x="0" y="6570076"/>
            <a:ext cx="8847259" cy="29956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685800" indent="-685800" rtl="0" latinLnBrk="1" hangingPunct="0">
              <a:buFont typeface="Arial" charset="0"/>
              <a:buChar char="•"/>
            </a:pPr>
            <a:r>
              <a:rPr lang="en-US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Round 2: </a:t>
            </a: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Switch roles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(Describer &amp; Artist) &amp;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repeat, but this time you 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can ask clarifying questions.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04D6B-4E60-D540-B0C5-4B9801F2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9" name="Picture 8" descr="IMG_6943.JPG">
            <a:extLst>
              <a:ext uri="{FF2B5EF4-FFF2-40B4-BE49-F238E27FC236}">
                <a16:creationId xmlns:a16="http://schemas.microsoft.com/office/drawing/2014/main" id="{7AF861E4-E3E7-C24C-90E9-6EA94DEE4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66">
            <a:off x="189389" y="5767"/>
            <a:ext cx="2877556" cy="3096336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77430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89772-879D-3E4A-9F43-F58906C21396}"/>
              </a:ext>
            </a:extLst>
          </p:cNvPr>
          <p:cNvSpPr txBox="1"/>
          <p:nvPr/>
        </p:nvSpPr>
        <p:spPr>
          <a:xfrm>
            <a:off x="3197168" y="1966218"/>
            <a:ext cx="9624345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does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“LISTEN” 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apply to the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following elements of the Highly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Effective Classroom Framework: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0EF7-3E77-B64A-87DF-45019A53E9BA}"/>
              </a:ext>
            </a:extLst>
          </p:cNvPr>
          <p:cNvSpPr txBox="1"/>
          <p:nvPr/>
        </p:nvSpPr>
        <p:spPr>
          <a:xfrm>
            <a:off x="1247931" y="44891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CEF21-5E1D-904F-9FB2-E5C3036F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193">
            <a:off x="740954" y="354757"/>
            <a:ext cx="1734826" cy="269517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39012-BD22-EA4C-B17A-73861859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69158-8D61-2688-F466-F12D3D86E415}"/>
              </a:ext>
            </a:extLst>
          </p:cNvPr>
          <p:cNvSpPr txBox="1"/>
          <p:nvPr/>
        </p:nvSpPr>
        <p:spPr>
          <a:xfrm>
            <a:off x="-225566" y="3699108"/>
            <a:ext cx="12373582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Chalkduster" panose="03050602040202020205" pitchFamily="66" charset="77"/>
              </a:rPr>
              <a:t>-Monitoring of Student Learning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Chalkduster" panose="03050602040202020205" pitchFamily="66" charset="77"/>
              </a:rPr>
              <a:t>(Instructional Foundations)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-Effective Questioning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-Dynamic Instruction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(Learning Engagement)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-Relationships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(Conditions for Learning)</a:t>
            </a:r>
          </a:p>
        </p:txBody>
      </p:sp>
      <p:pic>
        <p:nvPicPr>
          <p:cNvPr id="6" name="Picture 5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61739024-302E-3C7A-23DC-B84C119FE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28" y="163921"/>
            <a:ext cx="1683830" cy="1579920"/>
          </a:xfrm>
          <a:prstGeom prst="rect">
            <a:avLst/>
          </a:prstGeom>
          <a:effectLst>
            <a:softEdge rad="27356"/>
          </a:effectLst>
        </p:spPr>
      </p:pic>
    </p:spTree>
    <p:extLst>
      <p:ext uri="{BB962C8B-B14F-4D97-AF65-F5344CB8AC3E}">
        <p14:creationId xmlns:p14="http://schemas.microsoft.com/office/powerpoint/2010/main" val="81498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Quick Break!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4" name="Picture 3" descr="IMG_6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28">
            <a:off x="4159495" y="1784710"/>
            <a:ext cx="5140806" cy="695986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4582B-8EE1-1E42-A7B1-5CBED072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72448" y="1212732"/>
            <a:ext cx="5960535" cy="2648051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Learn</a:t>
            </a:r>
          </a:p>
        </p:txBody>
      </p:sp>
      <p:pic>
        <p:nvPicPr>
          <p:cNvPr id="6" name="Picture 5" descr="IMG_02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161">
            <a:off x="5599429" y="817969"/>
            <a:ext cx="5641154" cy="7823311"/>
          </a:xfrm>
          <a:prstGeom prst="rect">
            <a:avLst/>
          </a:prstGeom>
          <a:effectLst>
            <a:glow rad="711200">
              <a:srgbClr val="FFFF00">
                <a:alpha val="20000"/>
              </a:srgbClr>
            </a:glow>
            <a:reflection blurRad="152400" stA="73000" endPos="33000" dir="5400000" sy="-100000" algn="bl" rotWithShape="0"/>
            <a:softEdge rad="596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51EBB4-DB96-2F40-9822-561BF3D5B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00311" y="-4371539"/>
            <a:ext cx="11787496" cy="1529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71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>
              <a:solidFill>
                <a:srgbClr val="97C72B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#HenryATL2023</a:t>
            </a: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rPr dirty="0">
                <a:solidFill>
                  <a:srgbClr val="FFFFFF"/>
                </a:solidFill>
                <a:latin typeface="Chalkduster"/>
                <a:cs typeface="Chalkduster"/>
              </a:rPr>
              <a:t>@Lisa_Land</a:t>
            </a: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e</a:t>
            </a: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@</a:t>
            </a:r>
            <a:r>
              <a:rPr lang="en-US" dirty="0" err="1">
                <a:solidFill>
                  <a:srgbClr val="FFFFFF"/>
                </a:solidFill>
                <a:latin typeface="Chalkduster"/>
                <a:cs typeface="Chalkduster"/>
              </a:rPr>
              <a:t>QISAtweets</a:t>
            </a: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pic>
        <p:nvPicPr>
          <p:cNvPr id="141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014" y="4882026"/>
            <a:ext cx="4449543" cy="44495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81536" y="453030"/>
            <a:ext cx="1246815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Tweet</a:t>
            </a: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Your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dirty="0">
                <a:solidFill>
                  <a:srgbClr val="FFFFFF"/>
                </a:solidFill>
                <a:latin typeface="Chalkduster"/>
                <a:cs typeface="Chalkduster"/>
              </a:rPr>
              <a:t>Teacher Voice Journey!</a:t>
            </a: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08BC88-6211-0048-882E-C277E2FA4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475091"/>
            <a:ext cx="12070770" cy="1385703"/>
          </a:xfrm>
        </p:spPr>
        <p:txBody>
          <a:bodyPr/>
          <a:lstStyle/>
          <a:p>
            <a:pPr lvl="0">
              <a:defRPr sz="1800"/>
            </a:pPr>
            <a: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Taking Time to Learn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07C834-21E8-9742-9FAD-841BD2F0A27D}"/>
              </a:ext>
            </a:extLst>
          </p:cNvPr>
          <p:cNvSpPr txBox="1">
            <a:spLocks/>
          </p:cNvSpPr>
          <p:nvPr/>
        </p:nvSpPr>
        <p:spPr>
          <a:xfrm>
            <a:off x="-1371600" y="8680208"/>
            <a:ext cx="5310603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5C55C-12CC-036D-8616-6E098981628D}"/>
              </a:ext>
            </a:extLst>
          </p:cNvPr>
          <p:cNvSpPr txBox="1"/>
          <p:nvPr/>
        </p:nvSpPr>
        <p:spPr>
          <a:xfrm>
            <a:off x="1518023" y="2116455"/>
            <a:ext cx="9968753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vimeo.com/qisva/time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or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YouTube: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https://youtu.be/tYKcvRfxK0o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28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16688" y="332216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88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Learn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24898"/>
            <a:ext cx="13004800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Take notes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Ask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questions for clarity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Do not judge, you can learn from anyone</a:t>
            </a:r>
            <a:b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regardless of age, position, or any factor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rtl="0" latinLnBrk="1" hangingPunct="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Follow up &amp; communicate what you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LEARNED from listening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Be prepared to change</a:t>
            </a: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Do not fear what you do not know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AF50B-2307-4A41-B25A-803C4DDF1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89772-879D-3E4A-9F43-F58906C21396}"/>
              </a:ext>
            </a:extLst>
          </p:cNvPr>
          <p:cNvSpPr txBox="1"/>
          <p:nvPr/>
        </p:nvSpPr>
        <p:spPr>
          <a:xfrm>
            <a:off x="685301" y="3821273"/>
            <a:ext cx="11697649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Chalkduster" panose="03050602040202020205" pitchFamily="66" charset="77"/>
              </a:rPr>
              <a:t>Find the connection</a:t>
            </a:r>
            <a:br>
              <a:rPr lang="en-US" sz="60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6000" dirty="0">
                <a:solidFill>
                  <a:schemeClr val="bg1"/>
                </a:solidFill>
                <a:latin typeface="Chalkduster" panose="03050602040202020205" pitchFamily="66" charset="77"/>
              </a:rPr>
              <a:t>between the 4 individual pictures</a:t>
            </a: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.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0EF7-3E77-B64A-87DF-45019A53E9BA}"/>
              </a:ext>
            </a:extLst>
          </p:cNvPr>
          <p:cNvSpPr txBox="1"/>
          <p:nvPr/>
        </p:nvSpPr>
        <p:spPr>
          <a:xfrm>
            <a:off x="2845649" y="527258"/>
            <a:ext cx="7959200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Challenge Time!</a:t>
            </a:r>
          </a:p>
          <a:p>
            <a:pPr rtl="0" latinLnBrk="1" hangingPunct="0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Connections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9D2E9-8780-FB49-9D8B-1CB65A15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IMG_6943.JPG">
            <a:extLst>
              <a:ext uri="{FF2B5EF4-FFF2-40B4-BE49-F238E27FC236}">
                <a16:creationId xmlns:a16="http://schemas.microsoft.com/office/drawing/2014/main" id="{7D55E624-94F6-A74B-A07C-68530EF20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66">
            <a:off x="189389" y="5767"/>
            <a:ext cx="2877556" cy="3096336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14945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31E518-D61A-5F43-A945-F235EE01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A6B269-F029-E61C-F58A-70AFF4B7EDE2}"/>
              </a:ext>
            </a:extLst>
          </p:cNvPr>
          <p:cNvSpPr txBox="1"/>
          <p:nvPr/>
        </p:nvSpPr>
        <p:spPr>
          <a:xfrm>
            <a:off x="1792940" y="1999913"/>
            <a:ext cx="9753599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vimeo.com/qisva/connection1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YouTube: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/>
              </a:rPr>
              <a:t>https://youtu.be/Yl3JrRtyGHc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(all 9 slides)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D611D-86EF-6105-454A-533CE7488181}"/>
              </a:ext>
            </a:extLst>
          </p:cNvPr>
          <p:cNvSpPr txBox="1"/>
          <p:nvPr/>
        </p:nvSpPr>
        <p:spPr>
          <a:xfrm>
            <a:off x="0" y="537448"/>
            <a:ext cx="130048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1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851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F6E88F-4C0C-5E4C-9B51-F7D855418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30014-C8A8-4556-2E54-D29008FF316F}"/>
              </a:ext>
            </a:extLst>
          </p:cNvPr>
          <p:cNvSpPr txBox="1"/>
          <p:nvPr/>
        </p:nvSpPr>
        <p:spPr>
          <a:xfrm>
            <a:off x="0" y="537448"/>
            <a:ext cx="130048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2</a:t>
            </a:r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A241C8-9FD0-763A-CBCF-A1B208C048A7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vimeo.com/qisva/connections2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1D803-834A-714C-A94D-0D517016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F82EAF-3A4A-F980-9BBA-5BC54E861B73}"/>
              </a:ext>
            </a:extLst>
          </p:cNvPr>
          <p:cNvSpPr txBox="1"/>
          <p:nvPr/>
        </p:nvSpPr>
        <p:spPr>
          <a:xfrm>
            <a:off x="0" y="537448"/>
            <a:ext cx="130048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3</a:t>
            </a:r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22495-4B03-B534-A331-6E92DFB28B02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/>
              </a:rPr>
              <a:t>eo.com/qisva/connections3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20A2C-E84D-1E48-9FD8-D70763246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60967E-BA7A-5C20-AC52-032692E09FF1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vimeo.com/qisva/connections4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DF9E6-EDE6-B74A-327D-584F7459F109}"/>
              </a:ext>
            </a:extLst>
          </p:cNvPr>
          <p:cNvSpPr txBox="1"/>
          <p:nvPr/>
        </p:nvSpPr>
        <p:spPr>
          <a:xfrm>
            <a:off x="0" y="537448"/>
            <a:ext cx="130048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4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694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F7310A-AD02-C04A-90BF-9CD5B34BD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A8D87-9D99-8494-8F47-284C3E7B8BCD}"/>
              </a:ext>
            </a:extLst>
          </p:cNvPr>
          <p:cNvSpPr txBox="1"/>
          <p:nvPr/>
        </p:nvSpPr>
        <p:spPr>
          <a:xfrm>
            <a:off x="0" y="537448"/>
            <a:ext cx="1300480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5</a:t>
            </a:r>
            <a:endParaRPr lang="en-US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52F72-0C13-6575-3DEB-988D89930EB7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vimeo.com/qisva/connections5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771262-EE9A-D946-9BE8-E52C8C9D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66980-8880-7C4A-3FBF-A2477D6D37C2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vimeo.com/qisva/connections6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9A1600-C980-4910-AC8C-A29931B0C7A8}"/>
              </a:ext>
            </a:extLst>
          </p:cNvPr>
          <p:cNvSpPr txBox="1"/>
          <p:nvPr/>
        </p:nvSpPr>
        <p:spPr>
          <a:xfrm>
            <a:off x="0" y="537446"/>
            <a:ext cx="1364428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067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294126-8BB0-2B4A-A57E-77605B21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E2EC2-AA3C-BCD8-603E-A025B42EDC11}"/>
              </a:ext>
            </a:extLst>
          </p:cNvPr>
          <p:cNvSpPr txBox="1"/>
          <p:nvPr/>
        </p:nvSpPr>
        <p:spPr>
          <a:xfrm>
            <a:off x="0" y="537446"/>
            <a:ext cx="1364428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7</a:t>
            </a:r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F9115-3111-CF26-372F-1AF638F510CA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vimeo.com/qisva/connections7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61394" y="-471143"/>
            <a:ext cx="14464404" cy="211087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Essential 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DC1E7-DA1B-034E-8444-1527F188EABB}"/>
              </a:ext>
            </a:extLst>
          </p:cNvPr>
          <p:cNvSpPr txBox="1"/>
          <p:nvPr/>
        </p:nvSpPr>
        <p:spPr>
          <a:xfrm>
            <a:off x="0" y="1351300"/>
            <a:ext cx="1268128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does it look like in your 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current role to effectively listen,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learn, and lead?</a:t>
            </a: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will it take to effectively engage your voice as a teacher leader?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can you capitalize on the communication and collaboration skills you already have, and continue to develop these skills, to amplify your voice?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does our learning today reflect The Henry County Highly Effective Classroom Framework?</a:t>
            </a:r>
          </a:p>
        </p:txBody>
      </p:sp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DEFB035C-97DF-5B45-8A57-77AD342D5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8862">
            <a:off x="9990659" y="221053"/>
            <a:ext cx="2489151" cy="3425126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06F6BE-FA76-754B-ACB8-C373717F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FBCB0-60AE-824D-9E8C-0A6E27D8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E0E30-193F-109A-5CD7-E68125F34B4B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vimeo.com/qisva/connections8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5938B-534F-4D10-8D84-3D0F8B25DDB6}"/>
              </a:ext>
            </a:extLst>
          </p:cNvPr>
          <p:cNvSpPr txBox="1"/>
          <p:nvPr/>
        </p:nvSpPr>
        <p:spPr>
          <a:xfrm>
            <a:off x="0" y="537446"/>
            <a:ext cx="1364428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8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26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1D803-834A-714C-A94D-0D517016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BE26A7-54DC-C177-F5DD-189313C0465A}"/>
              </a:ext>
            </a:extLst>
          </p:cNvPr>
          <p:cNvSpPr txBox="1"/>
          <p:nvPr/>
        </p:nvSpPr>
        <p:spPr>
          <a:xfrm>
            <a:off x="0" y="537446"/>
            <a:ext cx="1364428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Connections 9</a:t>
            </a:r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29858-9648-DCEA-59E9-F043116A9265}"/>
              </a:ext>
            </a:extLst>
          </p:cNvPr>
          <p:cNvSpPr txBox="1"/>
          <p:nvPr/>
        </p:nvSpPr>
        <p:spPr>
          <a:xfrm>
            <a:off x="1792940" y="3661906"/>
            <a:ext cx="9753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vimeo.com/qisva/connections9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switch dir="r"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89772-879D-3E4A-9F43-F58906C21396}"/>
              </a:ext>
            </a:extLst>
          </p:cNvPr>
          <p:cNvSpPr txBox="1"/>
          <p:nvPr/>
        </p:nvSpPr>
        <p:spPr>
          <a:xfrm>
            <a:off x="659901" y="2944279"/>
            <a:ext cx="11697649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Pick a word that reflects your hopes &amp; dreams for Teacher Leaders &amp; create 4 images.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Can your group guess</a:t>
            </a:r>
            <a:b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sz="60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your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0EF7-3E77-B64A-87DF-45019A53E9BA}"/>
              </a:ext>
            </a:extLst>
          </p:cNvPr>
          <p:cNvSpPr txBox="1"/>
          <p:nvPr/>
        </p:nvSpPr>
        <p:spPr>
          <a:xfrm>
            <a:off x="2808325" y="508596"/>
            <a:ext cx="8108489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Challenge Time!</a:t>
            </a:r>
          </a:p>
          <a:p>
            <a:pPr rtl="0" latinLnBrk="1" hangingPunct="0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Your Connections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9D2E9-8780-FB49-9D8B-1CB65A15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IMG_6943.JPG">
            <a:extLst>
              <a:ext uri="{FF2B5EF4-FFF2-40B4-BE49-F238E27FC236}">
                <a16:creationId xmlns:a16="http://schemas.microsoft.com/office/drawing/2014/main" id="{7D55E624-94F6-A74B-A07C-68530EF20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66">
            <a:off x="189389" y="5767"/>
            <a:ext cx="2877556" cy="3096336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3512311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89772-879D-3E4A-9F43-F58906C21396}"/>
              </a:ext>
            </a:extLst>
          </p:cNvPr>
          <p:cNvSpPr txBox="1"/>
          <p:nvPr/>
        </p:nvSpPr>
        <p:spPr>
          <a:xfrm>
            <a:off x="3197168" y="1743841"/>
            <a:ext cx="9624345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does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“LEARN” 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apply to the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following elements of the Highly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Effective Classroom Framework: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0EF7-3E77-B64A-87DF-45019A53E9BA}"/>
              </a:ext>
            </a:extLst>
          </p:cNvPr>
          <p:cNvSpPr txBox="1"/>
          <p:nvPr/>
        </p:nvSpPr>
        <p:spPr>
          <a:xfrm>
            <a:off x="1247931" y="44891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CEF21-5E1D-904F-9FB2-E5C3036F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193">
            <a:off x="740954" y="354757"/>
            <a:ext cx="1734826" cy="269517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39012-BD22-EA4C-B17A-73861859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69158-8D61-2688-F466-F12D3D86E415}"/>
              </a:ext>
            </a:extLst>
          </p:cNvPr>
          <p:cNvSpPr txBox="1"/>
          <p:nvPr/>
        </p:nvSpPr>
        <p:spPr>
          <a:xfrm>
            <a:off x="0" y="3281019"/>
            <a:ext cx="12373582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Chalkduster" panose="03050602040202020205" pitchFamily="66" charset="77"/>
              </a:rPr>
              <a:t>-Clear &amp; Consistent Instructional Program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Chalkduster" panose="03050602040202020205" pitchFamily="66" charset="77"/>
              </a:rPr>
              <a:t>(Instructional Foundations)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-Visual Representation &amp; Modeling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-Intellectual Interest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-Student Self Worth &amp; Academic Awareness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(Learning Engagement)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-Skills &amp; Mindsets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(Conditions for Learning)</a:t>
            </a:r>
          </a:p>
        </p:txBody>
      </p:sp>
      <p:pic>
        <p:nvPicPr>
          <p:cNvPr id="4" name="Picture 3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4B948597-0CB7-9403-92E9-86768A085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28" y="163921"/>
            <a:ext cx="1683830" cy="1579920"/>
          </a:xfrm>
          <a:prstGeom prst="rect">
            <a:avLst/>
          </a:prstGeom>
          <a:effectLst>
            <a:softEdge rad="27356"/>
          </a:effectLst>
        </p:spPr>
      </p:pic>
    </p:spTree>
    <p:extLst>
      <p:ext uri="{BB962C8B-B14F-4D97-AF65-F5344CB8AC3E}">
        <p14:creationId xmlns:p14="http://schemas.microsoft.com/office/powerpoint/2010/main" val="2454593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9174" y="1232190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691988" y="4883512"/>
            <a:ext cx="8358167" cy="1102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7" name="Picture 6" descr="ConfidenceActionMovingForCol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7821">
            <a:off x="1575581" y="1511176"/>
            <a:ext cx="5255234" cy="701040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65F3B-1F48-EA48-8217-CE34370E4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475091"/>
            <a:ext cx="12070770" cy="1385703"/>
          </a:xfrm>
        </p:spPr>
        <p:txBody>
          <a:bodyPr/>
          <a:lstStyle/>
          <a:p>
            <a:pPr lvl="0">
              <a:defRPr sz="1800"/>
            </a:pPr>
            <a: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Leading Together…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966534-5243-5D47-9535-483852E0B311}"/>
              </a:ext>
            </a:extLst>
          </p:cNvPr>
          <p:cNvSpPr txBox="1">
            <a:spLocks/>
          </p:cNvSpPr>
          <p:nvPr/>
        </p:nvSpPr>
        <p:spPr>
          <a:xfrm>
            <a:off x="-1371600" y="8680208"/>
            <a:ext cx="5310603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20393-E5DC-E826-4A95-ACA5767EE97C}"/>
              </a:ext>
            </a:extLst>
          </p:cNvPr>
          <p:cNvSpPr txBox="1"/>
          <p:nvPr/>
        </p:nvSpPr>
        <p:spPr>
          <a:xfrm>
            <a:off x="1401752" y="2331607"/>
            <a:ext cx="10524565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  <a:hlinkClick r:id="rId2"/>
              </a:rPr>
              <a:t>https://vimeo.com/qisva/together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or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YouTube: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https://youtu.be/RTvZCdUP7N4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454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89772-879D-3E4A-9F43-F58906C21396}"/>
              </a:ext>
            </a:extLst>
          </p:cNvPr>
          <p:cNvSpPr txBox="1"/>
          <p:nvPr/>
        </p:nvSpPr>
        <p:spPr>
          <a:xfrm>
            <a:off x="314435" y="4713666"/>
            <a:ext cx="12399263" cy="2380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What did you observe related to the term </a:t>
            </a:r>
            <a:r>
              <a:rPr kumimoji="0" lang="en-US" sz="540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Lead</a:t>
            </a:r>
            <a:r>
              <a:rPr kumimoji="0" lang="en-US" sz="5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 in this video?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0EF7-3E77-B64A-87DF-45019A53E9BA}"/>
              </a:ext>
            </a:extLst>
          </p:cNvPr>
          <p:cNvSpPr txBox="1"/>
          <p:nvPr/>
        </p:nvSpPr>
        <p:spPr>
          <a:xfrm>
            <a:off x="1805385" y="773300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CEF21-5E1D-904F-9FB2-E5C3036F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193">
            <a:off x="756265" y="589970"/>
            <a:ext cx="2169286" cy="337014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5EA67-DC11-2844-9F33-BFFA8C35B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0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62395"/>
            <a:ext cx="13004800" cy="2590167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Lead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1" y="1709456"/>
            <a:ext cx="12661899" cy="1172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Use what you have heard &amp; learned to drive meaningful change.</a:t>
            </a: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Leading is not a solo adventure; take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action with others.</a:t>
            </a: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Created a shared sense of purpose.</a:t>
            </a:r>
          </a:p>
          <a:p>
            <a:pPr algn="l" rtl="0" latinLnBrk="1" hangingPunct="0"/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Voice is not about getting your own way.</a:t>
            </a: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You can’t please everyone; but you can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demonstrate value &amp; respect for all voices.</a:t>
            </a:r>
          </a:p>
          <a:p>
            <a:pPr algn="l" rtl="0" latinLnBrk="1" hangingPunct="0"/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0D019-A3A1-EC4E-A2EA-7F83710C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7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68" y="335798"/>
            <a:ext cx="11054082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Lead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63380" y="2014805"/>
            <a:ext cx="7327839" cy="3103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65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rtl="0" latinLnBrk="1" hangingPunct="0"/>
            <a:r>
              <a:rPr lang="en-US" sz="65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What do</a:t>
            </a:r>
          </a:p>
          <a:p>
            <a:pPr rtl="0" latinLnBrk="1" hangingPunct="0"/>
            <a:r>
              <a:rPr lang="en-US" sz="65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you value?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378">
            <a:off x="5817443" y="2784063"/>
            <a:ext cx="6377074" cy="531839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F6147-47DF-4C4C-A586-EFF24B028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82" y="335798"/>
            <a:ext cx="12700699" cy="1918129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Auction Time!!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25543"/>
            <a:ext cx="6708116" cy="8427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65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857250" indent="-857250" rtl="0" latinLnBrk="1" hangingPunct="0">
              <a:lnSpc>
                <a:spcPct val="90000"/>
              </a:lnSpc>
              <a:buFont typeface="Arial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Your team</a:t>
            </a:r>
            <a:b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gets $2,000!</a:t>
            </a:r>
          </a:p>
          <a:p>
            <a:pPr marL="857250" indent="-857250" rtl="0" latinLnBrk="1" hangingPunct="0">
              <a:lnSpc>
                <a:spcPct val="90000"/>
              </a:lnSpc>
              <a:buFont typeface="Arial" charset="0"/>
              <a:buChar char="•"/>
            </a:pPr>
            <a:endParaRPr lang="en-US" sz="4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857250" indent="-857250" rtl="0" latinLnBrk="1" hangingPunct="0">
              <a:lnSpc>
                <a:spcPct val="90000"/>
              </a:lnSpc>
              <a:buFont typeface="Arial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Determine what items you want to buy at the</a:t>
            </a:r>
            <a:b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auction.</a:t>
            </a:r>
          </a:p>
          <a:p>
            <a:pPr rtl="0" latinLnBrk="1" hangingPunct="0">
              <a:lnSpc>
                <a:spcPct val="90000"/>
              </a:lnSpc>
            </a:pPr>
            <a:endParaRPr lang="en-US" sz="4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857250" indent="-857250" rtl="0" latinLnBrk="1" hangingPunct="0">
              <a:lnSpc>
                <a:spcPct val="90000"/>
              </a:lnSpc>
              <a:buFont typeface="Arial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How much are </a:t>
            </a:r>
          </a:p>
          <a:p>
            <a:pPr rtl="0" latinLnBrk="1" hangingPunct="0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 you willing to </a:t>
            </a:r>
            <a:b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spend on what?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378">
            <a:off x="7257985" y="3577843"/>
            <a:ext cx="5024069" cy="419000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5885C-1630-DD47-A670-FCFC92328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89772-879D-3E4A-9F43-F58906C21396}"/>
              </a:ext>
            </a:extLst>
          </p:cNvPr>
          <p:cNvSpPr txBox="1"/>
          <p:nvPr/>
        </p:nvSpPr>
        <p:spPr>
          <a:xfrm>
            <a:off x="665845" y="4524028"/>
            <a:ext cx="11697649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  <a:t>WITHOUT looking at notes,</a:t>
            </a:r>
            <a:b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  <a:t>write anything you remember from the </a:t>
            </a:r>
            <a: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  <a:t>3-part Voice</a:t>
            </a:r>
            <a:b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  <a:t>definition</a:t>
            </a:r>
            <a: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  <a:t> from yesterday.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0EF7-3E77-B64A-87DF-45019A53E9BA}"/>
              </a:ext>
            </a:extLst>
          </p:cNvPr>
          <p:cNvSpPr txBox="1"/>
          <p:nvPr/>
        </p:nvSpPr>
        <p:spPr>
          <a:xfrm>
            <a:off x="5227022" y="106945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Quick Review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762BE-A63D-CA45-A076-149CED53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F814F7-DE72-FD48-A81C-15DC2C3D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523">
            <a:off x="796857" y="1035060"/>
            <a:ext cx="4249972" cy="274998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776040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88313" y="1018016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Values Auction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106798"/>
            <a:ext cx="12682816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400" baseline="0" dirty="0">
                <a:solidFill>
                  <a:srgbClr val="FFFFFF"/>
                </a:solidFill>
                <a:latin typeface="Chalkduster"/>
                <a:cs typeface="Chalkduster"/>
              </a:rPr>
              <a:t>Meaningful</a:t>
            </a:r>
            <a:r>
              <a:rPr lang="en-US" sz="4400" dirty="0">
                <a:solidFill>
                  <a:srgbClr val="FFFFFF"/>
                </a:solidFill>
                <a:latin typeface="Chalkduster"/>
                <a:cs typeface="Chalkduster"/>
              </a:rPr>
              <a:t> Collaboration</a:t>
            </a: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400" baseline="0" dirty="0">
                <a:solidFill>
                  <a:srgbClr val="FFFFFF"/>
                </a:solidFill>
                <a:latin typeface="Chalkduster"/>
                <a:cs typeface="Chalkduster"/>
              </a:rPr>
              <a:t>Planning Time</a:t>
            </a:r>
            <a:endParaRPr lang="en-US" sz="44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400" baseline="0" dirty="0">
                <a:solidFill>
                  <a:srgbClr val="FFFFFF"/>
                </a:solidFill>
                <a:latin typeface="Chalkduster"/>
                <a:cs typeface="Chalkduster"/>
              </a:rPr>
              <a:t>Professional</a:t>
            </a:r>
            <a:r>
              <a:rPr lang="en-US" sz="4400" dirty="0">
                <a:solidFill>
                  <a:srgbClr val="FFFFFF"/>
                </a:solidFill>
                <a:latin typeface="Chalkduster"/>
                <a:cs typeface="Chalkduster"/>
              </a:rPr>
              <a:t> Development</a:t>
            </a:r>
            <a:br>
              <a:rPr lang="en-US" sz="4400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4400" dirty="0">
                <a:solidFill>
                  <a:srgbClr val="FFFFFF"/>
                </a:solidFill>
                <a:latin typeface="Chalkduster"/>
                <a:cs typeface="Chalkduster"/>
              </a:rPr>
              <a:t>Opportunities</a:t>
            </a: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400" dirty="0">
                <a:solidFill>
                  <a:srgbClr val="FFFFFF"/>
                </a:solidFill>
                <a:latin typeface="Chalkduster"/>
                <a:cs typeface="Chalkduster"/>
              </a:rPr>
              <a:t>Small</a:t>
            </a: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Class Size</a:t>
            </a: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400" dirty="0">
                <a:solidFill>
                  <a:srgbClr val="FFFFFF"/>
                </a:solidFill>
                <a:latin typeface="Chalkduster"/>
                <a:cs typeface="Chalkduster"/>
              </a:rPr>
              <a:t>Amazing Administration</a:t>
            </a: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Supportive</a:t>
            </a: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Parents</a:t>
            </a: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High</a:t>
            </a: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Student Achievement</a:t>
            </a:r>
          </a:p>
          <a:p>
            <a:pPr marL="571500" marR="0" indent="-57150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400" baseline="0" dirty="0">
                <a:solidFill>
                  <a:srgbClr val="FFFFFF"/>
                </a:solidFill>
                <a:latin typeface="Chalkduster"/>
                <a:cs typeface="Chalkduster"/>
              </a:rPr>
              <a:t>Effective Communication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072">
            <a:off x="568758" y="582064"/>
            <a:ext cx="2902767" cy="24208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ABBAE-11FE-1F4A-A330-89CF04E4A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289772-879D-3E4A-9F43-F58906C21396}"/>
              </a:ext>
            </a:extLst>
          </p:cNvPr>
          <p:cNvSpPr txBox="1"/>
          <p:nvPr/>
        </p:nvSpPr>
        <p:spPr>
          <a:xfrm>
            <a:off x="3197168" y="1743841"/>
            <a:ext cx="9624345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does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“LEAD” 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apply to the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following elements of the Highly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Effective Classroom Framework: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70EF7-3E77-B64A-87DF-45019A53E9BA}"/>
              </a:ext>
            </a:extLst>
          </p:cNvPr>
          <p:cNvSpPr txBox="1"/>
          <p:nvPr/>
        </p:nvSpPr>
        <p:spPr>
          <a:xfrm>
            <a:off x="1247931" y="448913"/>
            <a:ext cx="60350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Reflect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CEF21-5E1D-904F-9FB2-E5C3036F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193">
            <a:off x="740954" y="354757"/>
            <a:ext cx="1734826" cy="269517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39012-BD22-EA4C-B17A-738618596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69158-8D61-2688-F466-F12D3D86E415}"/>
              </a:ext>
            </a:extLst>
          </p:cNvPr>
          <p:cNvSpPr txBox="1"/>
          <p:nvPr/>
        </p:nvSpPr>
        <p:spPr>
          <a:xfrm>
            <a:off x="0" y="3281020"/>
            <a:ext cx="12373582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Chalkduster" panose="03050602040202020205" pitchFamily="66" charset="77"/>
              </a:rPr>
              <a:t>-Intentional Planning for Instruction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Chalkduster" panose="03050602040202020205" pitchFamily="66" charset="77"/>
              </a:rPr>
              <a:t>(Instructional Foundations)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-Attend to Precision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-Application of Knowledge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-Collaborative Learning Opportunities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97C72B"/>
                </a:solidFill>
                <a:latin typeface="Chalkduster" panose="03050602040202020205" pitchFamily="66" charset="77"/>
              </a:rPr>
              <a:t>(Learning Engagement)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-Skills &amp; Mindsets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(Conditions for Learning)</a:t>
            </a:r>
          </a:p>
        </p:txBody>
      </p:sp>
      <p:pic>
        <p:nvPicPr>
          <p:cNvPr id="4" name="Picture 3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4E15245E-496F-FE23-6C84-BD2EFD5C2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28" y="163921"/>
            <a:ext cx="1683830" cy="1579920"/>
          </a:xfrm>
          <a:prstGeom prst="rect">
            <a:avLst/>
          </a:prstGeom>
          <a:effectLst>
            <a:softEdge rad="27356"/>
          </a:effectLst>
        </p:spPr>
      </p:pic>
    </p:spTree>
    <p:extLst>
      <p:ext uri="{BB962C8B-B14F-4D97-AF65-F5344CB8AC3E}">
        <p14:creationId xmlns:p14="http://schemas.microsoft.com/office/powerpoint/2010/main" val="2381930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2A18BA-F80F-CBEB-52BF-1A6EB1380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525"/>
            <a:ext cx="12934603" cy="2497103"/>
          </a:xfrm>
        </p:spPr>
        <p:txBody>
          <a:bodyPr/>
          <a:lstStyle/>
          <a:p>
            <a: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  <a:t>LLL in Action!</a:t>
            </a:r>
            <a:b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endParaRPr lang="en-US" sz="5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B2CD8-6A37-6E7A-2E88-8398DDAFB039}"/>
              </a:ext>
            </a:extLst>
          </p:cNvPr>
          <p:cNvSpPr/>
          <p:nvPr/>
        </p:nvSpPr>
        <p:spPr>
          <a:xfrm flipH="1">
            <a:off x="1605167" y="9199097"/>
            <a:ext cx="9925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chemeClr val="bg1"/>
                </a:solidFill>
                <a:latin typeface="Chalkduster" panose="03050602040202020205" pitchFamily="66" charset="77"/>
              </a:rPr>
              <a:t>Video Courtesy of Sutter Middle School, Los Angeles, California</a:t>
            </a:r>
            <a:endParaRPr lang="en-AU" sz="2000" kern="12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EFCF2-53B7-2214-C15E-45E18336037D}"/>
              </a:ext>
            </a:extLst>
          </p:cNvPr>
          <p:cNvSpPr txBox="1"/>
          <p:nvPr/>
        </p:nvSpPr>
        <p:spPr>
          <a:xfrm>
            <a:off x="3213113" y="2429907"/>
            <a:ext cx="6508376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Vimeo: </a:t>
            </a:r>
            <a:r>
              <a:rPr lang="en-US" b="0" i="0" dirty="0">
                <a:solidFill>
                  <a:schemeClr val="tx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vimeo.com/qisva/sutter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  <a:p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https://youtu.be/_kwkyzH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16A2-AC10-CF43-B7B3-B053918A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525"/>
            <a:ext cx="12934603" cy="2497103"/>
          </a:xfrm>
        </p:spPr>
        <p:txBody>
          <a:bodyPr/>
          <a:lstStyle/>
          <a:p>
            <a: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  <a:t>Creating Context for LLL</a:t>
            </a:r>
            <a:b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endParaRPr lang="en-US" sz="5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FECC4-4C4E-B745-B50F-DCC90315CDD7}"/>
              </a:ext>
            </a:extLst>
          </p:cNvPr>
          <p:cNvSpPr/>
          <p:nvPr/>
        </p:nvSpPr>
        <p:spPr>
          <a:xfrm flipH="1">
            <a:off x="1995053" y="8825873"/>
            <a:ext cx="9925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chemeClr val="bg1"/>
                </a:solidFill>
                <a:latin typeface="Chalkduster" panose="03050602040202020205" pitchFamily="66" charset="77"/>
              </a:rPr>
              <a:t>Picture Courtesy of Winchelsea Primary, Victoria, Australia</a:t>
            </a:r>
            <a:endParaRPr lang="en-AU" sz="2000" kern="12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CBD7D-6EF9-8045-B03E-4F7522F1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07712D42-CAB1-FEE1-3108-C2B795CFE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9" t="26079" b="38636"/>
          <a:stretch/>
        </p:blipFill>
        <p:spPr>
          <a:xfrm>
            <a:off x="415635" y="1679170"/>
            <a:ext cx="12136583" cy="6471223"/>
          </a:xfrm>
          <a:prstGeom prst="rect">
            <a:avLst/>
          </a:prstGeom>
          <a:effectLst>
            <a:softEdge rad="89154"/>
          </a:effectLst>
        </p:spPr>
      </p:pic>
    </p:spTree>
    <p:extLst>
      <p:ext uri="{BB962C8B-B14F-4D97-AF65-F5344CB8AC3E}">
        <p14:creationId xmlns:p14="http://schemas.microsoft.com/office/powerpoint/2010/main" val="103282798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35FE6C-049F-F05E-C56D-77696B05D7DD}"/>
              </a:ext>
            </a:extLst>
          </p:cNvPr>
          <p:cNvSpPr/>
          <p:nvPr/>
        </p:nvSpPr>
        <p:spPr>
          <a:xfrm flipH="1">
            <a:off x="3506612" y="8751228"/>
            <a:ext cx="9925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chemeClr val="bg1"/>
                </a:solidFill>
                <a:latin typeface="Chalkduster" panose="03050602040202020205" pitchFamily="66" charset="77"/>
              </a:rPr>
              <a:t>Video Courtesy of BCE, </a:t>
            </a:r>
            <a:r>
              <a:rPr lang="en-US" sz="2000" kern="1200" dirty="0" err="1">
                <a:solidFill>
                  <a:schemeClr val="bg1"/>
                </a:solidFill>
                <a:latin typeface="Chalkduster" panose="03050602040202020205" pitchFamily="66" charset="77"/>
              </a:rPr>
              <a:t>Brisane</a:t>
            </a:r>
            <a:r>
              <a:rPr lang="en-US" sz="2000" kern="1200" dirty="0">
                <a:solidFill>
                  <a:schemeClr val="bg1"/>
                </a:solidFill>
                <a:latin typeface="Chalkduster" panose="03050602040202020205" pitchFamily="66" charset="77"/>
              </a:rPr>
              <a:t>, Australia</a:t>
            </a:r>
            <a:endParaRPr lang="en-AU" sz="2000" kern="1200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E5E1A6-CF67-526D-40E6-8DD0ABEE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525"/>
            <a:ext cx="12934603" cy="2497103"/>
          </a:xfrm>
        </p:spPr>
        <p:txBody>
          <a:bodyPr/>
          <a:lstStyle/>
          <a:p>
            <a: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  <a:t>LLL Summarized</a:t>
            </a:r>
            <a:br>
              <a:rPr lang="en-US" sz="54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CE1BE-0C48-8CEC-F7A9-471AA190E35C}"/>
              </a:ext>
            </a:extLst>
          </p:cNvPr>
          <p:cNvSpPr txBox="1"/>
          <p:nvPr/>
        </p:nvSpPr>
        <p:spPr>
          <a:xfrm>
            <a:off x="2082800" y="2190399"/>
            <a:ext cx="8839200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</a:t>
            </a: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: </a:t>
            </a:r>
          </a:p>
          <a:p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  <a:hlinkClick r:id="rId3"/>
              </a:rPr>
              <a:t>https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  <a:hlinkClick r:id="rId3"/>
              </a:rPr>
              <a:t>://vimeo.com/qisva/louie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  <a:p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https://youtu.be/1Ebg4If1r7A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56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12674" y="205719"/>
            <a:ext cx="10301867" cy="1576228"/>
            <a:chOff x="2257468" y="1129297"/>
            <a:chExt cx="8001802" cy="1576228"/>
          </a:xfrm>
        </p:grpSpPr>
        <p:sp>
          <p:nvSpPr>
            <p:cNvPr id="3" name="TextBox 2"/>
            <p:cNvSpPr txBox="1"/>
            <p:nvPr/>
          </p:nvSpPr>
          <p:spPr>
            <a:xfrm>
              <a:off x="2257468" y="1140994"/>
              <a:ext cx="2221076" cy="1564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9500" b="0" i="0" u="sng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halkduster"/>
                  <a:ea typeface="+mn-ea"/>
                  <a:cs typeface="Chalkduster"/>
                  <a:sym typeface="Helvetica Light"/>
                </a:rPr>
                <a:t>Less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18883" y="1129297"/>
              <a:ext cx="2640387" cy="1564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9500" u="sng" dirty="0">
                  <a:solidFill>
                    <a:srgbClr val="FFFF00"/>
                  </a:solidFill>
                  <a:latin typeface="Chalkduster"/>
                  <a:cs typeface="Chalkduster"/>
                </a:rPr>
                <a:t>More</a:t>
              </a:r>
              <a:endParaRPr kumimoji="0" lang="en-US" sz="9500" b="0" i="0" u="sng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60892" y="2056662"/>
            <a:ext cx="2707399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Talking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12953" y="2056662"/>
            <a:ext cx="3075956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Listening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4427" y="3557379"/>
            <a:ext cx="3800328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Complaints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04984" y="3557379"/>
            <a:ext cx="3091894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Solutions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7236" y="4998829"/>
            <a:ext cx="3154710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Isolation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97723" y="4998829"/>
            <a:ext cx="4706417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Collaboration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16693" y="6381012"/>
            <a:ext cx="2595797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Excuses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40498" y="6381012"/>
            <a:ext cx="2220866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Action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03812" y="7898662"/>
            <a:ext cx="3821559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Frustration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88856" y="7898662"/>
            <a:ext cx="3924151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Celebration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EDAC80-DB37-1A44-8B05-B68694946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7" name="Picture 6" descr="IMG_69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7" y="529597"/>
            <a:ext cx="11162090" cy="8719729"/>
          </a:xfrm>
          <a:prstGeom prst="rect">
            <a:avLst/>
          </a:prstGeom>
          <a:effectLst>
            <a:softEdge rad="584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1A836-D906-1A4E-BDD5-35B462FFE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559" y="1155031"/>
            <a:ext cx="13004800" cy="247539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Applying the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Voice Process</a:t>
            </a:r>
          </a:p>
        </p:txBody>
      </p:sp>
      <p:pic>
        <p:nvPicPr>
          <p:cNvPr id="6" name="Picture 5" descr="Binoculars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056">
            <a:off x="472851" y="729706"/>
            <a:ext cx="4119634" cy="4867595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7E7F74-F6E6-394B-988B-543ADE8E19B3}"/>
              </a:ext>
            </a:extLst>
          </p:cNvPr>
          <p:cNvSpPr txBox="1"/>
          <p:nvPr/>
        </p:nvSpPr>
        <p:spPr>
          <a:xfrm rot="20826920">
            <a:off x="1347537" y="5347456"/>
            <a:ext cx="10347157" cy="299569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rtl="0" latinLnBrk="1" hangingPunct="0"/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Jot down some initial thoughts in the template provided on the 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Applying the Voice Process handout.</a:t>
            </a:r>
          </a:p>
          <a:p>
            <a:pPr marL="742950" indent="-742950" rtl="0" latinLnBrk="1" hangingPunct="0">
              <a:buAutoNum type="arabicPeriod"/>
            </a:pP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23689-2B98-3F40-A34E-04EAB297B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5BAE66-2177-7E41-930E-C68F9624E4E9}"/>
              </a:ext>
            </a:extLst>
          </p:cNvPr>
          <p:cNvSpPr txBox="1"/>
          <p:nvPr/>
        </p:nvSpPr>
        <p:spPr>
          <a:xfrm rot="20744061">
            <a:off x="7154611" y="8210226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2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29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338" y="409074"/>
            <a:ext cx="13004800" cy="2475396"/>
          </a:xfrm>
        </p:spPr>
        <p:txBody>
          <a:bodyPr anchor="ctr"/>
          <a:lstStyle/>
          <a:p>
            <a:pPr algn="l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Pinwheel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Discussions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E7F74-F6E6-394B-988B-543ADE8E19B3}"/>
              </a:ext>
            </a:extLst>
          </p:cNvPr>
          <p:cNvSpPr txBox="1"/>
          <p:nvPr/>
        </p:nvSpPr>
        <p:spPr>
          <a:xfrm>
            <a:off x="168442" y="2181001"/>
            <a:ext cx="12536905" cy="7981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rtl="0" latinLnBrk="1" hangingPunct="0"/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742950" indent="-742950" rtl="0" latinLnBrk="1" hangingPunct="0">
              <a:buAutoNum type="arabicPeriod"/>
            </a:pP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Get into pinwheel groups of 6.</a:t>
            </a:r>
          </a:p>
          <a:p>
            <a:pPr marL="742950" indent="-742950" rtl="0" latinLnBrk="1" hangingPunct="0">
              <a:buAutoNum type="arabicPeriod"/>
            </a:pP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742950" indent="-742950" rtl="0" latinLnBrk="1" hangingPunct="0">
              <a:buAutoNum type="arabicPeriod"/>
            </a:pP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With your first partner, share your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application examples for Listen.</a:t>
            </a:r>
          </a:p>
          <a:p>
            <a:pPr marL="742950" indent="-742950" rtl="0" latinLnBrk="1" hangingPunct="0">
              <a:buAutoNum type="arabicPeriod"/>
            </a:pP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742950" indent="-742950" rtl="0" latinLnBrk="1" hangingPunct="0">
              <a:buAutoNum type="arabicPeriod"/>
            </a:pP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When the wind blows, the outside of the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pinwheel moves one person clockwise. Share your application examples for Learn.</a:t>
            </a:r>
          </a:p>
          <a:p>
            <a:pPr marL="742950" indent="-742950" rtl="0" latinLnBrk="1" hangingPunct="0">
              <a:buAutoNum type="arabicPeriod"/>
            </a:pP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742950" indent="-742950" rtl="0" latinLnBrk="1" hangingPunct="0"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When the wind blows, repeat &amp; share your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application examples for Lead.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4" name="Picture 3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94758812-8748-8B4F-9CDD-C6404DA4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720">
            <a:off x="441111" y="176122"/>
            <a:ext cx="2333291" cy="3453132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7E76F-2058-274A-8D67-C690C9D9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79" y="511156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Pathway to 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Teacher Voice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46D2E3-3979-1B4D-BB29-DA476BF1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004">
            <a:off x="626042" y="1139827"/>
            <a:ext cx="5290518" cy="7258067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9ECB30-B32A-0547-B1C7-951CD26EB857}"/>
              </a:ext>
            </a:extLst>
          </p:cNvPr>
          <p:cNvSpPr txBox="1"/>
          <p:nvPr/>
        </p:nvSpPr>
        <p:spPr>
          <a:xfrm>
            <a:off x="4283242" y="4234962"/>
            <a:ext cx="10347157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Teacher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Willingness</a:t>
            </a:r>
          </a:p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Organizational</a:t>
            </a:r>
            <a:b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Readiness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4B797-5462-A942-81EC-1029038CE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F100993-587C-014A-A375-C0B2E70C6848}"/>
              </a:ext>
            </a:extLst>
          </p:cNvPr>
          <p:cNvSpPr txBox="1">
            <a:spLocks/>
          </p:cNvSpPr>
          <p:nvPr/>
        </p:nvSpPr>
        <p:spPr>
          <a:xfrm>
            <a:off x="0" y="8680208"/>
            <a:ext cx="5309936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TV Book P. 37-44</a:t>
            </a:r>
          </a:p>
        </p:txBody>
      </p:sp>
    </p:spTree>
    <p:extLst>
      <p:ext uri="{BB962C8B-B14F-4D97-AF65-F5344CB8AC3E}">
        <p14:creationId xmlns:p14="http://schemas.microsoft.com/office/powerpoint/2010/main" val="26941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3 Components of Student Voice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2107" y="1821973"/>
            <a:ext cx="13230124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Sharing thoughts &amp; ideas in an environment underpinned by trust &amp; respect.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874" y="4600708"/>
            <a:ext cx="12618163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Offering realistic suggestions for the</a:t>
            </a:r>
            <a:b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good of the whole.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07" y="7713107"/>
            <a:ext cx="12618165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chemeClr val="bg1"/>
                </a:solidFill>
                <a:latin typeface="Chalkduster"/>
                <a:cs typeface="Chalkduster"/>
              </a:rPr>
              <a:t>Accepting responsibility for not only what is said but also what needs to be done.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2BFC9BF-2E41-E944-A860-4225FCC43B19}"/>
              </a:ext>
            </a:extLst>
          </p:cNvPr>
          <p:cNvSpPr/>
          <p:nvPr/>
        </p:nvSpPr>
        <p:spPr>
          <a:xfrm>
            <a:off x="4042715" y="3282061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4BDADBE-9F39-F548-A0AF-1940268B2597}"/>
              </a:ext>
            </a:extLst>
          </p:cNvPr>
          <p:cNvSpPr/>
          <p:nvPr/>
        </p:nvSpPr>
        <p:spPr>
          <a:xfrm>
            <a:off x="7900699" y="3268504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09D26B9-B50B-D64F-A504-A3076ACF73FD}"/>
              </a:ext>
            </a:extLst>
          </p:cNvPr>
          <p:cNvSpPr/>
          <p:nvPr/>
        </p:nvSpPr>
        <p:spPr>
          <a:xfrm>
            <a:off x="2732990" y="6325318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E4E4B59-C21D-B743-8F56-4C10E99A79F2}"/>
              </a:ext>
            </a:extLst>
          </p:cNvPr>
          <p:cNvSpPr/>
          <p:nvPr/>
        </p:nvSpPr>
        <p:spPr>
          <a:xfrm>
            <a:off x="6005610" y="6325317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B67FB72-1D71-1745-A8F5-4E3E0AFE2FA2}"/>
              </a:ext>
            </a:extLst>
          </p:cNvPr>
          <p:cNvSpPr/>
          <p:nvPr/>
        </p:nvSpPr>
        <p:spPr>
          <a:xfrm>
            <a:off x="9278230" y="6344010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708C-EEC2-E148-A857-BA3D4907A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845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335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Pathway to 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Teacher Voice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46D2E3-3979-1B4D-BB29-DA476BF1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004">
            <a:off x="384368" y="456113"/>
            <a:ext cx="2671158" cy="366456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9ECB30-B32A-0547-B1C7-951CD26EB857}"/>
              </a:ext>
            </a:extLst>
          </p:cNvPr>
          <p:cNvSpPr txBox="1"/>
          <p:nvPr/>
        </p:nvSpPr>
        <p:spPr>
          <a:xfrm>
            <a:off x="673768" y="4293178"/>
            <a:ext cx="11574379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As a table group, discuss the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questions in the chart on page 45 of </a:t>
            </a:r>
            <a: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Teacher Voice: Amplifying</a:t>
            </a:r>
            <a:b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Success </a:t>
            </a: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to personalize the concepts of Teacher Willingness</a:t>
            </a:r>
            <a:b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&amp; Organizational Readiness.</a:t>
            </a: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742950" indent="-742950" rtl="0" latinLnBrk="1" hangingPunct="0">
              <a:buAutoNum type="arabicPeriod"/>
            </a:pP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30208-9B34-814B-BEC7-A48F2FA47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4442" y="2785125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Introduction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to the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Aspirations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Framework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57">
            <a:off x="655054" y="1372108"/>
            <a:ext cx="4851400" cy="655748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BC12E6-9F9D-D344-B6A4-BDE38766C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57">
            <a:off x="679117" y="1540549"/>
            <a:ext cx="4851400" cy="655748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A38201-E59B-5C4D-9761-F9988A36A2C2}"/>
              </a:ext>
            </a:extLst>
          </p:cNvPr>
          <p:cNvSpPr txBox="1"/>
          <p:nvPr/>
        </p:nvSpPr>
        <p:spPr>
          <a:xfrm rot="20839400">
            <a:off x="7592026" y="8017724"/>
            <a:ext cx="3120359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3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E9D80A-EB2E-EF4A-A83D-5B6EB4B33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4E68240-FB38-5049-A01A-32B36F4B7DBA}"/>
              </a:ext>
            </a:extLst>
          </p:cNvPr>
          <p:cNvSpPr txBox="1">
            <a:spLocks/>
          </p:cNvSpPr>
          <p:nvPr/>
        </p:nvSpPr>
        <p:spPr>
          <a:xfrm>
            <a:off x="234463" y="8680208"/>
            <a:ext cx="5309936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TV Book P. 44-45</a:t>
            </a:r>
          </a:p>
        </p:txBody>
      </p:sp>
    </p:spTree>
    <p:extLst>
      <p:ext uri="{BB962C8B-B14F-4D97-AF65-F5344CB8AC3E}">
        <p14:creationId xmlns:p14="http://schemas.microsoft.com/office/powerpoint/2010/main" val="5709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054"/>
            <a:ext cx="13004800" cy="3271828"/>
          </a:xfrm>
        </p:spPr>
        <p:txBody>
          <a:bodyPr lIns="91436" tIns="45719" rIns="91436" bIns="45719"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Aspirations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EBB73-0BC6-0A4B-97D8-CB4CADD75FFB}"/>
              </a:ext>
            </a:extLst>
          </p:cNvPr>
          <p:cNvSpPr txBox="1"/>
          <p:nvPr/>
        </p:nvSpPr>
        <p:spPr>
          <a:xfrm>
            <a:off x="3883880" y="1675194"/>
            <a:ext cx="5136017" cy="11182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6600" dirty="0">
                <a:solidFill>
                  <a:schemeClr val="bg1"/>
                </a:solidFill>
                <a:latin typeface="Chalkduster"/>
                <a:cs typeface="Chalkduster"/>
              </a:rPr>
              <a:t>Self-Worth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BC391B-22C9-2643-AB65-DEB24DD1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C8D962-3296-A04F-9CD7-301CAA684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1672"/>
            <a:ext cx="4235116" cy="4235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9F03FA-089B-7340-8D27-BCEB0DF1A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73" y="3465094"/>
            <a:ext cx="4278237" cy="4278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8D5AA9-E858-8642-A355-82E9CE472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358" y="3356917"/>
            <a:ext cx="4278441" cy="41989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B49475-6980-3B4B-B38D-36C2747D31F4}"/>
              </a:ext>
            </a:extLst>
          </p:cNvPr>
          <p:cNvSpPr txBox="1">
            <a:spLocks/>
          </p:cNvSpPr>
          <p:nvPr/>
        </p:nvSpPr>
        <p:spPr>
          <a:xfrm>
            <a:off x="0" y="8680208"/>
            <a:ext cx="5309936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TV Book P. 46-50</a:t>
            </a:r>
          </a:p>
        </p:txBody>
      </p:sp>
    </p:spTree>
    <p:extLst>
      <p:ext uri="{BB962C8B-B14F-4D97-AF65-F5344CB8AC3E}">
        <p14:creationId xmlns:p14="http://schemas.microsoft.com/office/powerpoint/2010/main" val="4656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 rot="507811">
            <a:off x="-412360" y="2668572"/>
            <a:ext cx="8539430" cy="5960533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4551" dirty="0">
                <a:solidFill>
                  <a:schemeClr val="bg1"/>
                </a:solidFill>
                <a:latin typeface="Chalkduster"/>
                <a:cs typeface="Chalkduster"/>
              </a:rPr>
              <a:t>My colleagues </a:t>
            </a:r>
          </a:p>
          <a:p>
            <a:pPr>
              <a:lnSpc>
                <a:spcPct val="130000"/>
              </a:lnSpc>
            </a:pPr>
            <a:r>
              <a:rPr lang="en-US" sz="4551" dirty="0">
                <a:solidFill>
                  <a:schemeClr val="bg1"/>
                </a:solidFill>
                <a:latin typeface="Chalkduster"/>
                <a:cs typeface="Chalkduster"/>
              </a:rPr>
              <a:t>would describe</a:t>
            </a:r>
          </a:p>
          <a:p>
            <a:pPr>
              <a:lnSpc>
                <a:spcPct val="130000"/>
              </a:lnSpc>
            </a:pPr>
            <a:r>
              <a:rPr lang="en-US" sz="4551" dirty="0">
                <a:solidFill>
                  <a:schemeClr val="bg1"/>
                </a:solidFill>
                <a:latin typeface="Chalkduster"/>
                <a:cs typeface="Chalkduster"/>
              </a:rPr>
              <a:t>me as</a:t>
            </a:r>
            <a:r>
              <a:rPr lang="is-IS" sz="4551" dirty="0">
                <a:solidFill>
                  <a:schemeClr val="bg1"/>
                </a:solidFill>
                <a:latin typeface="Chalkduster"/>
                <a:cs typeface="Chalkduster"/>
              </a:rPr>
              <a:t>…</a:t>
            </a:r>
            <a:endParaRPr lang="en-US" sz="4551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2" name="Picture 1" descr="IMG_03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464">
            <a:off x="7357706" y="2592431"/>
            <a:ext cx="4447167" cy="61306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0738C-71AC-4C48-986B-368C32A24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IMG_6943.JPG">
            <a:extLst>
              <a:ext uri="{FF2B5EF4-FFF2-40B4-BE49-F238E27FC236}">
                <a16:creationId xmlns:a16="http://schemas.microsoft.com/office/drawing/2014/main" id="{808065C8-3E75-1DF1-6EAB-B0CA0776E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66">
            <a:off x="189389" y="24428"/>
            <a:ext cx="2877556" cy="3096336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ECCBED-4834-CD54-6D41-18107B98354E}"/>
              </a:ext>
            </a:extLst>
          </p:cNvPr>
          <p:cNvSpPr txBox="1"/>
          <p:nvPr/>
        </p:nvSpPr>
        <p:spPr>
          <a:xfrm>
            <a:off x="2584390" y="452613"/>
            <a:ext cx="8108489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Challenge Time!</a:t>
            </a:r>
          </a:p>
          <a:p>
            <a:pPr rtl="0" latinLnBrk="1" hangingPunct="0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Inside/Outside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5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bo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0" y="32641"/>
            <a:ext cx="13004800" cy="9753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 rot="20865778">
            <a:off x="6333153" y="2295271"/>
            <a:ext cx="6087962" cy="5960533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4551" dirty="0">
                <a:solidFill>
                  <a:srgbClr val="FFFF00"/>
                </a:solidFill>
                <a:latin typeface="Chalkduster"/>
                <a:cs typeface="Chalkduster"/>
              </a:rPr>
              <a:t>If you really knew me as a teacher, you would know</a:t>
            </a:r>
            <a:r>
              <a:rPr lang="is-IS" sz="4551" dirty="0">
                <a:solidFill>
                  <a:srgbClr val="FFFF00"/>
                </a:solidFill>
                <a:latin typeface="Chalkduster"/>
                <a:cs typeface="Chalkduster"/>
              </a:rPr>
              <a:t>…</a:t>
            </a:r>
            <a:endParaRPr lang="en-US" sz="4551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4016" y="990111"/>
            <a:ext cx="10196018" cy="9342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40" latinLnBrk="1" hangingPunct="0"/>
            <a:r>
              <a:rPr lang="is-IS" sz="5404" dirty="0">
                <a:solidFill>
                  <a:srgbClr val="FFFF00"/>
                </a:solidFill>
                <a:latin typeface="Chalkduster"/>
                <a:cs typeface="Chalkduster"/>
              </a:rPr>
              <a:t>Inside/Outside</a:t>
            </a:r>
            <a:endParaRPr lang="en-US" sz="5404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02" y="453833"/>
            <a:ext cx="3757308" cy="8885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1DA0E8-BFE1-F242-BA4C-0ED255B91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2692" y="-2265305"/>
            <a:ext cx="13186611" cy="596053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Reflect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A2B43-F221-6646-8F76-5EA17CB00078}"/>
              </a:ext>
            </a:extLst>
          </p:cNvPr>
          <p:cNvSpPr txBox="1"/>
          <p:nvPr/>
        </p:nvSpPr>
        <p:spPr>
          <a:xfrm>
            <a:off x="751186" y="3269215"/>
            <a:ext cx="115024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</a:t>
            </a:r>
            <a:r>
              <a:rPr lang="en-US" u="sng" dirty="0">
                <a:solidFill>
                  <a:schemeClr val="bg1"/>
                </a:solidFill>
                <a:latin typeface="Chalkduster" panose="03050602040202020205" pitchFamily="66" charset="77"/>
              </a:rPr>
              <a:t>specific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connections can you make between various sub-elements of the Highly Effective Classroom Framework &amp; the concept of Self-Worth? EXPLAIN!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(See page 3 of the Framework to guide your reflective conversation.)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DEEFB-7ADD-6642-962D-D29D105B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4F525991-A3EF-C839-38B8-E3C0E3C7D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92" y="195782"/>
            <a:ext cx="3275572" cy="3073433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9" name="Picture 8" descr="IMG_0283.JPG">
            <a:extLst>
              <a:ext uri="{FF2B5EF4-FFF2-40B4-BE49-F238E27FC236}">
                <a16:creationId xmlns:a16="http://schemas.microsoft.com/office/drawing/2014/main" id="{7DD873E9-0981-E62D-E53A-78F628AD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425">
            <a:off x="312482" y="144470"/>
            <a:ext cx="2303534" cy="2832754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8A7EF-97DE-8E56-2D47-7F741BB10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11" y="5686207"/>
            <a:ext cx="2332983" cy="2332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B882A3-013F-633F-579C-678101FAE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80" y="5686207"/>
            <a:ext cx="2332983" cy="2332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F66BF1-5E04-DD38-C6B4-F036F2A4C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92" y="5730302"/>
            <a:ext cx="2348389" cy="23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054"/>
            <a:ext cx="13004800" cy="3271828"/>
          </a:xfrm>
        </p:spPr>
        <p:txBody>
          <a:bodyPr lIns="91436" tIns="45719" rIns="91436" bIns="45719"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Aspirations Framework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73E69-4821-3341-B95D-D415B1D26EEC}"/>
              </a:ext>
            </a:extLst>
          </p:cNvPr>
          <p:cNvSpPr txBox="1"/>
          <p:nvPr/>
        </p:nvSpPr>
        <p:spPr>
          <a:xfrm>
            <a:off x="3442261" y="1789397"/>
            <a:ext cx="5996830" cy="11182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6600" dirty="0">
                <a:solidFill>
                  <a:schemeClr val="bg1"/>
                </a:solidFill>
                <a:latin typeface="Chalkduster"/>
                <a:cs typeface="Chalkduster"/>
              </a:rPr>
              <a:t>Engagement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BC391B-22C9-2643-AB65-DEB24DD1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9C6FE7-C736-2F41-B2D6-6719F76CC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6428"/>
            <a:ext cx="4210391" cy="42103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AA5B9-B3B7-0D49-AFA7-A623E3B8B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7" y="3564004"/>
            <a:ext cx="4284363" cy="4252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996869-12A6-CF45-AA5F-C85D50835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26" y="3682250"/>
            <a:ext cx="4269874" cy="42377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ADC439-FB96-3B47-BE77-2914B1569233}"/>
              </a:ext>
            </a:extLst>
          </p:cNvPr>
          <p:cNvSpPr txBox="1">
            <a:spLocks/>
          </p:cNvSpPr>
          <p:nvPr/>
        </p:nvSpPr>
        <p:spPr>
          <a:xfrm>
            <a:off x="0" y="8680208"/>
            <a:ext cx="5309936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TV Book P. 50-53</a:t>
            </a:r>
          </a:p>
        </p:txBody>
      </p:sp>
    </p:spTree>
    <p:extLst>
      <p:ext uri="{BB962C8B-B14F-4D97-AF65-F5344CB8AC3E}">
        <p14:creationId xmlns:p14="http://schemas.microsoft.com/office/powerpoint/2010/main" val="41935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r="11752"/>
          <a:stretch/>
        </p:blipFill>
        <p:spPr>
          <a:xfrm>
            <a:off x="6558259" y="3346471"/>
            <a:ext cx="5683383" cy="541545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17500"/>
          <a:stretch/>
        </p:blipFill>
        <p:spPr>
          <a:xfrm rot="5400000">
            <a:off x="211960" y="3894871"/>
            <a:ext cx="6395346" cy="4766531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5EC9F-8412-F144-A1D4-34B2A8C38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IMG_6943.JPG">
            <a:extLst>
              <a:ext uri="{FF2B5EF4-FFF2-40B4-BE49-F238E27FC236}">
                <a16:creationId xmlns:a16="http://schemas.microsoft.com/office/drawing/2014/main" id="{C70B30ED-44C6-9ED0-9FFD-057064D81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66">
            <a:off x="189389" y="43089"/>
            <a:ext cx="2877556" cy="3096336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5EFABA-870B-4ADB-0943-0AAF8B2536C6}"/>
              </a:ext>
            </a:extLst>
          </p:cNvPr>
          <p:cNvSpPr txBox="1"/>
          <p:nvPr/>
        </p:nvSpPr>
        <p:spPr>
          <a:xfrm>
            <a:off x="2621714" y="244688"/>
            <a:ext cx="8108489" cy="2934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Challenge Time!</a:t>
            </a:r>
          </a:p>
          <a:p>
            <a:pPr rtl="0" latinLnBrk="1" hangingPunct="0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Losing Track of</a:t>
            </a:r>
            <a:b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</a:b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Time &amp; Space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20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7840" y="-167951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I lose track of time &amp; space when</a:t>
            </a:r>
            <a:r>
              <a:rPr lang="is-IS" sz="6600" dirty="0">
                <a:solidFill>
                  <a:srgbClr val="FFFF00"/>
                </a:solidFill>
                <a:latin typeface="Chalkduster"/>
                <a:cs typeface="Chalkduster"/>
              </a:rPr>
              <a:t>…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373">
            <a:off x="2540450" y="4248970"/>
            <a:ext cx="7480851" cy="4501882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7" name="TextBox 6"/>
          <p:cNvSpPr txBox="1"/>
          <p:nvPr/>
        </p:nvSpPr>
        <p:spPr>
          <a:xfrm>
            <a:off x="7712975" y="2886052"/>
            <a:ext cx="499976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charset="0"/>
                <a:ea typeface="Chalkduster" charset="0"/>
                <a:cs typeface="Chalkduster" charset="0"/>
                <a:sym typeface="Helvetica Light"/>
              </a:rPr>
              <a:t>Be sure to include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Your Name!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charset="0"/>
              <a:ea typeface="Chalkduster" charset="0"/>
              <a:cs typeface="Chalkduster" charset="0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E2D6BF-0159-EC43-95D0-EA03F72BD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2692" y="-2265305"/>
            <a:ext cx="13186611" cy="596053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Reflect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A2B43-F221-6646-8F76-5EA17CB00078}"/>
              </a:ext>
            </a:extLst>
          </p:cNvPr>
          <p:cNvSpPr txBox="1"/>
          <p:nvPr/>
        </p:nvSpPr>
        <p:spPr>
          <a:xfrm>
            <a:off x="751186" y="3269215"/>
            <a:ext cx="115024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</a:t>
            </a:r>
            <a:r>
              <a:rPr lang="en-US" u="sng" dirty="0">
                <a:solidFill>
                  <a:schemeClr val="bg1"/>
                </a:solidFill>
                <a:latin typeface="Chalkduster" panose="03050602040202020205" pitchFamily="66" charset="77"/>
              </a:rPr>
              <a:t>specific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connections can you make between various sub-elements of the Highly Effective Classroom Framework &amp; the concept of Engagement? EXPLAIN!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(See page 3 of the Framework to guide your reflective conversation.)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DEEFB-7ADD-6642-962D-D29D105B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4F525991-A3EF-C839-38B8-E3C0E3C7D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92" y="195782"/>
            <a:ext cx="3275572" cy="3073433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9" name="Picture 8" descr="IMG_0283.JPG">
            <a:extLst>
              <a:ext uri="{FF2B5EF4-FFF2-40B4-BE49-F238E27FC236}">
                <a16:creationId xmlns:a16="http://schemas.microsoft.com/office/drawing/2014/main" id="{7DD873E9-0981-E62D-E53A-78F628AD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425">
            <a:off x="312482" y="144470"/>
            <a:ext cx="2303534" cy="2832754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261591-C465-7D63-BB67-7EBEDBCB6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30" y="5705992"/>
            <a:ext cx="2332983" cy="2332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921C6-631E-E5FF-DAB7-4A0A3AAE7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20" y="5745645"/>
            <a:ext cx="2270750" cy="2253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3220EE-C917-73A1-B9CE-E5B17C1CE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223" y="5706277"/>
            <a:ext cx="2332983" cy="23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34781" y="515939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07344" y="8856664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40216" y="8851901"/>
            <a:ext cx="98372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38800" y="4770438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447" y="164"/>
                <a:ext cx="1557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457" y="164"/>
                <a:ext cx="1534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38800" y="863600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94" y="111"/>
                <a:ext cx="1465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763911" y="8855005"/>
            <a:ext cx="2503643" cy="83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DOING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5C43A6-59A0-EA48-A9A5-FB9831448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295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054"/>
            <a:ext cx="13004800" cy="3271828"/>
          </a:xfrm>
        </p:spPr>
        <p:txBody>
          <a:bodyPr lIns="91436" tIns="45719" rIns="91436" bIns="45719"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Aspirations Framework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8150" y="1732397"/>
            <a:ext cx="3813540" cy="11182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6600" dirty="0">
                <a:solidFill>
                  <a:schemeClr val="bg1"/>
                </a:solidFill>
                <a:latin typeface="Chalkduster"/>
                <a:cs typeface="Chalkduster"/>
              </a:rPr>
              <a:t>Purpose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BC391B-22C9-2643-AB65-DEB24DD1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05EC4D-955D-7E4B-844A-7E2F92FF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78" y="3309932"/>
            <a:ext cx="4464503" cy="44143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EC8708-BB3E-B74A-B790-5BC2D2D5B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57" y="3320717"/>
            <a:ext cx="4541008" cy="45238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545359-3481-934A-92C8-A776E105E63D}"/>
              </a:ext>
            </a:extLst>
          </p:cNvPr>
          <p:cNvSpPr txBox="1">
            <a:spLocks/>
          </p:cNvSpPr>
          <p:nvPr/>
        </p:nvSpPr>
        <p:spPr>
          <a:xfrm>
            <a:off x="0" y="8680208"/>
            <a:ext cx="5309936" cy="1073392"/>
          </a:xfrm>
          <a:prstGeom prst="rect">
            <a:avLst/>
          </a:prstGeom>
        </p:spPr>
        <p:txBody>
          <a:bodyPr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TV Book P. 53-57</a:t>
            </a:r>
          </a:p>
        </p:txBody>
      </p:sp>
    </p:spTree>
    <p:extLst>
      <p:ext uri="{BB962C8B-B14F-4D97-AF65-F5344CB8AC3E}">
        <p14:creationId xmlns:p14="http://schemas.microsoft.com/office/powerpoint/2010/main" val="9241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920803" y="3059591"/>
            <a:ext cx="5020074" cy="540175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12155E-AB97-3B48-AB0B-307154E4F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AE80AFC-7036-4238-8347-951C57A52CB9}"/>
              </a:ext>
            </a:extLst>
          </p:cNvPr>
          <p:cNvSpPr txBox="1"/>
          <p:nvPr/>
        </p:nvSpPr>
        <p:spPr>
          <a:xfrm>
            <a:off x="1754589" y="69264"/>
            <a:ext cx="981580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Ikigai = Life Worth</a:t>
            </a:r>
            <a:endParaRPr lang="en-US" sz="44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9465F-B54B-180D-4291-465E59A1E9B1}"/>
              </a:ext>
            </a:extLst>
          </p:cNvPr>
          <p:cNvSpPr txBox="1"/>
          <p:nvPr/>
        </p:nvSpPr>
        <p:spPr>
          <a:xfrm>
            <a:off x="671230" y="8840529"/>
            <a:ext cx="11662340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 dirty="0">
                <a:solidFill>
                  <a:srgbClr val="FFFFFF"/>
                </a:solidFill>
                <a:latin typeface="Chalkduster"/>
                <a:cs typeface="Chalkduster"/>
              </a:rPr>
              <a:t>How to Ikigai: Lessons for Finding Happiness &amp; Living Your </a:t>
            </a:r>
            <a:r>
              <a:rPr lang="en-US" sz="2000" dirty="0" err="1">
                <a:solidFill>
                  <a:srgbClr val="FFFFFF"/>
                </a:solidFill>
                <a:latin typeface="Chalkduster"/>
                <a:cs typeface="Chalkduster"/>
              </a:rPr>
              <a:t>Lifeʻs</a:t>
            </a:r>
            <a:r>
              <a:rPr lang="en-US" sz="2000" dirty="0">
                <a:solidFill>
                  <a:srgbClr val="FFFFFF"/>
                </a:solidFill>
                <a:latin typeface="Chalkduster"/>
                <a:cs typeface="Chalkduster"/>
              </a:rPr>
              <a:t> Purpose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 dirty="0">
                <a:solidFill>
                  <a:srgbClr val="FFFFFF"/>
                </a:solidFill>
                <a:latin typeface="Chalkduster"/>
                <a:cs typeface="Chalkduster"/>
              </a:rPr>
              <a:t>By: Tim Tamashiro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4" name="Picture 3" descr="A picture containing flower, text, circle, drawing&#10;&#10;Description automatically generated">
            <a:extLst>
              <a:ext uri="{FF2B5EF4-FFF2-40B4-BE49-F238E27FC236}">
                <a16:creationId xmlns:a16="http://schemas.microsoft.com/office/drawing/2014/main" id="{BEACDA4F-8CD8-634C-7BA0-D5DDCDD36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6" y="1278682"/>
            <a:ext cx="11571414" cy="71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6943.JPG">
            <a:extLst>
              <a:ext uri="{FF2B5EF4-FFF2-40B4-BE49-F238E27FC236}">
                <a16:creationId xmlns:a16="http://schemas.microsoft.com/office/drawing/2014/main" id="{5EA8A159-D1E7-3A95-01BE-B57CFA793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66">
            <a:off x="273603" y="422302"/>
            <a:ext cx="2485875" cy="2674875"/>
          </a:xfrm>
          <a:prstGeom prst="rect">
            <a:avLst/>
          </a:prstGeom>
          <a:effectLst>
            <a:softEdge rad="138709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80AFC-7036-4238-8347-951C57A52CB9}"/>
              </a:ext>
            </a:extLst>
          </p:cNvPr>
          <p:cNvSpPr txBox="1"/>
          <p:nvPr/>
        </p:nvSpPr>
        <p:spPr>
          <a:xfrm>
            <a:off x="2734115" y="471275"/>
            <a:ext cx="8108489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Challenge Time!</a:t>
            </a:r>
          </a:p>
          <a:p>
            <a:pPr rtl="0" latinLnBrk="1" hangingPunct="0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panose="03050602040202020205" pitchFamily="66" charset="77"/>
                <a:cs typeface="Chalkduster"/>
              </a:rPr>
              <a:t>Embrace Your Ikigai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C4944-A85C-154B-8582-0E4DDBF7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9" name="Picture 8" descr="A tree with pink flowers&#10;&#10;Description automatically generated with low confidence">
            <a:extLst>
              <a:ext uri="{FF2B5EF4-FFF2-40B4-BE49-F238E27FC236}">
                <a16:creationId xmlns:a16="http://schemas.microsoft.com/office/drawing/2014/main" id="{0B2434E8-940D-3406-954B-7F91F6EBA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049">
            <a:off x="2896892" y="2961126"/>
            <a:ext cx="7782934" cy="5837200"/>
          </a:xfrm>
          <a:prstGeom prst="rect">
            <a:avLst/>
          </a:prstGeom>
          <a:effectLst>
            <a:softEdge rad="89581"/>
          </a:effectLst>
        </p:spPr>
      </p:pic>
    </p:spTree>
    <p:extLst>
      <p:ext uri="{BB962C8B-B14F-4D97-AF65-F5344CB8AC3E}">
        <p14:creationId xmlns:p14="http://schemas.microsoft.com/office/powerpoint/2010/main" val="28472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text, circle, drawing&#10;&#10;Description automatically generated">
            <a:extLst>
              <a:ext uri="{FF2B5EF4-FFF2-40B4-BE49-F238E27FC236}">
                <a16:creationId xmlns:a16="http://schemas.microsoft.com/office/drawing/2014/main" id="{C1B57401-5E69-BE7C-0ECB-B4DD04D3D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1" y="468300"/>
            <a:ext cx="12600357" cy="78361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87BE8C-E3EF-9158-7F64-FAA40D725866}"/>
              </a:ext>
            </a:extLst>
          </p:cNvPr>
          <p:cNvSpPr/>
          <p:nvPr/>
        </p:nvSpPr>
        <p:spPr>
          <a:xfrm>
            <a:off x="5219001" y="1374523"/>
            <a:ext cx="2472613" cy="839755"/>
          </a:xfrm>
          <a:prstGeom prst="rect">
            <a:avLst/>
          </a:prstGeom>
          <a:solidFill>
            <a:srgbClr val="C7F0F8"/>
          </a:solidFill>
          <a:ln w="28575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3197F-271C-0CC3-C4C2-1DA9416BAC9E}"/>
              </a:ext>
            </a:extLst>
          </p:cNvPr>
          <p:cNvSpPr txBox="1"/>
          <p:nvPr/>
        </p:nvSpPr>
        <p:spPr>
          <a:xfrm>
            <a:off x="5298750" y="1449168"/>
            <a:ext cx="24072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What is your</a:t>
            </a:r>
            <a:b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passion/mission?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C4944-A85C-154B-8582-0E4DDBF7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F71BB8-9CFD-CDAB-28E5-9043D2852153}"/>
              </a:ext>
            </a:extLst>
          </p:cNvPr>
          <p:cNvSpPr/>
          <p:nvPr/>
        </p:nvSpPr>
        <p:spPr>
          <a:xfrm>
            <a:off x="2366943" y="3966488"/>
            <a:ext cx="2472613" cy="839755"/>
          </a:xfrm>
          <a:prstGeom prst="rect">
            <a:avLst/>
          </a:prstGeom>
          <a:solidFill>
            <a:srgbClr val="C7F0F8"/>
          </a:solidFill>
          <a:ln w="28575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34C3BC-2CE8-B61C-311E-F12A2B6774D8}"/>
              </a:ext>
            </a:extLst>
          </p:cNvPr>
          <p:cNvSpPr/>
          <p:nvPr/>
        </p:nvSpPr>
        <p:spPr>
          <a:xfrm>
            <a:off x="8165245" y="3966488"/>
            <a:ext cx="2472613" cy="839755"/>
          </a:xfrm>
          <a:prstGeom prst="rect">
            <a:avLst/>
          </a:prstGeom>
          <a:solidFill>
            <a:srgbClr val="C7F0F8"/>
          </a:solidFill>
          <a:ln w="28575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D1EAF1-401A-09D7-8CA5-0C68933B4190}"/>
              </a:ext>
            </a:extLst>
          </p:cNvPr>
          <p:cNvSpPr/>
          <p:nvPr/>
        </p:nvSpPr>
        <p:spPr>
          <a:xfrm>
            <a:off x="5219000" y="6770726"/>
            <a:ext cx="2472613" cy="839755"/>
          </a:xfrm>
          <a:prstGeom prst="rect">
            <a:avLst/>
          </a:prstGeom>
          <a:solidFill>
            <a:srgbClr val="C7F0F8"/>
          </a:solidFill>
          <a:ln w="28575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EB76F9-B873-6F57-2903-E5AF4E886DD9}"/>
              </a:ext>
            </a:extLst>
          </p:cNvPr>
          <p:cNvSpPr txBox="1"/>
          <p:nvPr/>
        </p:nvSpPr>
        <p:spPr>
          <a:xfrm>
            <a:off x="2432258" y="4027292"/>
            <a:ext cx="24072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What are your</a:t>
            </a:r>
            <a:b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strengths?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3688C-4029-163F-5660-BCF90885F0CB}"/>
              </a:ext>
            </a:extLst>
          </p:cNvPr>
          <p:cNvSpPr txBox="1"/>
          <p:nvPr/>
        </p:nvSpPr>
        <p:spPr>
          <a:xfrm>
            <a:off x="8197902" y="3907353"/>
            <a:ext cx="2407298" cy="979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How can you use</a:t>
            </a:r>
            <a:br>
              <a:rPr kumimoji="0" lang="en-US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your strengths to</a:t>
            </a:r>
            <a:br>
              <a:rPr kumimoji="0" lang="en-US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help the world?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E07794-8E76-A494-9757-2C36355ACCC0}"/>
              </a:ext>
            </a:extLst>
          </p:cNvPr>
          <p:cNvSpPr txBox="1"/>
          <p:nvPr/>
        </p:nvSpPr>
        <p:spPr>
          <a:xfrm>
            <a:off x="5284315" y="6677642"/>
            <a:ext cx="240729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How can you</a:t>
            </a:r>
            <a:b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connect your</a:t>
            </a:r>
            <a:b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strengths </a:t>
            </a:r>
            <a:r>
              <a:rPr lang="en-US" sz="2000" dirty="0">
                <a:solidFill>
                  <a:srgbClr val="000000"/>
                </a:solidFill>
              </a:rPr>
              <a:t>&amp;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job?</a:t>
            </a:r>
          </a:p>
        </p:txBody>
      </p:sp>
    </p:spTree>
    <p:extLst>
      <p:ext uri="{BB962C8B-B14F-4D97-AF65-F5344CB8AC3E}">
        <p14:creationId xmlns:p14="http://schemas.microsoft.com/office/powerpoint/2010/main" val="33377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2692" y="-2265305"/>
            <a:ext cx="13186611" cy="596053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Reflect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A2B43-F221-6646-8F76-5EA17CB00078}"/>
              </a:ext>
            </a:extLst>
          </p:cNvPr>
          <p:cNvSpPr txBox="1"/>
          <p:nvPr/>
        </p:nvSpPr>
        <p:spPr>
          <a:xfrm>
            <a:off x="751186" y="3269215"/>
            <a:ext cx="115024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</a:t>
            </a:r>
            <a:r>
              <a:rPr lang="en-US" u="sng" dirty="0">
                <a:solidFill>
                  <a:schemeClr val="bg1"/>
                </a:solidFill>
                <a:latin typeface="Chalkduster" panose="03050602040202020205" pitchFamily="66" charset="77"/>
              </a:rPr>
              <a:t>specific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connections can you make between various sub-elements of the Highly Effective Classroom Framework &amp; the concept of Purpose? EXPLAIN!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(See page 3 of the Framework to guide your reflective conversation.)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DEEFB-7ADD-6642-962D-D29D105B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4F525991-A3EF-C839-38B8-E3C0E3C7D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92" y="195782"/>
            <a:ext cx="3275572" cy="3073433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9" name="Picture 8" descr="IMG_0283.JPG">
            <a:extLst>
              <a:ext uri="{FF2B5EF4-FFF2-40B4-BE49-F238E27FC236}">
                <a16:creationId xmlns:a16="http://schemas.microsoft.com/office/drawing/2014/main" id="{7DD873E9-0981-E62D-E53A-78F628AD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425">
            <a:off x="312482" y="144470"/>
            <a:ext cx="2303534" cy="2832754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73FE98-32EC-7354-A310-CB9FFA0AA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4" y="5730302"/>
            <a:ext cx="2327136" cy="2300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CEBFB-97C1-A031-12BA-B7A1F5E86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72" y="5730302"/>
            <a:ext cx="2382678" cy="2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084" y="0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My Voice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Potential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ECB30-B32A-0547-B1C7-951CD26EB857}"/>
              </a:ext>
            </a:extLst>
          </p:cNvPr>
          <p:cNvSpPr txBox="1"/>
          <p:nvPr/>
        </p:nvSpPr>
        <p:spPr>
          <a:xfrm>
            <a:off x="6363368" y="3243364"/>
            <a:ext cx="6641432" cy="55194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Complete the</a:t>
            </a:r>
            <a:b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Self-Assessment</a:t>
            </a:r>
          </a:p>
          <a:p>
            <a:pPr rtl="0" latinLnBrk="1" hangingPunct="0"/>
            <a:endParaRPr lang="en-US" sz="44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Find a “Meet with</a:t>
            </a:r>
            <a:b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your Feet” partner &amp; discuss the</a:t>
            </a:r>
            <a:b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reflection questions at the bottom.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4B797-5462-A942-81EC-1029038C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1414F0D-3BF4-BF41-AFD9-321D0EF37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6" y="855578"/>
            <a:ext cx="5838351" cy="7542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CCA46F-69D5-EA4D-B6AC-1FB7D86C9896}"/>
              </a:ext>
            </a:extLst>
          </p:cNvPr>
          <p:cNvSpPr txBox="1"/>
          <p:nvPr/>
        </p:nvSpPr>
        <p:spPr>
          <a:xfrm>
            <a:off x="1978090" y="8739616"/>
            <a:ext cx="313392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4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6997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The Henry County Highly Effective Classroom Framework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10CD2-1509-7042-BCF1-3055AD54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625E3A21-0655-FEFA-412E-A40C81316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2023604"/>
            <a:ext cx="7772400" cy="72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124" y="139357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Highly Effective Classroom </a:t>
            </a:r>
            <a:b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Reflect &amp; Connect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10CD2-1509-7042-BCF1-3055AD54B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625E3A21-0655-FEFA-412E-A40C81316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4" y="376233"/>
            <a:ext cx="2511612" cy="2356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85DE6-134B-3FEC-8613-F42187B96C72}"/>
              </a:ext>
            </a:extLst>
          </p:cNvPr>
          <p:cNvSpPr txBox="1"/>
          <p:nvPr/>
        </p:nvSpPr>
        <p:spPr>
          <a:xfrm>
            <a:off x="3218665" y="1932360"/>
            <a:ext cx="9464901" cy="17933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Connect your learning experiences thus far in the ATL with the Framework.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5816CCF-6432-3BB5-2995-2B8C141AC70F}"/>
              </a:ext>
            </a:extLst>
          </p:cNvPr>
          <p:cNvGraphicFramePr>
            <a:graphicFrameLocks noGrp="1"/>
          </p:cNvGraphicFramePr>
          <p:nvPr/>
        </p:nvGraphicFramePr>
        <p:xfrm>
          <a:off x="321234" y="4087156"/>
          <a:ext cx="12387060" cy="47209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29020">
                  <a:extLst>
                    <a:ext uri="{9D8B030D-6E8A-4147-A177-3AD203B41FA5}">
                      <a16:colId xmlns:a16="http://schemas.microsoft.com/office/drawing/2014/main" val="4244964927"/>
                    </a:ext>
                  </a:extLst>
                </a:gridCol>
                <a:gridCol w="4129020">
                  <a:extLst>
                    <a:ext uri="{9D8B030D-6E8A-4147-A177-3AD203B41FA5}">
                      <a16:colId xmlns:a16="http://schemas.microsoft.com/office/drawing/2014/main" val="3327597059"/>
                    </a:ext>
                  </a:extLst>
                </a:gridCol>
                <a:gridCol w="4129020">
                  <a:extLst>
                    <a:ext uri="{9D8B030D-6E8A-4147-A177-3AD203B41FA5}">
                      <a16:colId xmlns:a16="http://schemas.microsoft.com/office/drawing/2014/main" val="1895244197"/>
                    </a:ext>
                  </a:extLst>
                </a:gridCol>
              </a:tblGrid>
              <a:tr h="737648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Framework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Examples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Even Better 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213460"/>
                  </a:ext>
                </a:extLst>
              </a:tr>
              <a:tr h="1327765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C000"/>
                          </a:solidFill>
                        </a:rPr>
                        <a:t>Instructional Foundations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63843"/>
                  </a:ext>
                </a:extLst>
              </a:tr>
              <a:tr h="1327765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92D050"/>
                          </a:solidFill>
                        </a:rPr>
                        <a:t>Learning Engagement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094724"/>
                  </a:ext>
                </a:extLst>
              </a:tr>
              <a:tr h="1327765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Conditions for 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63356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FB1088F-EFA8-9621-1331-2FA0559D97E0}"/>
              </a:ext>
            </a:extLst>
          </p:cNvPr>
          <p:cNvGraphicFramePr>
            <a:graphicFrameLocks noGrp="1"/>
          </p:cNvGraphicFramePr>
          <p:nvPr/>
        </p:nvGraphicFramePr>
        <p:xfrm>
          <a:off x="335902" y="4087156"/>
          <a:ext cx="12372392" cy="4750864"/>
        </p:xfrm>
        <a:graphic>
          <a:graphicData uri="http://schemas.openxmlformats.org/drawingml/2006/table">
            <a:tbl>
              <a:tblPr/>
              <a:tblGrid>
                <a:gridCol w="12372392">
                  <a:extLst>
                    <a:ext uri="{9D8B030D-6E8A-4147-A177-3AD203B41FA5}">
                      <a16:colId xmlns:a16="http://schemas.microsoft.com/office/drawing/2014/main" val="45879758"/>
                    </a:ext>
                  </a:extLst>
                </a:gridCol>
              </a:tblGrid>
              <a:tr h="47508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40054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F073D79-3C62-A764-63F1-8CC73F4ED19D}"/>
              </a:ext>
            </a:extLst>
          </p:cNvPr>
          <p:cNvGraphicFramePr>
            <a:graphicFrameLocks noGrp="1"/>
          </p:cNvGraphicFramePr>
          <p:nvPr/>
        </p:nvGraphicFramePr>
        <p:xfrm>
          <a:off x="335901" y="4087156"/>
          <a:ext cx="12428375" cy="690465"/>
        </p:xfrm>
        <a:graphic>
          <a:graphicData uri="http://schemas.openxmlformats.org/drawingml/2006/table">
            <a:tbl>
              <a:tblPr/>
              <a:tblGrid>
                <a:gridCol w="12428375">
                  <a:extLst>
                    <a:ext uri="{9D8B030D-6E8A-4147-A177-3AD203B41FA5}">
                      <a16:colId xmlns:a16="http://schemas.microsoft.com/office/drawing/2014/main" val="2321857783"/>
                    </a:ext>
                  </a:extLst>
                </a:gridCol>
              </a:tblGrid>
              <a:tr h="6904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bg1"/>
                      </a:solidFill>
                      <a:prstDash val="solid"/>
                    </a:lnL>
                    <a:lnR w="76200" cmpd="sng">
                      <a:solidFill>
                        <a:schemeClr val="bg1"/>
                      </a:solidFill>
                      <a:prstDash val="solid"/>
                    </a:lnR>
                    <a:lnT w="76200" cmpd="sng">
                      <a:solidFill>
                        <a:schemeClr val="bg1"/>
                      </a:solidFill>
                      <a:prstDash val="solid"/>
                    </a:lnT>
                    <a:lnB w="762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4593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6501AA8-3C13-408E-3240-336C6F947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326236"/>
              </p:ext>
            </p:extLst>
          </p:nvPr>
        </p:nvGraphicFramePr>
        <p:xfrm>
          <a:off x="335901" y="4851919"/>
          <a:ext cx="12443043" cy="1306286"/>
        </p:xfrm>
        <a:graphic>
          <a:graphicData uri="http://schemas.openxmlformats.org/drawingml/2006/table">
            <a:tbl>
              <a:tblPr/>
              <a:tblGrid>
                <a:gridCol w="12443043">
                  <a:extLst>
                    <a:ext uri="{9D8B030D-6E8A-4147-A177-3AD203B41FA5}">
                      <a16:colId xmlns:a16="http://schemas.microsoft.com/office/drawing/2014/main" val="2576083516"/>
                    </a:ext>
                  </a:extLst>
                </a:gridCol>
              </a:tblGrid>
              <a:tr h="13062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bg1"/>
                      </a:solidFill>
                      <a:prstDash val="solid"/>
                    </a:lnL>
                    <a:lnR w="76200" cmpd="sng">
                      <a:solidFill>
                        <a:schemeClr val="bg1"/>
                      </a:solidFill>
                      <a:prstDash val="solid"/>
                    </a:lnR>
                    <a:lnT w="76200" cmpd="sng">
                      <a:solidFill>
                        <a:schemeClr val="bg1"/>
                      </a:solidFill>
                      <a:prstDash val="solid"/>
                    </a:lnT>
                    <a:lnB w="762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58153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5298BE8-F097-15E9-4E60-0D1E6FAEF44C}"/>
              </a:ext>
            </a:extLst>
          </p:cNvPr>
          <p:cNvGraphicFramePr>
            <a:graphicFrameLocks noGrp="1"/>
          </p:cNvGraphicFramePr>
          <p:nvPr/>
        </p:nvGraphicFramePr>
        <p:xfrm>
          <a:off x="335902" y="6158205"/>
          <a:ext cx="12428375" cy="1306286"/>
        </p:xfrm>
        <a:graphic>
          <a:graphicData uri="http://schemas.openxmlformats.org/drawingml/2006/table">
            <a:tbl>
              <a:tblPr/>
              <a:tblGrid>
                <a:gridCol w="12428375">
                  <a:extLst>
                    <a:ext uri="{9D8B030D-6E8A-4147-A177-3AD203B41FA5}">
                      <a16:colId xmlns:a16="http://schemas.microsoft.com/office/drawing/2014/main" val="638585221"/>
                    </a:ext>
                  </a:extLst>
                </a:gridCol>
              </a:tblGrid>
              <a:tr h="13062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bg1"/>
                      </a:solidFill>
                      <a:prstDash val="solid"/>
                    </a:lnL>
                    <a:lnR w="76200" cmpd="sng">
                      <a:solidFill>
                        <a:schemeClr val="bg1"/>
                      </a:solidFill>
                      <a:prstDash val="solid"/>
                    </a:lnR>
                    <a:lnT w="76200" cmpd="sng">
                      <a:solidFill>
                        <a:schemeClr val="bg1"/>
                      </a:solidFill>
                      <a:prstDash val="solid"/>
                    </a:lnT>
                    <a:lnB w="762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07685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3EA2CA2-1A0C-97DF-F249-699BE05E5B45}"/>
              </a:ext>
            </a:extLst>
          </p:cNvPr>
          <p:cNvGraphicFramePr>
            <a:graphicFrameLocks noGrp="1"/>
          </p:cNvGraphicFramePr>
          <p:nvPr/>
        </p:nvGraphicFramePr>
        <p:xfrm>
          <a:off x="335902" y="7520474"/>
          <a:ext cx="12409714" cy="1306286"/>
        </p:xfrm>
        <a:graphic>
          <a:graphicData uri="http://schemas.openxmlformats.org/drawingml/2006/table">
            <a:tbl>
              <a:tblPr/>
              <a:tblGrid>
                <a:gridCol w="12409714">
                  <a:extLst>
                    <a:ext uri="{9D8B030D-6E8A-4147-A177-3AD203B41FA5}">
                      <a16:colId xmlns:a16="http://schemas.microsoft.com/office/drawing/2014/main" val="3060641559"/>
                    </a:ext>
                  </a:extLst>
                </a:gridCol>
              </a:tblGrid>
              <a:tr h="13062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bg1"/>
                      </a:solidFill>
                      <a:prstDash val="solid"/>
                    </a:lnL>
                    <a:lnR w="76200" cmpd="sng">
                      <a:solidFill>
                        <a:schemeClr val="bg1"/>
                      </a:solidFill>
                      <a:prstDash val="solid"/>
                    </a:lnR>
                    <a:lnT w="76200" cmpd="sng">
                      <a:solidFill>
                        <a:schemeClr val="bg1"/>
                      </a:solidFill>
                      <a:prstDash val="solid"/>
                    </a:lnT>
                    <a:lnB w="762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7645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59DA055-B79B-0180-CE70-04E89E2C6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644836"/>
              </p:ext>
            </p:extLst>
          </p:nvPr>
        </p:nvGraphicFramePr>
        <p:xfrm>
          <a:off x="4441371" y="4142792"/>
          <a:ext cx="4161453" cy="4627984"/>
        </p:xfrm>
        <a:graphic>
          <a:graphicData uri="http://schemas.openxmlformats.org/drawingml/2006/table">
            <a:tbl>
              <a:tblPr/>
              <a:tblGrid>
                <a:gridCol w="4161453">
                  <a:extLst>
                    <a:ext uri="{9D8B030D-6E8A-4147-A177-3AD203B41FA5}">
                      <a16:colId xmlns:a16="http://schemas.microsoft.com/office/drawing/2014/main" val="3860770018"/>
                    </a:ext>
                  </a:extLst>
                </a:gridCol>
              </a:tblGrid>
              <a:tr h="46279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bg1"/>
                      </a:solidFill>
                      <a:prstDash val="solid"/>
                    </a:lnL>
                    <a:lnR w="76200" cmpd="sng">
                      <a:solidFill>
                        <a:schemeClr val="bg1"/>
                      </a:solidFill>
                      <a:prstDash val="solid"/>
                    </a:lnR>
                    <a:lnT w="76200" cmpd="sng">
                      <a:solidFill>
                        <a:schemeClr val="bg1"/>
                      </a:solidFill>
                      <a:prstDash val="solid"/>
                    </a:lnT>
                    <a:lnB w="762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06424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0891AA1-6180-5CC7-6B6E-886562054BD1}"/>
              </a:ext>
            </a:extLst>
          </p:cNvPr>
          <p:cNvSpPr txBox="1"/>
          <p:nvPr/>
        </p:nvSpPr>
        <p:spPr>
          <a:xfrm>
            <a:off x="4973004" y="9040163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5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B224E-950E-11D9-44AF-355672C3BC7E}"/>
              </a:ext>
            </a:extLst>
          </p:cNvPr>
          <p:cNvSpPr txBox="1"/>
          <p:nvPr/>
        </p:nvSpPr>
        <p:spPr>
          <a:xfrm>
            <a:off x="4551340" y="4981412"/>
            <a:ext cx="401216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-V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ariety of learning settings (whole group, small group &amp; individual)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-Listening, speaking, discussing, reading, &amp; writing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DB42B-F85F-071D-CE86-1485ADDE44BA}"/>
              </a:ext>
            </a:extLst>
          </p:cNvPr>
          <p:cNvSpPr txBox="1"/>
          <p:nvPr/>
        </p:nvSpPr>
        <p:spPr>
          <a:xfrm>
            <a:off x="8714791" y="5044357"/>
            <a:ext cx="401216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-Clearly articulated outcomes for the ATL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</a:rPr>
              <a:t>-Opportunities for modeling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862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307396" y="1118607"/>
            <a:ext cx="13328047" cy="259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1" tIns="65021" rIns="130041" bIns="6502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A Quick Recap</a:t>
            </a:r>
            <a:br>
              <a:rPr lang="en-US" sz="8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endParaRPr lang="en-US" sz="8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7E93E-B078-9B4F-B773-3941AD34B6A9}"/>
              </a:ext>
            </a:extLst>
          </p:cNvPr>
          <p:cNvSpPr txBox="1"/>
          <p:nvPr/>
        </p:nvSpPr>
        <p:spPr>
          <a:xfrm>
            <a:off x="0" y="2554045"/>
            <a:ext cx="13004798" cy="63504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  <a:t>Voice Process:</a:t>
            </a:r>
            <a:b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  <a:t>Listen, Learn, Lead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  <a:t>Pathway to Teacher Voice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  <a:latin typeface="Chalkduster" panose="03050602040202020205" pitchFamily="66" charset="77"/>
              </a:rPr>
              <a:t>Aspirations Framework Intro</a:t>
            </a: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A688-07D3-6542-9C27-68D4CE8B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38F87-D740-624A-833F-B6A3917A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796">
            <a:off x="256883" y="114194"/>
            <a:ext cx="2586871" cy="3355940"/>
          </a:xfrm>
          <a:prstGeom prst="rect">
            <a:avLst/>
          </a:prstGeom>
          <a:effectLst>
            <a:softEdge rad="328944"/>
          </a:effectLst>
        </p:spPr>
      </p:pic>
    </p:spTree>
    <p:extLst>
      <p:ext uri="{BB962C8B-B14F-4D97-AF65-F5344CB8AC3E}">
        <p14:creationId xmlns:p14="http://schemas.microsoft.com/office/powerpoint/2010/main" val="130980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3CB3B-C9FC-4F46-8654-61D4400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8985D9A-C1EA-FF42-B7CD-BDAF39519D5D}"/>
              </a:ext>
            </a:extLst>
          </p:cNvPr>
          <p:cNvSpPr txBox="1">
            <a:spLocks noChangeArrowheads="1"/>
          </p:cNvSpPr>
          <p:nvPr/>
        </p:nvSpPr>
        <p:spPr bwMode="auto">
          <a:xfrm rot="499267">
            <a:off x="3437109" y="2687415"/>
            <a:ext cx="10429663" cy="47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Time to journey</a:t>
            </a:r>
            <a:b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onward &amp; explore</a:t>
            </a:r>
            <a:b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the Voice Process:</a:t>
            </a:r>
          </a:p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Listen, Learn,</a:t>
            </a:r>
          </a:p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&amp; Lead</a:t>
            </a:r>
            <a:endParaRPr lang="en-US" sz="6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2763F-1A83-8F47-B36D-284D4C497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637">
            <a:off x="514802" y="2302325"/>
            <a:ext cx="4172697" cy="5413228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3784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70669" y="820792"/>
            <a:ext cx="13328047" cy="259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1" tIns="65021" rIns="130041" bIns="6502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Where do we</a:t>
            </a:r>
            <a:br>
              <a:rPr lang="en-US" sz="8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8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go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7E93E-B078-9B4F-B773-3941AD34B6A9}"/>
              </a:ext>
            </a:extLst>
          </p:cNvPr>
          <p:cNvSpPr txBox="1"/>
          <p:nvPr/>
        </p:nvSpPr>
        <p:spPr>
          <a:xfrm>
            <a:off x="1106905" y="3769696"/>
            <a:ext cx="10828421" cy="5211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chemeClr val="bg1"/>
                </a:solidFill>
                <a:latin typeface="Chalkduster" panose="03050602040202020205" pitchFamily="66" charset="77"/>
              </a:rPr>
              <a:t>Future sessions will dig deep into </a:t>
            </a:r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Self-Worth,</a:t>
            </a:r>
            <a:b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Engagement, &amp; Purpose </a:t>
            </a:r>
            <a:r>
              <a:rPr lang="en-US" sz="6000" dirty="0">
                <a:solidFill>
                  <a:schemeClr val="bg1"/>
                </a:solidFill>
                <a:latin typeface="Chalkduster" panose="03050602040202020205" pitchFamily="66" charset="77"/>
              </a:rPr>
              <a:t>through the lens of</a:t>
            </a:r>
            <a:br>
              <a:rPr lang="en-US" sz="6000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sz="6000" dirty="0">
                <a:solidFill>
                  <a:schemeClr val="bg1"/>
                </a:solidFill>
                <a:latin typeface="Chalkduster" panose="03050602040202020205" pitchFamily="66" charset="77"/>
              </a:rPr>
              <a:t>Teacher Leadership.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A688-07D3-6542-9C27-68D4CE8B2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38F87-D740-624A-833F-B6A3917A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796">
            <a:off x="364040" y="349622"/>
            <a:ext cx="2937153" cy="3810360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10673925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44343" y="264165"/>
            <a:ext cx="9881615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Camp Fire Reading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FAC85C-E70C-9E42-8221-46D3B5B2C599}"/>
              </a:ext>
            </a:extLst>
          </p:cNvPr>
          <p:cNvSpPr txBox="1"/>
          <p:nvPr/>
        </p:nvSpPr>
        <p:spPr>
          <a:xfrm>
            <a:off x="6118829" y="7648430"/>
            <a:ext cx="6313874" cy="17933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What Do You Do With An Idea?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25CEA6-14D3-5242-81AA-F74F7017B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75341"/>
            <a:ext cx="2883876" cy="406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894FB-05F5-7E4C-9392-95DF046AE327}"/>
              </a:ext>
            </a:extLst>
          </p:cNvPr>
          <p:cNvSpPr txBox="1"/>
          <p:nvPr/>
        </p:nvSpPr>
        <p:spPr>
          <a:xfrm>
            <a:off x="0" y="6780922"/>
            <a:ext cx="6313874" cy="290130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Teacher Voice: Amplifying Success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pages 14-20 &amp;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pages 37-45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13DF6-9BB5-E248-ADC1-FB58FC0D88A9}"/>
              </a:ext>
            </a:extLst>
          </p:cNvPr>
          <p:cNvSpPr txBox="1"/>
          <p:nvPr/>
        </p:nvSpPr>
        <p:spPr>
          <a:xfrm>
            <a:off x="1885563" y="1446304"/>
            <a:ext cx="12051324" cy="17933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Enjoy the following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campfire reads tonight: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008ACE19-3F46-F547-A368-8B2EF11CA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583">
            <a:off x="246955" y="246954"/>
            <a:ext cx="2843767" cy="2843767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2" name="Picture 1" descr="A picture containing text, alcohol&#10;&#10;Description automatically generated">
            <a:extLst>
              <a:ext uri="{FF2B5EF4-FFF2-40B4-BE49-F238E27FC236}">
                <a16:creationId xmlns:a16="http://schemas.microsoft.com/office/drawing/2014/main" id="{FDADEEAB-C95E-FB71-7D20-9A1B67BF1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7" y="3295075"/>
            <a:ext cx="3978614" cy="46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434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722" y="-277654"/>
            <a:ext cx="12289621" cy="590212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What action are you going to take based on what you have learned so far?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br>
              <a:rPr lang="en-US" sz="4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</a:p>
          <a:p>
            <a:pPr marL="812787" indent="-812787">
              <a:buFont typeface="Arial"/>
              <a:buChar char="•"/>
            </a:pPr>
            <a:endParaRPr lang="en-US" sz="63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2F245A-C0AF-6546-9315-57117261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E8617-C04C-495F-AA0F-048E352B3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/>
          <a:stretch/>
        </p:blipFill>
        <p:spPr>
          <a:xfrm>
            <a:off x="2916104" y="3079102"/>
            <a:ext cx="7172591" cy="60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41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3035" y="2198382"/>
            <a:ext cx="6257052" cy="516346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9600" dirty="0">
                <a:solidFill>
                  <a:schemeClr val="bg1"/>
                </a:solidFill>
                <a:latin typeface="Chalkduster"/>
                <a:cs typeface="Chalkduster"/>
              </a:rPr>
              <a:t>I will…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br>
              <a:rPr lang="en-US" sz="40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</a:p>
          <a:p>
            <a:pPr marL="812787" indent="-812787">
              <a:buFont typeface="Arial"/>
              <a:buChar char="•"/>
            </a:pPr>
            <a:endParaRPr lang="en-US" sz="63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2F245A-C0AF-6546-9315-57117261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382A8-5C8E-E64C-B07C-10456F4F8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503">
            <a:off x="679427" y="2308561"/>
            <a:ext cx="5852717" cy="5136476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804070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844177"/>
            <a:ext cx="13004800" cy="2347303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lande@</a:t>
            </a:r>
            <a:r>
              <a:rPr lang="en-US" b="1" err="1">
                <a:solidFill>
                  <a:schemeClr val="bg1"/>
                </a:solidFill>
                <a:latin typeface="Chalkduster"/>
                <a:cs typeface="Chalkduster"/>
              </a:rPr>
              <a:t>quagliainstitute</a:t>
            </a:r>
            <a:r>
              <a:rPr lang="en-US" b="1">
                <a:solidFill>
                  <a:schemeClr val="bg1"/>
                </a:solidFill>
                <a:latin typeface="Chalkduster"/>
                <a:cs typeface="Chalkduster"/>
              </a:rPr>
              <a:t>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June 21, 2023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0420" y="3537902"/>
            <a:ext cx="13165220" cy="2162637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The Voice Process:</a:t>
            </a:r>
            <a:b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Listen, Learn, Lead</a:t>
            </a:r>
            <a:endParaRPr lang="en-US" sz="60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90340A-D44D-4B43-BADA-33D002CA6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72" y="475582"/>
            <a:ext cx="10982621" cy="306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3678243" y="1727201"/>
            <a:ext cx="5638799" cy="11302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/>
          <a:lstStyle/>
          <a:p>
            <a:pPr marL="57152">
              <a:spcBef>
                <a:spcPts val="4339"/>
              </a:spcBef>
            </a:pPr>
            <a:endParaRPr lang="en-US" sz="5800" dirty="0">
              <a:solidFill>
                <a:srgbClr val="B9CDE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Comic Sans MS" charset="0"/>
              <a:sym typeface="Comic Sans MS" charset="0"/>
            </a:endParaRP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192093" y="3086101"/>
            <a:ext cx="12814302" cy="5435599"/>
          </a:xfrm>
          <a:prstGeom prst="rect">
            <a:avLst/>
          </a:prstGeom>
          <a:noFill/>
          <a:ln w="63500" cap="rnd">
            <a:noFill/>
            <a:round/>
            <a:headEnd type="none" w="med" len="med"/>
            <a:tailEnd type="none" w="med" len="med"/>
          </a:ln>
        </p:spPr>
        <p:txBody>
          <a:bodyPr lIns="0" tIns="0" rIns="57799" bIns="0"/>
          <a:lstStyle/>
          <a:p>
            <a:pPr marL="57152">
              <a:tabLst>
                <a:tab pos="1282753" algn="l"/>
                <a:tab pos="2171789" algn="l"/>
                <a:tab pos="2654409" algn="l"/>
              </a:tabLst>
              <a:defRPr/>
            </a:pPr>
            <a:endParaRPr lang="en-US" sz="3001" dirty="0">
              <a:solidFill>
                <a:srgbClr val="FFFFFF"/>
              </a:solidFill>
              <a:latin typeface="Comic Sans MS" charset="0"/>
              <a:ea typeface="Comic Sans MS" charset="0"/>
              <a:cs typeface="Comic Sans MS" charset="0"/>
              <a:sym typeface="Comic Sans MS" charset="0"/>
            </a:endParaRPr>
          </a:p>
        </p:txBody>
      </p:sp>
      <p:sp>
        <p:nvSpPr>
          <p:cNvPr id="25604" name="Rectangle 4"/>
          <p:cNvSpPr>
            <a:spLocks/>
          </p:cNvSpPr>
          <p:nvPr/>
        </p:nvSpPr>
        <p:spPr bwMode="auto">
          <a:xfrm>
            <a:off x="863603" y="5"/>
            <a:ext cx="10350501" cy="1765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/>
          <a:lstStyle/>
          <a:p>
            <a:pPr marL="57152"/>
            <a:endParaRPr lang="en-US" sz="360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Comic Sans MS" charset="0"/>
              <a:sym typeface="Comic Sans MS" charset="0"/>
            </a:endParaRPr>
          </a:p>
        </p:txBody>
      </p:sp>
      <p:sp>
        <p:nvSpPr>
          <p:cNvPr id="67591" name="Rectangle 6"/>
          <p:cNvSpPr>
            <a:spLocks/>
          </p:cNvSpPr>
          <p:nvPr/>
        </p:nvSpPr>
        <p:spPr bwMode="auto">
          <a:xfrm>
            <a:off x="9618670" y="9825476"/>
            <a:ext cx="3200399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9" tIns="38099" rIns="38099" bIns="38099"/>
          <a:lstStyle/>
          <a:p>
            <a:pPr algn="l"/>
            <a:endParaRPr lang="en-US" sz="1600" dirty="0">
              <a:solidFill>
                <a:srgbClr val="FFFF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3201" y="6206407"/>
            <a:ext cx="8889999" cy="324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13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Using 6 toothpicks,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13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make 4 and only 4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13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equilateral triangles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13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(all 3 sides the same size).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13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You may not break the toothpicks.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F3942A-F72C-5842-AF1B-F8BE9F62074D}"/>
              </a:ext>
            </a:extLst>
          </p:cNvPr>
          <p:cNvSpPr txBox="1"/>
          <p:nvPr/>
        </p:nvSpPr>
        <p:spPr>
          <a:xfrm>
            <a:off x="2235928" y="327728"/>
            <a:ext cx="825167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 Time!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295D9D-0A88-3A41-BB4F-62F1E299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594" y="910226"/>
            <a:ext cx="4499676" cy="582311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6A80BB-E7A7-7145-A07F-D7C64AC5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2" name="Picture 11" descr="IMG_6943.JPG">
            <a:extLst>
              <a:ext uri="{FF2B5EF4-FFF2-40B4-BE49-F238E27FC236}">
                <a16:creationId xmlns:a16="http://schemas.microsoft.com/office/drawing/2014/main" id="{6202D0AC-7EBF-E745-9070-D6FBACCE9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66">
            <a:off x="-40197" y="174209"/>
            <a:ext cx="2877556" cy="3096336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541944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223899-96E1-684F-B328-76F26D54C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06665B-2C55-AD4E-B15E-E0B643EEC832}"/>
              </a:ext>
            </a:extLst>
          </p:cNvPr>
          <p:cNvSpPr txBox="1"/>
          <p:nvPr/>
        </p:nvSpPr>
        <p:spPr>
          <a:xfrm rot="20940751">
            <a:off x="-2104893" y="460377"/>
            <a:ext cx="12318460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rtl="0" latinLnBrk="1" hangingPunct="0"/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Today we invite you to do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some 3-D thinking!</a:t>
            </a:r>
            <a:br>
              <a:rPr lang="en-US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8FB60-84E2-9C4D-9179-72D6FC8DF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3119109"/>
            <a:ext cx="5712462" cy="6270970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9147C-DE92-414F-9239-E8F6499EAB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0"/>
          <a:stretch/>
        </p:blipFill>
        <p:spPr>
          <a:xfrm rot="5400000">
            <a:off x="6361479" y="2398682"/>
            <a:ext cx="6356758" cy="5926126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8593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60279</TotalTime>
  <Words>1779</Words>
  <Application>Microsoft Macintosh PowerPoint</Application>
  <PresentationFormat>Custom</PresentationFormat>
  <Paragraphs>480</Paragraphs>
  <Slides>74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Arial</vt:lpstr>
      <vt:lpstr>Calibri</vt:lpstr>
      <vt:lpstr>Chalkboard</vt:lpstr>
      <vt:lpstr>Chalkduster</vt:lpstr>
      <vt:lpstr>Comic Sans MS</vt:lpstr>
      <vt:lpstr>Helvetica Light</vt:lpstr>
      <vt:lpstr>Helvetica Neue</vt:lpstr>
      <vt:lpstr>Marker Felt</vt:lpstr>
      <vt:lpstr>Marker Felt Thin</vt:lpstr>
      <vt:lpstr>Times New Roman Bold</vt:lpstr>
      <vt:lpstr>White</vt:lpstr>
      <vt:lpstr>PowerPoint Presentation</vt:lpstr>
      <vt:lpstr>PowerPoint Presentation</vt:lpstr>
      <vt:lpstr>Essential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Voice… </vt:lpstr>
      <vt:lpstr>Let’s Dive Deeper…  </vt:lpstr>
      <vt:lpstr>Listen</vt:lpstr>
      <vt:lpstr>The Art of Listening</vt:lpstr>
      <vt:lpstr>Listen</vt:lpstr>
      <vt:lpstr>PowerPoint Presentation</vt:lpstr>
      <vt:lpstr>PowerPoint Presentation</vt:lpstr>
      <vt:lpstr>Quick Break!</vt:lpstr>
      <vt:lpstr>Learn</vt:lpstr>
      <vt:lpstr>Taking Time to Learn</vt:lpstr>
      <vt:lpstr>Learn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Lead</vt:lpstr>
      <vt:lpstr>Leading Together…</vt:lpstr>
      <vt:lpstr>PowerPoint Presentation</vt:lpstr>
      <vt:lpstr>Lead</vt:lpstr>
      <vt:lpstr>Lead</vt:lpstr>
      <vt:lpstr>Auction Time!!</vt:lpstr>
      <vt:lpstr>Values Auction</vt:lpstr>
      <vt:lpstr>PowerPoint Presentation</vt:lpstr>
      <vt:lpstr>LLL in Action! </vt:lpstr>
      <vt:lpstr>Creating Context for LLL </vt:lpstr>
      <vt:lpstr>LLL Summarized </vt:lpstr>
      <vt:lpstr>PowerPoint Presentation</vt:lpstr>
      <vt:lpstr>PowerPoint Presentation</vt:lpstr>
      <vt:lpstr>Applying the Voice Process</vt:lpstr>
      <vt:lpstr>Pinwheel Discussions</vt:lpstr>
      <vt:lpstr>Pathway to  Teacher Voice</vt:lpstr>
      <vt:lpstr>Pathway to  Teacher Voice</vt:lpstr>
      <vt:lpstr>Introduction to the Aspirations Framework</vt:lpstr>
      <vt:lpstr>Aspirations Framework</vt:lpstr>
      <vt:lpstr>PowerPoint Presentation</vt:lpstr>
      <vt:lpstr>PowerPoint Presentation</vt:lpstr>
      <vt:lpstr>Reflect</vt:lpstr>
      <vt:lpstr>Aspirations Framework</vt:lpstr>
      <vt:lpstr>PowerPoint Presentation</vt:lpstr>
      <vt:lpstr>I lose track of time &amp; space when…</vt:lpstr>
      <vt:lpstr>Reflect</vt:lpstr>
      <vt:lpstr>Aspirations Framework</vt:lpstr>
      <vt:lpstr>Challenge Time…</vt:lpstr>
      <vt:lpstr>PowerPoint Presentation</vt:lpstr>
      <vt:lpstr>PowerPoint Presentation</vt:lpstr>
      <vt:lpstr>PowerPoint Presentation</vt:lpstr>
      <vt:lpstr>Reflect</vt:lpstr>
      <vt:lpstr>My Voice Potential</vt:lpstr>
      <vt:lpstr>The Henry County Highly Effective Classroom Framework</vt:lpstr>
      <vt:lpstr>Highly Effective Classroom  Reflect &amp; Connect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Susan Harper</cp:lastModifiedBy>
  <cp:revision>204</cp:revision>
  <cp:lastPrinted>2018-05-28T22:44:00Z</cp:lastPrinted>
  <dcterms:modified xsi:type="dcterms:W3CDTF">2023-08-15T15:56:41Z</dcterms:modified>
</cp:coreProperties>
</file>