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1254" r:id="rId2"/>
    <p:sldId id="1270" r:id="rId3"/>
    <p:sldId id="4587" r:id="rId4"/>
    <p:sldId id="1261" r:id="rId5"/>
    <p:sldId id="4593" r:id="rId6"/>
    <p:sldId id="4594" r:id="rId7"/>
    <p:sldId id="4582" r:id="rId8"/>
    <p:sldId id="4598" r:id="rId9"/>
    <p:sldId id="4599" r:id="rId10"/>
    <p:sldId id="4590" r:id="rId11"/>
    <p:sldId id="4592" r:id="rId12"/>
    <p:sldId id="4583" r:id="rId13"/>
    <p:sldId id="4588" r:id="rId14"/>
    <p:sldId id="4580" r:id="rId15"/>
    <p:sldId id="4585" r:id="rId16"/>
    <p:sldId id="4589" r:id="rId17"/>
    <p:sldId id="4586" r:id="rId18"/>
    <p:sldId id="4600" r:id="rId19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C72B"/>
    <a:srgbClr val="21A647"/>
    <a:srgbClr val="F4B7AD"/>
    <a:srgbClr val="FF68B7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12" autoAdjust="0"/>
    <p:restoredTop sz="86667" autoAdjust="0"/>
  </p:normalViewPr>
  <p:slideViewPr>
    <p:cSldViewPr snapToGrid="0" snapToObjects="1">
      <p:cViewPr varScale="1">
        <p:scale>
          <a:sx n="77" d="100"/>
          <a:sy n="77" d="100"/>
        </p:scale>
        <p:origin x="2488" y="200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5/7/26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552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20D0F-05DA-FC50-619E-B85E88CB6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140109A5-F3BF-C8F4-2605-4A866F90B7E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DC299C27-882E-6A03-1608-FA1EC4A67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E7449308-70DE-ECA9-CA66-123BBAA56F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706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5BF90-9C1A-CADF-0D30-379934C5F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88A4D652-DCCB-5925-6D25-46F6DBF3881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F80D0A3D-5D20-F988-DACE-3C355267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DDEFB252-A90C-B22F-5395-75D631D0A4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494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86D63-7FBA-6481-5354-250AE983D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FE565B76-10E7-31EC-D201-C5DDC7CF37A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865FEC5A-7D3E-1579-3323-EF9497F74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D4943D6C-8014-8858-F3C1-EE7ACF9BF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4259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525C9-9009-4680-ACF5-83C9488AD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998161D4-40A6-4326-BDD9-9290357722D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628BCE1B-4CF6-E576-BA7D-0A656A8668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77F22D9C-70AF-BA19-ECAC-C4572DBFC1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738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CE6C1-9B2A-0A48-42AD-389ACB003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E04024B9-7EBC-61EC-F7DB-4648FD2D42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757920C8-2ECC-7630-058F-371A12A93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23AA116F-E27A-D169-C896-B506ECB348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0385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AE45D-50B4-952A-4E04-5BE41EBD0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0D39ACCD-B324-B6E4-8459-947FAE463A9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1D2C4432-B28E-D9CC-1A93-82D9D72D7C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879ED933-7CAD-B044-C4C5-C499DC7CDE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239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2191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4E8DA-6E34-1AF2-D900-2128659B1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5DD5683A-56E5-096E-37FD-123A560111A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4705654D-A494-F405-3282-4F79DFC937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A99924B4-673E-F12A-8D25-8CA9192DE0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3538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3C638-1601-22B3-41D2-BB87DB20E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7B654077-4B77-A25C-6641-582B4B9A5F2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AB0AADFB-4782-6C45-C976-F24146629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A338014B-1DAA-E80B-4EC5-9DF881FA43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6409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341C1-6390-940D-1532-016DB3414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CC6EF6A6-9BD4-F1BA-FD54-41E650DBA7F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16EBF835-9E0D-1096-96CE-8AD6A1BAA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32EA42CD-FCBC-F4D9-E162-92BCF22871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6425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97B3F-08EF-0A98-EBD3-797BD90E0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682A9F03-D7C3-5470-B121-68D3FAE034C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9DAFBEC0-24CE-E513-4307-4512DE96E2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1AE5B94B-32C9-7C5B-D911-966AE32C19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183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0937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8CD6F-7EA8-570F-6CC8-4FC41D6F1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01708664-0565-D3DF-8D16-AB906007610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629082A7-B860-454B-5E45-F45E56B6E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307C6AE4-D7A4-33D2-E711-7190899D54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7647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9291C-DD63-4BD9-64DF-05D13E675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45E6EB2D-62CF-FFC8-902A-A09D9D1529A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AE48DD37-52CC-6AAF-A9A8-4DCE4BA97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1434A1EF-C975-95F8-E06E-501C500A0D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4036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6915C-6334-7A1A-3CEF-A12268727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792E251E-A598-A066-8CC9-46E1B7AFCF0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5E4D8944-0A6B-8A00-075F-EC124E8B9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97443C74-76A6-247D-C9FD-387EDDFFAB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5781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446AD-D394-06F8-2FCF-5FCD7AAE5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86F24754-A2FF-0A10-F9FC-3FB95B7BBA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6C369F24-EA3B-243D-768E-42DFEEEF79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79CB53B2-B856-E7B3-2B1B-5C8D512C8D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525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007664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5" r:id="rId5"/>
    <p:sldLayoutId id="2147483666" r:id="rId6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F1KJDFiLpjM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234140"/>
            <a:ext cx="13165220" cy="179330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5400" b="1" spc="213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Leadership &amp; Responsibility</a:t>
            </a:r>
          </a:p>
          <a:p>
            <a:r>
              <a:rPr lang="en-US" sz="5400" b="1" spc="213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Confidence to Take Action</a:t>
            </a:r>
          </a:p>
        </p:txBody>
      </p:sp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9352" y="7266117"/>
            <a:ext cx="6546096" cy="11033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6355D0-5BF2-0620-BC78-E023E30ADD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5464" y="859848"/>
            <a:ext cx="4374292" cy="4374292"/>
          </a:xfrm>
          <a:prstGeom prst="rect">
            <a:avLst/>
          </a:prstGeom>
        </p:spPr>
      </p:pic>
      <p:pic>
        <p:nvPicPr>
          <p:cNvPr id="8" name="Picture 7" descr="A logo with a hand and light bulb&#10;&#10;Description automatically generated">
            <a:extLst>
              <a:ext uri="{FF2B5EF4-FFF2-40B4-BE49-F238E27FC236}">
                <a16:creationId xmlns:a16="http://schemas.microsoft.com/office/drawing/2014/main" id="{E3B6150B-23AE-B613-48E8-3A642FB598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313" y="1289614"/>
            <a:ext cx="2774196" cy="2743200"/>
          </a:xfrm>
          <a:prstGeom prst="rect">
            <a:avLst/>
          </a:prstGeom>
        </p:spPr>
      </p:pic>
      <p:pic>
        <p:nvPicPr>
          <p:cNvPr id="10" name="Picture 9" descr="A logo with a star in the center&#10;&#10;Description automatically generated">
            <a:extLst>
              <a:ext uri="{FF2B5EF4-FFF2-40B4-BE49-F238E27FC236}">
                <a16:creationId xmlns:a16="http://schemas.microsoft.com/office/drawing/2014/main" id="{F69631FB-FD32-F433-3A9E-E489DBA9C7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1406800"/>
            <a:ext cx="2882900" cy="28667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0BDCC1-287F-29B7-4CF2-B9FE2BC45CC2}"/>
              </a:ext>
            </a:extLst>
          </p:cNvPr>
          <p:cNvSpPr txBox="1"/>
          <p:nvPr/>
        </p:nvSpPr>
        <p:spPr>
          <a:xfrm>
            <a:off x="0" y="-13854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6D10F3-B254-D868-BA03-A3621FA7E8DC}"/>
              </a:ext>
            </a:extLst>
          </p:cNvPr>
          <p:cNvSpPr txBox="1"/>
          <p:nvPr/>
        </p:nvSpPr>
        <p:spPr>
          <a:xfrm>
            <a:off x="0" y="9077499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6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6C777-3441-B46D-0AC3-CEEE06456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2F155B-BC0F-A2EF-E3FD-E2ECC53E3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9" y="810201"/>
            <a:ext cx="2424835" cy="2424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E30F1D-CCB9-F176-86C1-798E3F7B8D67}"/>
              </a:ext>
            </a:extLst>
          </p:cNvPr>
          <p:cNvSpPr txBox="1"/>
          <p:nvPr/>
        </p:nvSpPr>
        <p:spPr>
          <a:xfrm>
            <a:off x="1275916" y="3088897"/>
            <a:ext cx="10134599" cy="30469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8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Leadership &amp; Responsibility </a:t>
            </a: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means being able to express ideas, make decisions &amp; understand the impact of your actions for yourself &amp; others.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516C09-2BD6-D957-672D-D38387AC9A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7675" y="3516204"/>
            <a:ext cx="6093096" cy="78851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FEA6AB-908C-CA08-8319-ED0D97BF270B}"/>
              </a:ext>
            </a:extLst>
          </p:cNvPr>
          <p:cNvSpPr txBox="1"/>
          <p:nvPr/>
        </p:nvSpPr>
        <p:spPr>
          <a:xfrm>
            <a:off x="0" y="17721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D94532-1B10-3F16-AF2C-0E61BCFA6619}"/>
              </a:ext>
            </a:extLst>
          </p:cNvPr>
          <p:cNvSpPr txBox="1"/>
          <p:nvPr/>
        </p:nvSpPr>
        <p:spPr>
          <a:xfrm>
            <a:off x="2488334" y="1115468"/>
            <a:ext cx="9998595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" panose="02000603000000000004" pitchFamily="2" charset="0"/>
                <a:sym typeface="Helvetica Light"/>
              </a:rPr>
              <a:t>Leadership &amp; Responsibility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711601-3DD8-CC9F-AFA6-FC371774CD76}"/>
              </a:ext>
            </a:extLst>
          </p:cNvPr>
          <p:cNvSpPr txBox="1"/>
          <p:nvPr/>
        </p:nvSpPr>
        <p:spPr>
          <a:xfrm>
            <a:off x="0" y="-13854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B1B57F-F54F-2ADA-4FC6-D9B548290354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787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3BE00-DDF9-876C-A37F-1916F183B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282EA44-0884-D8ED-4960-2872508288E3}"/>
              </a:ext>
            </a:extLst>
          </p:cNvPr>
          <p:cNvSpPr txBox="1"/>
          <p:nvPr/>
        </p:nvSpPr>
        <p:spPr>
          <a:xfrm>
            <a:off x="2825433" y="1015924"/>
            <a:ext cx="9842269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" panose="02000603000000000004" pitchFamily="2" charset="0"/>
                <a:sym typeface="Helvetica Light"/>
              </a:rPr>
              <a:t>Leadership &amp; Responsibility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BA4BAF-9938-7E90-127A-10F72DFEF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49" y="829428"/>
            <a:ext cx="2424835" cy="242483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4F8C90A-BB8E-F998-826D-3828AB866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8335" y="1829425"/>
            <a:ext cx="11227665" cy="7483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7B44F7-7500-92A5-ABDE-ADDD0345DBE1}"/>
              </a:ext>
            </a:extLst>
          </p:cNvPr>
          <p:cNvSpPr txBox="1"/>
          <p:nvPr/>
        </p:nvSpPr>
        <p:spPr>
          <a:xfrm>
            <a:off x="0" y="-13854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578326-7B0C-A816-5881-95F0D3094277}"/>
              </a:ext>
            </a:extLst>
          </p:cNvPr>
          <p:cNvSpPr txBox="1"/>
          <p:nvPr/>
        </p:nvSpPr>
        <p:spPr>
          <a:xfrm>
            <a:off x="0" y="8959003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622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18FBB-30CE-57D2-50A7-EDF39364B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B7323C2-108C-836E-D9EE-3E82C74EA3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5636"/>
            <a:ext cx="13004800" cy="97577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675444-3954-4BC9-7369-1FEA8E0C8550}"/>
              </a:ext>
            </a:extLst>
          </p:cNvPr>
          <p:cNvSpPr txBox="1"/>
          <p:nvPr/>
        </p:nvSpPr>
        <p:spPr>
          <a:xfrm>
            <a:off x="0" y="9380934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330A14-A440-19F8-6CC0-DC629F92C9AF}"/>
              </a:ext>
            </a:extLst>
          </p:cNvPr>
          <p:cNvSpPr txBox="1"/>
          <p:nvPr/>
        </p:nvSpPr>
        <p:spPr>
          <a:xfrm>
            <a:off x="0" y="-13854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CADA50-2CDB-BA73-C664-500C07BB660E}"/>
              </a:ext>
            </a:extLst>
          </p:cNvPr>
          <p:cNvSpPr txBox="1"/>
          <p:nvPr/>
        </p:nvSpPr>
        <p:spPr>
          <a:xfrm>
            <a:off x="0" y="1038290"/>
            <a:ext cx="13004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latinLnBrk="0">
              <a:buNone/>
            </a:pPr>
            <a:r>
              <a:rPr lang="en-US" sz="6000" b="1" dirty="0">
                <a:solidFill>
                  <a:schemeClr val="bg1"/>
                </a:solidFill>
                <a:effectLst/>
                <a:latin typeface="Averia Sans Libre" panose="02000603000000000004" pitchFamily="2" charset="0"/>
              </a:rPr>
              <a:t>The Power of Teamwork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4C04CC-DFEE-F69E-FD93-80609C92CADB}"/>
              </a:ext>
            </a:extLst>
          </p:cNvPr>
          <p:cNvSpPr txBox="1"/>
          <p:nvPr/>
        </p:nvSpPr>
        <p:spPr>
          <a:xfrm>
            <a:off x="2409782" y="7368397"/>
            <a:ext cx="8185236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b="1" dirty="0">
                <a:solidFill>
                  <a:schemeClr val="bg1"/>
                </a:solidFill>
                <a:latin typeface="AVERIA SANS LIBRE LIGHT" panose="02000603000000000004" pitchFamily="2" charset="0"/>
              </a:rPr>
              <a:t>YouTube: </a:t>
            </a:r>
          </a:p>
          <a:p>
            <a:pPr rtl="0" latinLnBrk="1" hangingPunct="0"/>
            <a:r>
              <a:rPr lang="en-US" b="1" dirty="0">
                <a:solidFill>
                  <a:schemeClr val="bg1"/>
                </a:solidFill>
                <a:latin typeface="AVERIA SANS LIBRE LIGHT" panose="02000603000000000004" pitchFamily="2" charset="0"/>
              </a:rPr>
              <a:t>https://</a:t>
            </a:r>
            <a:r>
              <a:rPr lang="en-US" b="1" dirty="0" err="1">
                <a:solidFill>
                  <a:schemeClr val="bg1"/>
                </a:solidFill>
                <a:latin typeface="AVERIA SANS LIBRE LIGHT" panose="02000603000000000004" pitchFamily="2" charset="0"/>
              </a:rPr>
              <a:t>youtu.be</a:t>
            </a:r>
            <a:r>
              <a:rPr lang="en-US" b="1" dirty="0">
                <a:solidFill>
                  <a:schemeClr val="bg1"/>
                </a:solidFill>
                <a:latin typeface="AVERIA SANS LIBRE LIGHT" panose="02000603000000000004" pitchFamily="2" charset="0"/>
              </a:rPr>
              <a:t>/26iabqN8TY4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VERIA SANS LIBRE LIGHT" panose="02000603000000000004" pitchFamily="2" charset="0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7B2311-2B67-202F-8260-E04A64B78F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029" y="2483443"/>
            <a:ext cx="7064742" cy="393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233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554B8-4B58-4CC9-9C26-35ED0B70B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9C563E-C377-8614-3ACB-AE9604CB05F1}"/>
              </a:ext>
            </a:extLst>
          </p:cNvPr>
          <p:cNvSpPr txBox="1"/>
          <p:nvPr/>
        </p:nvSpPr>
        <p:spPr>
          <a:xfrm>
            <a:off x="2709949" y="964420"/>
            <a:ext cx="10008524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Leadership &amp; Responsibility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B016DC-421D-25D4-2916-338D9BBE0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8626"/>
            <a:ext cx="2424835" cy="2424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6B7EB8-F187-28E6-C343-C41F1E8C8F58}"/>
              </a:ext>
            </a:extLst>
          </p:cNvPr>
          <p:cNvSpPr txBox="1"/>
          <p:nvPr/>
        </p:nvSpPr>
        <p:spPr>
          <a:xfrm>
            <a:off x="649433" y="3203461"/>
            <a:ext cx="12085666" cy="569386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(think beyond sports teams—for example, a group you are working with on a class project)</a:t>
            </a:r>
          </a:p>
          <a:p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a leader, how do you support &amp; facilitate effective teamwork?</a:t>
            </a:r>
          </a:p>
          <a:p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makes the “perfect” team?</a:t>
            </a:r>
          </a:p>
          <a:p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Why do you think some teams don’t work so                     well together?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96E9A7-4CEB-91AE-1F4F-497B0EDC726D}"/>
              </a:ext>
            </a:extLst>
          </p:cNvPr>
          <p:cNvSpPr txBox="1"/>
          <p:nvPr/>
        </p:nvSpPr>
        <p:spPr>
          <a:xfrm>
            <a:off x="0" y="-83127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3B4678-B003-4069-9D48-CA3B575EFF57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293BF2-0325-13EF-A61A-F4EEC9510A88}"/>
              </a:ext>
            </a:extLst>
          </p:cNvPr>
          <p:cNvSpPr txBox="1"/>
          <p:nvPr/>
        </p:nvSpPr>
        <p:spPr>
          <a:xfrm>
            <a:off x="4397952" y="2245409"/>
            <a:ext cx="4555375" cy="12721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Teamwork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8410896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88126-E1EB-1D36-CFE7-9D36959D0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69388C-5D8C-C0EA-32F4-59BCA66D1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4" y="709353"/>
            <a:ext cx="2424835" cy="2424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624BE2-CC19-A804-2338-0B1E066046DD}"/>
              </a:ext>
            </a:extLst>
          </p:cNvPr>
          <p:cNvSpPr txBox="1"/>
          <p:nvPr/>
        </p:nvSpPr>
        <p:spPr>
          <a:xfrm>
            <a:off x="1078576" y="1921770"/>
            <a:ext cx="10458450" cy="674030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Would you Rather?</a:t>
            </a:r>
          </a:p>
          <a:p>
            <a:endParaRPr lang="en-US" sz="4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Line up across the room. For each scenario that’s read step forward if you choose the first option &amp; backwards if you choose the second options. </a:t>
            </a:r>
          </a:p>
          <a:p>
            <a:endParaRPr lang="en-US" sz="4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After each scenario go back to the starting line up.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C8B1B2-C8CF-7E18-4058-352B945FD1C8}"/>
              </a:ext>
            </a:extLst>
          </p:cNvPr>
          <p:cNvSpPr txBox="1"/>
          <p:nvPr/>
        </p:nvSpPr>
        <p:spPr>
          <a:xfrm>
            <a:off x="0" y="-83127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9193A4-B966-A4D3-2EAB-8FCDE3BA5EA5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1B6E97-3C2E-F4CA-E54C-8D985DE1E2BF}"/>
              </a:ext>
            </a:extLst>
          </p:cNvPr>
          <p:cNvSpPr txBox="1"/>
          <p:nvPr/>
        </p:nvSpPr>
        <p:spPr>
          <a:xfrm>
            <a:off x="2591089" y="988872"/>
            <a:ext cx="10008524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Leadership &amp; Responsibility</a:t>
            </a:r>
          </a:p>
        </p:txBody>
      </p:sp>
    </p:spTree>
    <p:extLst>
      <p:ext uri="{BB962C8B-B14F-4D97-AF65-F5344CB8AC3E}">
        <p14:creationId xmlns:p14="http://schemas.microsoft.com/office/powerpoint/2010/main" val="3573340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80EB0-3E21-8177-3CC8-60C30334B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6708A9-1B31-09B1-1E1D-2A9F24D0A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457" y="807451"/>
            <a:ext cx="2424835" cy="24248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3F212B-EA0A-F313-94B3-C74C1071E9AE}"/>
              </a:ext>
            </a:extLst>
          </p:cNvPr>
          <p:cNvSpPr txBox="1"/>
          <p:nvPr/>
        </p:nvSpPr>
        <p:spPr>
          <a:xfrm>
            <a:off x="719958" y="1949884"/>
            <a:ext cx="9734550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Leadersh</a:t>
            </a:r>
            <a:r>
              <a:rPr lang="en-US" sz="8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ip</a:t>
            </a:r>
            <a:br>
              <a:rPr lang="en-US" sz="8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8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79E3C0-CB88-1365-649B-216A1F5D31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9794">
            <a:off x="8571211" y="2375460"/>
            <a:ext cx="3766594" cy="3141290"/>
          </a:xfrm>
          <a:prstGeom prst="rect">
            <a:avLst/>
          </a:prstGeom>
          <a:effectLst>
            <a:softEdge rad="1143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1B7229-695F-2E01-C20F-3341FFAAA5FE}"/>
              </a:ext>
            </a:extLst>
          </p:cNvPr>
          <p:cNvSpPr txBox="1"/>
          <p:nvPr/>
        </p:nvSpPr>
        <p:spPr>
          <a:xfrm>
            <a:off x="1832255" y="5044118"/>
            <a:ext cx="9340290" cy="310341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65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rtl="0" latinLnBrk="1" hangingPunct="0"/>
            <a:r>
              <a:rPr lang="en-US" sz="6500" dirty="0">
                <a:solidFill>
                  <a:schemeClr val="bg1"/>
                </a:solidFill>
                <a:latin typeface="Calibri" panose="020F0502020204030204" pitchFamily="34" charset="0"/>
                <a:ea typeface="Marker Felt"/>
                <a:cs typeface="Calibri" panose="020F0502020204030204" pitchFamily="34" charset="0"/>
                <a:sym typeface="Marker Felt"/>
              </a:rPr>
              <a:t>What leadership traits are most important to you?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FF7605-A738-08FC-8D97-1BDA65001757}"/>
              </a:ext>
            </a:extLst>
          </p:cNvPr>
          <p:cNvSpPr txBox="1"/>
          <p:nvPr/>
        </p:nvSpPr>
        <p:spPr>
          <a:xfrm>
            <a:off x="2709949" y="964420"/>
            <a:ext cx="10008524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Leadership &amp; Responsibility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13741B-1165-9FC2-3D2A-A3E7773FCBAD}"/>
              </a:ext>
            </a:extLst>
          </p:cNvPr>
          <p:cNvSpPr txBox="1"/>
          <p:nvPr/>
        </p:nvSpPr>
        <p:spPr>
          <a:xfrm>
            <a:off x="0" y="-83127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13A83E-B9E0-11F0-361D-B9E86B3151D1}"/>
              </a:ext>
            </a:extLst>
          </p:cNvPr>
          <p:cNvSpPr txBox="1"/>
          <p:nvPr/>
        </p:nvSpPr>
        <p:spPr>
          <a:xfrm>
            <a:off x="0" y="8925098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1252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77310" y="627759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alibri" panose="020F0502020204030204" pitchFamily="34" charset="0"/>
                <a:ea typeface="Marker Felt"/>
                <a:cs typeface="Calibri" panose="020F0502020204030204" pitchFamily="34" charset="0"/>
                <a:sym typeface="Marker Felt"/>
              </a:rPr>
              <a:t>Preparing for the</a:t>
            </a:r>
            <a:br>
              <a:rPr lang="en-US" sz="6600" dirty="0">
                <a:solidFill>
                  <a:srgbClr val="FFFF00"/>
                </a:solidFill>
                <a:latin typeface="Calibri" panose="020F0502020204030204" pitchFamily="34" charset="0"/>
                <a:ea typeface="Marker Felt"/>
                <a:cs typeface="Calibri" panose="020F0502020204030204" pitchFamily="34" charset="0"/>
                <a:sym typeface="Marker Felt"/>
              </a:rPr>
            </a:br>
            <a:r>
              <a:rPr lang="en-US" sz="6600" dirty="0">
                <a:solidFill>
                  <a:srgbClr val="FFFF00"/>
                </a:solidFill>
                <a:latin typeface="Calibri" panose="020F0502020204030204" pitchFamily="34" charset="0"/>
                <a:ea typeface="Marker Felt"/>
                <a:cs typeface="Calibri" panose="020F0502020204030204" pitchFamily="34" charset="0"/>
                <a:sym typeface="Marker Felt"/>
              </a:rPr>
              <a:t>Leadership Auction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1072">
            <a:off x="577688" y="958649"/>
            <a:ext cx="2640625" cy="220224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DABBAE-11FE-1F4A-A330-89CF04E4A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FEF8FD-73DD-7F94-46E7-558AB2BC4919}"/>
              </a:ext>
            </a:extLst>
          </p:cNvPr>
          <p:cNvSpPr txBox="1"/>
          <p:nvPr/>
        </p:nvSpPr>
        <p:spPr>
          <a:xfrm>
            <a:off x="0" y="2842242"/>
            <a:ext cx="12767013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 team gets $2,000!!!</a:t>
            </a:r>
            <a:b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Explore the Leadership Trait Cards &amp; determine your strategy for</a:t>
            </a:r>
            <a:b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auction. What items do you most want to purchase to create</a:t>
            </a:r>
            <a:b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ideal leader? How much are you willing to spend on what? </a:t>
            </a:r>
            <a:endParaRPr kumimoji="0" lang="en-US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FD14AF-0D6C-22F1-261A-AD04BF7C92F3}"/>
              </a:ext>
            </a:extLst>
          </p:cNvPr>
          <p:cNvSpPr txBox="1"/>
          <p:nvPr/>
        </p:nvSpPr>
        <p:spPr>
          <a:xfrm>
            <a:off x="1174000" y="5212672"/>
            <a:ext cx="4515812" cy="41036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baseline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Integrity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Empathy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Accountability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Resilience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Decision-making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Courage</a:t>
            </a: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44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9A857-D25B-3CAB-296D-4318842C31E1}"/>
              </a:ext>
            </a:extLst>
          </p:cNvPr>
          <p:cNvSpPr txBox="1"/>
          <p:nvPr/>
        </p:nvSpPr>
        <p:spPr>
          <a:xfrm>
            <a:off x="6863812" y="4634860"/>
            <a:ext cx="4515812" cy="478079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sz="4400" baseline="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Confidence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Communication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Vision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baseline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Adaptability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Respect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Creativity</a:t>
            </a: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44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65D42B-5FC5-CCD7-3A89-8CAF556DFF19}"/>
              </a:ext>
            </a:extLst>
          </p:cNvPr>
          <p:cNvSpPr txBox="1"/>
          <p:nvPr/>
        </p:nvSpPr>
        <p:spPr>
          <a:xfrm>
            <a:off x="0" y="-83127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D00560-E769-0B9F-C0B4-FBD87BAA5CC6}"/>
              </a:ext>
            </a:extLst>
          </p:cNvPr>
          <p:cNvSpPr txBox="1"/>
          <p:nvPr/>
        </p:nvSpPr>
        <p:spPr>
          <a:xfrm>
            <a:off x="0" y="8978361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34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631422" y="1034067"/>
            <a:ext cx="12700699" cy="1918129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alibri" panose="020F0502020204030204" pitchFamily="34" charset="0"/>
                <a:ea typeface="Marker Felt"/>
                <a:cs typeface="Calibri" panose="020F0502020204030204" pitchFamily="34" charset="0"/>
                <a:sym typeface="Marker Felt"/>
              </a:rPr>
              <a:t>Auction</a:t>
            </a:r>
            <a:br>
              <a:rPr lang="en-US" sz="9600" dirty="0">
                <a:solidFill>
                  <a:srgbClr val="FFFF00"/>
                </a:solidFill>
                <a:latin typeface="Calibri" panose="020F0502020204030204" pitchFamily="34" charset="0"/>
                <a:ea typeface="Marker Felt"/>
                <a:cs typeface="Calibri" panose="020F0502020204030204" pitchFamily="34" charset="0"/>
                <a:sym typeface="Marker Felt"/>
              </a:rPr>
            </a:br>
            <a:r>
              <a:rPr lang="en-US" sz="9600" dirty="0">
                <a:solidFill>
                  <a:srgbClr val="FFFF00"/>
                </a:solidFill>
                <a:latin typeface="Calibri" panose="020F0502020204030204" pitchFamily="34" charset="0"/>
                <a:ea typeface="Marker Felt"/>
                <a:cs typeface="Calibri" panose="020F0502020204030204" pitchFamily="34" charset="0"/>
                <a:sym typeface="Marker Felt"/>
              </a:rPr>
              <a:t>Time!!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1378">
            <a:off x="8004819" y="1159268"/>
            <a:ext cx="4128916" cy="3443461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55885C-1630-DD47-A670-FCFC923287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19F529-CF4F-A5B5-1668-27D3271ED3FE}"/>
              </a:ext>
            </a:extLst>
          </p:cNvPr>
          <p:cNvSpPr txBox="1"/>
          <p:nvPr/>
        </p:nvSpPr>
        <p:spPr>
          <a:xfrm>
            <a:off x="1176568" y="4380229"/>
            <a:ext cx="4515812" cy="484235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baseline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Integrity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Empathy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Accountability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Resilience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Decision-making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Courage</a:t>
            </a: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44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BE1D9B-5748-13AE-4A67-47E640A946A3}"/>
              </a:ext>
            </a:extLst>
          </p:cNvPr>
          <p:cNvSpPr txBox="1"/>
          <p:nvPr/>
        </p:nvSpPr>
        <p:spPr>
          <a:xfrm>
            <a:off x="6866177" y="3703120"/>
            <a:ext cx="4515812" cy="55194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sz="4400" baseline="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Confidence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Communication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Vision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baseline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Adaptability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Respect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Creativity</a:t>
            </a: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44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1EA55E-FC55-77DC-C8A7-9F85957D18D6}"/>
              </a:ext>
            </a:extLst>
          </p:cNvPr>
          <p:cNvSpPr txBox="1"/>
          <p:nvPr/>
        </p:nvSpPr>
        <p:spPr>
          <a:xfrm>
            <a:off x="0" y="-83127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8742CC-D12F-5CAB-6F42-6A4E401A72AB}"/>
              </a:ext>
            </a:extLst>
          </p:cNvPr>
          <p:cNvSpPr txBox="1"/>
          <p:nvPr/>
        </p:nvSpPr>
        <p:spPr>
          <a:xfrm>
            <a:off x="2771" y="8963892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32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2DF84-52AE-587C-6ECD-589CF6249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24EAC95-ED6A-BBD6-3382-8888BFA50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7" y="709353"/>
            <a:ext cx="2424835" cy="24248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E33-9554-08DF-232A-0393964DB842}"/>
              </a:ext>
            </a:extLst>
          </p:cNvPr>
          <p:cNvSpPr txBox="1"/>
          <p:nvPr/>
        </p:nvSpPr>
        <p:spPr>
          <a:xfrm>
            <a:off x="1635125" y="3134188"/>
            <a:ext cx="973455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just for the fun of it! </a:t>
            </a: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 </a:t>
            </a: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842F94-0DEC-99AF-C57E-E2D6630E1874}"/>
              </a:ext>
            </a:extLst>
          </p:cNvPr>
          <p:cNvSpPr txBox="1"/>
          <p:nvPr/>
        </p:nvSpPr>
        <p:spPr>
          <a:xfrm>
            <a:off x="0" y="-83127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1DCCEC-6C3E-D215-79BE-0B584594ADCA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2ADA09-F166-858F-4C9B-D670A1D486C2}"/>
              </a:ext>
            </a:extLst>
          </p:cNvPr>
          <p:cNvSpPr txBox="1"/>
          <p:nvPr/>
        </p:nvSpPr>
        <p:spPr>
          <a:xfrm>
            <a:off x="2709949" y="964420"/>
            <a:ext cx="10008524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Leadership &amp; Responsibility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BDBFAF-3B4C-4F4C-581B-5213EAB2BA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0" y="4264382"/>
            <a:ext cx="341630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3408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5BC52-D5D8-B10C-F03E-2CEEEB11A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0992DE-1D98-7E71-8C8D-3D635A09C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365" y="709353"/>
            <a:ext cx="2424835" cy="24248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D30909-B886-F260-0EE3-7EB068854D5E}"/>
              </a:ext>
            </a:extLst>
          </p:cNvPr>
          <p:cNvSpPr txBox="1"/>
          <p:nvPr/>
        </p:nvSpPr>
        <p:spPr>
          <a:xfrm>
            <a:off x="3249613" y="3552176"/>
            <a:ext cx="6505574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Why did the pencil run for class president?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98D56F-0B66-0D1E-4923-EC50AAE4960D}"/>
              </a:ext>
            </a:extLst>
          </p:cNvPr>
          <p:cNvSpPr txBox="1"/>
          <p:nvPr/>
        </p:nvSpPr>
        <p:spPr>
          <a:xfrm>
            <a:off x="3290124" y="4823825"/>
            <a:ext cx="6505574" cy="8229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It wanted to make a point!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26938A-67A8-AF6F-02E9-F369673EC291}"/>
              </a:ext>
            </a:extLst>
          </p:cNvPr>
          <p:cNvSpPr txBox="1"/>
          <p:nvPr/>
        </p:nvSpPr>
        <p:spPr>
          <a:xfrm>
            <a:off x="3488905" y="3566554"/>
            <a:ext cx="6505574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Why did the president bring a ladder to the meeting?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F6596F-1250-C377-F1D7-969D91EF52DE}"/>
              </a:ext>
            </a:extLst>
          </p:cNvPr>
          <p:cNvSpPr txBox="1"/>
          <p:nvPr/>
        </p:nvSpPr>
        <p:spPr>
          <a:xfrm>
            <a:off x="3488905" y="4797535"/>
            <a:ext cx="6505574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To help everyone reach new heights!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E2E997-8D53-F32E-0012-258F43AFE5FB}"/>
              </a:ext>
            </a:extLst>
          </p:cNvPr>
          <p:cNvSpPr txBox="1"/>
          <p:nvPr/>
        </p:nvSpPr>
        <p:spPr>
          <a:xfrm>
            <a:off x="3290124" y="3134188"/>
            <a:ext cx="7372350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</a:rPr>
              <a:t>Why did the student leader start a bakery? 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55FE22-11E5-C0C4-0407-72307E9A0201}"/>
              </a:ext>
            </a:extLst>
          </p:cNvPr>
          <p:cNvSpPr txBox="1"/>
          <p:nvPr/>
        </p:nvSpPr>
        <p:spPr>
          <a:xfrm>
            <a:off x="3202972" y="4431422"/>
            <a:ext cx="7510462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</a:rPr>
              <a:t>Because they knew how to make to make others rise.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D8AF2C-BB39-53C0-33E7-C9A3754511DA}"/>
              </a:ext>
            </a:extLst>
          </p:cNvPr>
          <p:cNvSpPr txBox="1"/>
          <p:nvPr/>
        </p:nvSpPr>
        <p:spPr>
          <a:xfrm>
            <a:off x="0" y="-83127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E30A95-2F02-5218-2CBC-E43FF42F1D47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9A5B57-D106-0D2A-60BD-1EC68C4C471B}"/>
              </a:ext>
            </a:extLst>
          </p:cNvPr>
          <p:cNvSpPr txBox="1"/>
          <p:nvPr/>
        </p:nvSpPr>
        <p:spPr>
          <a:xfrm>
            <a:off x="2709949" y="964420"/>
            <a:ext cx="10008524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Leadership &amp; Responsibility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D68DEA6-CCDD-322C-2958-FC5FA482FC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449" y="5703727"/>
            <a:ext cx="1843185" cy="2152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B2FBF71-0779-9A96-5424-A37E0FD9F4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646" y="5539465"/>
            <a:ext cx="2729217" cy="2668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943DBE2-EA9E-67B9-A2C8-67FEB1BC67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683" y="5444445"/>
            <a:ext cx="3377508" cy="3050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952667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5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8" grpId="0" build="allAtOnce"/>
      <p:bldP spid="10" grpId="0" build="allAtOnce"/>
      <p:bldP spid="12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2186B-2CDC-FFA6-6CCF-892B5E66D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0694099-30E9-7DA8-4C4B-905B3F66DAE8}"/>
              </a:ext>
            </a:extLst>
          </p:cNvPr>
          <p:cNvSpPr txBox="1"/>
          <p:nvPr/>
        </p:nvSpPr>
        <p:spPr>
          <a:xfrm>
            <a:off x="2842953" y="1082128"/>
            <a:ext cx="895350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Confidence to Take Action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C097FF-E7BA-CDD6-4D08-F42114AD1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27" y="709353"/>
            <a:ext cx="2424835" cy="24248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106D40-0E03-449E-1F86-8160F4C137B9}"/>
              </a:ext>
            </a:extLst>
          </p:cNvPr>
          <p:cNvSpPr txBox="1"/>
          <p:nvPr/>
        </p:nvSpPr>
        <p:spPr>
          <a:xfrm>
            <a:off x="804862" y="4019549"/>
            <a:ext cx="11539538" cy="31700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Confidence to Take Action </a:t>
            </a: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characterized by a positive &amp; healthy outlook on life that comes from looking inward rather than outward for approval. It is believing in yourself &amp; knowing you can make a difference for others.</a:t>
            </a:r>
            <a:endParaRPr lang="en-US" sz="4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2FAA53-0608-0683-BDD6-D4F6734AF287}"/>
              </a:ext>
            </a:extLst>
          </p:cNvPr>
          <p:cNvSpPr txBox="1"/>
          <p:nvPr/>
        </p:nvSpPr>
        <p:spPr>
          <a:xfrm>
            <a:off x="0" y="-83127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E029E0-D6E0-A745-8219-996F3D7EC583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8141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ABD81-79F4-9BD0-9136-4EC23C7C6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9E58667-0730-FCB6-2B15-88582130A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05" y="709353"/>
            <a:ext cx="2424835" cy="2424835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2420C9ED-D429-3E02-6005-843E32EA8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872" y="1822473"/>
            <a:ext cx="11139055" cy="7424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606D2C9-8BA6-712E-0D6A-D1EAEDE95C58}"/>
              </a:ext>
            </a:extLst>
          </p:cNvPr>
          <p:cNvSpPr txBox="1"/>
          <p:nvPr/>
        </p:nvSpPr>
        <p:spPr>
          <a:xfrm>
            <a:off x="0" y="-83127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4CA557-F0B8-CA36-491B-B05E46E9280F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46FB66-2CD8-2D8A-F4CD-037BE678D4A4}"/>
              </a:ext>
            </a:extLst>
          </p:cNvPr>
          <p:cNvSpPr txBox="1"/>
          <p:nvPr/>
        </p:nvSpPr>
        <p:spPr>
          <a:xfrm>
            <a:off x="2842953" y="1082128"/>
            <a:ext cx="895350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Confidence to Take Action</a:t>
            </a:r>
          </a:p>
        </p:txBody>
      </p:sp>
    </p:spTree>
    <p:extLst>
      <p:ext uri="{BB962C8B-B14F-4D97-AF65-F5344CB8AC3E}">
        <p14:creationId xmlns:p14="http://schemas.microsoft.com/office/powerpoint/2010/main" val="3003974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8E220F2-7F25-2C0E-F7EB-B689B067AFB6}"/>
              </a:ext>
            </a:extLst>
          </p:cNvPr>
          <p:cNvSpPr txBox="1"/>
          <p:nvPr/>
        </p:nvSpPr>
        <p:spPr>
          <a:xfrm>
            <a:off x="-131156" y="-1399351"/>
            <a:ext cx="13004800" cy="296491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br>
              <a:rPr lang="en-US" sz="5400" dirty="0"/>
            </a:br>
            <a:br>
              <a:rPr lang="en-US" sz="4800" dirty="0"/>
            </a:br>
            <a:br>
              <a:rPr lang="en-US" sz="4000" dirty="0"/>
            </a:br>
            <a:r>
              <a:rPr lang="en-US" sz="4400" b="1" dirty="0">
                <a:solidFill>
                  <a:schemeClr val="bg1"/>
                </a:solidFill>
                <a:latin typeface="Averia Sans Libre" panose="02000603000000000004" pitchFamily="2" charset="0"/>
              </a:rPr>
              <a:t>Never give up, Believe in yourself!</a:t>
            </a:r>
            <a:endParaRPr kumimoji="0" lang="en-US" sz="54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veria Sans Libre" panose="02000603000000000004" pitchFamily="2" charset="0"/>
              <a:sym typeface="Helvetica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A5B687-0853-4033-EC36-993FFED22F9E}"/>
              </a:ext>
            </a:extLst>
          </p:cNvPr>
          <p:cNvSpPr txBox="1"/>
          <p:nvPr/>
        </p:nvSpPr>
        <p:spPr>
          <a:xfrm>
            <a:off x="0" y="-83127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ED2D52-64EE-5E6D-5789-A4A6C78DCF37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E4C34B-9EE0-633C-D664-DE292BEE6956}"/>
              </a:ext>
            </a:extLst>
          </p:cNvPr>
          <p:cNvSpPr txBox="1"/>
          <p:nvPr/>
        </p:nvSpPr>
        <p:spPr>
          <a:xfrm>
            <a:off x="2619432" y="7379276"/>
            <a:ext cx="8063346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YouTube: </a:t>
            </a:r>
          </a:p>
          <a:p>
            <a:pPr rtl="0" latinLnBrk="1" hangingPunct="0"/>
            <a:r>
              <a:rPr lang="en-US" b="1" dirty="0">
                <a:solidFill>
                  <a:schemeClr val="bg1"/>
                </a:solidFill>
                <a:latin typeface="AVERIA SANS LIBRE LIGHT" panose="02000603000000000004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https://youtu.be/F1KJDFiLpjM </a:t>
            </a:r>
            <a:endParaRPr lang="en-US" b="1" dirty="0">
              <a:solidFill>
                <a:schemeClr val="bg1"/>
              </a:solidFill>
              <a:latin typeface="AVERIA SANS LIBRE LIGHT" panose="0200060300000000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662F6C-C7BE-EC82-F398-26E7320D1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388" y="2025577"/>
            <a:ext cx="8416174" cy="4752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250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90A9F-5533-9A81-686E-4A6A7F7B5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483A43-0FD7-8995-2455-021BC40AB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06" y="709353"/>
            <a:ext cx="2424835" cy="24248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132A0B-681F-36BD-A3C6-82FD2EDCBEE1}"/>
              </a:ext>
            </a:extLst>
          </p:cNvPr>
          <p:cNvSpPr txBox="1"/>
          <p:nvPr/>
        </p:nvSpPr>
        <p:spPr>
          <a:xfrm>
            <a:off x="854739" y="3304654"/>
            <a:ext cx="11539538" cy="4832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do you confidently believe about yourself?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4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can you achieve with confidence, hard work &amp; action? (Yes, you can achieve ANYTHING—but specifically what achievements are you working towards?)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69EC96-A2FD-073B-EA01-A7D92AF77240}"/>
              </a:ext>
            </a:extLst>
          </p:cNvPr>
          <p:cNvSpPr txBox="1"/>
          <p:nvPr/>
        </p:nvSpPr>
        <p:spPr>
          <a:xfrm>
            <a:off x="0" y="-83127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2110D4-9F8F-B93C-82E6-3366AC775F85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A8B9B8-CFE6-23CA-699F-118DFD37316D}"/>
              </a:ext>
            </a:extLst>
          </p:cNvPr>
          <p:cNvSpPr txBox="1"/>
          <p:nvPr/>
        </p:nvSpPr>
        <p:spPr>
          <a:xfrm>
            <a:off x="2842953" y="1082128"/>
            <a:ext cx="895350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Confidence to Take Action</a:t>
            </a:r>
          </a:p>
        </p:txBody>
      </p:sp>
    </p:spTree>
    <p:extLst>
      <p:ext uri="{BB962C8B-B14F-4D97-AF65-F5344CB8AC3E}">
        <p14:creationId xmlns:p14="http://schemas.microsoft.com/office/powerpoint/2010/main" val="3240516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B66F7-1557-8494-70ED-616716676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390EBCA-A65A-8D6E-92F2-BCB1019C5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09353"/>
            <a:ext cx="2424835" cy="2424835"/>
          </a:xfrm>
          <a:prstGeom prst="rect">
            <a:avLst/>
          </a:prstGeom>
        </p:spPr>
      </p:pic>
      <p:pic>
        <p:nvPicPr>
          <p:cNvPr id="6" name="Picture 5" descr="A white sign with black text&#10;&#10;Description automatically generated">
            <a:extLst>
              <a:ext uri="{FF2B5EF4-FFF2-40B4-BE49-F238E27FC236}">
                <a16:creationId xmlns:a16="http://schemas.microsoft.com/office/drawing/2014/main" id="{110736EC-93CA-81F0-D90E-5300A9F4A4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374" y="2108050"/>
            <a:ext cx="6434051" cy="6249289"/>
          </a:xfrm>
          <a:prstGeom prst="rect">
            <a:avLst/>
          </a:prstGeom>
          <a:effectLst>
            <a:softEdge rad="66871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5DCB7C-3437-EAD4-CB86-9B0C6A6FA081}"/>
              </a:ext>
            </a:extLst>
          </p:cNvPr>
          <p:cNvSpPr txBox="1"/>
          <p:nvPr/>
        </p:nvSpPr>
        <p:spPr>
          <a:xfrm>
            <a:off x="2859578" y="800173"/>
            <a:ext cx="895350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Confidence to Take Action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B0C9A8-C9C4-BCA6-FF65-429347BCE733}"/>
              </a:ext>
            </a:extLst>
          </p:cNvPr>
          <p:cNvSpPr txBox="1"/>
          <p:nvPr/>
        </p:nvSpPr>
        <p:spPr>
          <a:xfrm>
            <a:off x="0" y="-83127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5EFA25-4A4A-E635-4A60-239018B6B6A3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382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B4689-35EB-47C8-9CDA-1456252B8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23D316B-97BD-5176-3145-77A72CFFA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06" y="848483"/>
            <a:ext cx="2424835" cy="24248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5F2595-F47B-DA03-7ADB-94773ABF589F}"/>
              </a:ext>
            </a:extLst>
          </p:cNvPr>
          <p:cNvSpPr txBox="1"/>
          <p:nvPr/>
        </p:nvSpPr>
        <p:spPr>
          <a:xfrm>
            <a:off x="732631" y="5141057"/>
            <a:ext cx="11539538" cy="28007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Confidence = Taking Action</a:t>
            </a:r>
          </a:p>
          <a:p>
            <a:endParaRPr lang="en-US" sz="4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Complete &amp; discuss the</a:t>
            </a:r>
            <a:b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Confidence = Taking Action resource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6386AB-4FF8-D315-390B-8E617AE3D52C}"/>
              </a:ext>
            </a:extLst>
          </p:cNvPr>
          <p:cNvSpPr txBox="1"/>
          <p:nvPr/>
        </p:nvSpPr>
        <p:spPr>
          <a:xfrm>
            <a:off x="0" y="-83127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3664A-F436-9D97-D5A2-FA733CBAF7D5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3586E9-89AF-BA75-3A5E-02918BC94E67}"/>
              </a:ext>
            </a:extLst>
          </p:cNvPr>
          <p:cNvSpPr txBox="1"/>
          <p:nvPr/>
        </p:nvSpPr>
        <p:spPr>
          <a:xfrm>
            <a:off x="2842953" y="1082128"/>
            <a:ext cx="895350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Confidence to Take Action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EF98A3-6885-2CE6-69F2-C4ED04891A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5458">
            <a:off x="8457115" y="2233631"/>
            <a:ext cx="3906090" cy="29637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75282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D84F7-5348-DDE2-446F-EC9FACBE1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036376-8891-B680-F9C6-F06BAA831CBA}"/>
              </a:ext>
            </a:extLst>
          </p:cNvPr>
          <p:cNvSpPr/>
          <p:nvPr/>
        </p:nvSpPr>
        <p:spPr>
          <a:xfrm>
            <a:off x="0" y="5234140"/>
            <a:ext cx="13165220" cy="179330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5400" b="1" spc="213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Leadership &amp; Responsibility</a:t>
            </a:r>
          </a:p>
          <a:p>
            <a:r>
              <a:rPr lang="en-US" sz="5400" b="1" spc="213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Confidence to Take Action</a:t>
            </a:r>
          </a:p>
        </p:txBody>
      </p:sp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30F627F2-F072-4B67-37CF-2C1D33CEE63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9352" y="7266117"/>
            <a:ext cx="6546096" cy="11033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A5FA87-4E93-7CB2-9330-9EB07AFCEF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5464" y="859848"/>
            <a:ext cx="4374292" cy="4374292"/>
          </a:xfrm>
          <a:prstGeom prst="rect">
            <a:avLst/>
          </a:prstGeom>
        </p:spPr>
      </p:pic>
      <p:pic>
        <p:nvPicPr>
          <p:cNvPr id="8" name="Picture 7" descr="A logo with a hand and light bulb&#10;&#10;Description automatically generated">
            <a:extLst>
              <a:ext uri="{FF2B5EF4-FFF2-40B4-BE49-F238E27FC236}">
                <a16:creationId xmlns:a16="http://schemas.microsoft.com/office/drawing/2014/main" id="{A99F9C20-BD16-0102-7CF4-6610239303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24" y="1468574"/>
            <a:ext cx="2774196" cy="2743200"/>
          </a:xfrm>
          <a:prstGeom prst="rect">
            <a:avLst/>
          </a:prstGeom>
        </p:spPr>
      </p:pic>
      <p:pic>
        <p:nvPicPr>
          <p:cNvPr id="10" name="Picture 9" descr="A logo with a star in the center&#10;&#10;Description automatically generated">
            <a:extLst>
              <a:ext uri="{FF2B5EF4-FFF2-40B4-BE49-F238E27FC236}">
                <a16:creationId xmlns:a16="http://schemas.microsoft.com/office/drawing/2014/main" id="{1369788A-0449-E915-9ED6-14DED201D9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1406800"/>
            <a:ext cx="2882900" cy="28667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57C699-CD70-AFE1-5D5A-A877E289E007}"/>
              </a:ext>
            </a:extLst>
          </p:cNvPr>
          <p:cNvSpPr txBox="1"/>
          <p:nvPr/>
        </p:nvSpPr>
        <p:spPr>
          <a:xfrm>
            <a:off x="0" y="-13854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F0EB61-4461-ABE8-1797-485FFF139B02}"/>
              </a:ext>
            </a:extLst>
          </p:cNvPr>
          <p:cNvSpPr txBox="1"/>
          <p:nvPr/>
        </p:nvSpPr>
        <p:spPr>
          <a:xfrm>
            <a:off x="0" y="892787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27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234952</TotalTime>
  <Words>470</Words>
  <Application>Microsoft Macintosh PowerPoint</Application>
  <PresentationFormat>Custom</PresentationFormat>
  <Paragraphs>100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Averia Sans Libre</vt:lpstr>
      <vt:lpstr>AVERIA SANS LIBRE LIGHT</vt:lpstr>
      <vt:lpstr>Calibri</vt:lpstr>
      <vt:lpstr>Chalkduster</vt:lpstr>
      <vt:lpstr>Helvetica Neue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Preparing for the Leadership Auction</vt:lpstr>
      <vt:lpstr>Auction Time!!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810</cp:revision>
  <cp:lastPrinted>2023-09-13T00:39:51Z</cp:lastPrinted>
  <dcterms:modified xsi:type="dcterms:W3CDTF">2026-05-07T15:15:04Z</dcterms:modified>
</cp:coreProperties>
</file>