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1254" r:id="rId2"/>
    <p:sldId id="1438" r:id="rId3"/>
    <p:sldId id="1426" r:id="rId4"/>
    <p:sldId id="1430" r:id="rId5"/>
    <p:sldId id="834" r:id="rId6"/>
    <p:sldId id="972" r:id="rId7"/>
    <p:sldId id="1349" r:id="rId8"/>
    <p:sldId id="1390" r:id="rId9"/>
    <p:sldId id="964" r:id="rId10"/>
    <p:sldId id="1396" r:id="rId11"/>
    <p:sldId id="1195" r:id="rId12"/>
    <p:sldId id="1441" r:id="rId13"/>
    <p:sldId id="1431" r:id="rId14"/>
    <p:sldId id="896" r:id="rId15"/>
    <p:sldId id="791" r:id="rId16"/>
    <p:sldId id="1432" r:id="rId17"/>
    <p:sldId id="1026" r:id="rId18"/>
    <p:sldId id="1439" r:id="rId19"/>
    <p:sldId id="969" r:id="rId20"/>
    <p:sldId id="1442" r:id="rId21"/>
    <p:sldId id="1443" r:id="rId22"/>
    <p:sldId id="1427" r:id="rId23"/>
    <p:sldId id="1440" r:id="rId24"/>
    <p:sldId id="1433" r:id="rId25"/>
    <p:sldId id="1423" r:id="rId26"/>
    <p:sldId id="1434" r:id="rId27"/>
    <p:sldId id="1428" r:id="rId28"/>
    <p:sldId id="1435" r:id="rId29"/>
    <p:sldId id="1424" r:id="rId30"/>
    <p:sldId id="1429" r:id="rId31"/>
    <p:sldId id="1436" r:id="rId32"/>
    <p:sldId id="1425" r:id="rId33"/>
    <p:sldId id="1437" r:id="rId34"/>
    <p:sldId id="1444" r:id="rId35"/>
    <p:sldId id="1246" r:id="rId36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86751" autoAdjust="0"/>
  </p:normalViewPr>
  <p:slideViewPr>
    <p:cSldViewPr snapToGrid="0" snapToObjects="1">
      <p:cViewPr varScale="1">
        <p:scale>
          <a:sx n="79" d="100"/>
          <a:sy n="79" d="100"/>
        </p:scale>
        <p:origin x="2856" y="21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1/11/24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54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1650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863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9805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11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94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52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469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71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80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39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37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2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632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4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8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drqforwhs" TargetMode="External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0RT0LxBC4A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principalwilhelm" TargetMode="External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et90O7n6ezQ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tiff"/><Relationship Id="rId3" Type="http://schemas.openxmlformats.org/officeDocument/2006/relationships/image" Target="../media/image29.png"/><Relationship Id="rId7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tif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7.png"/><Relationship Id="rId7" Type="http://schemas.openxmlformats.org/officeDocument/2006/relationships/image" Target="../media/image8.png"/><Relationship Id="rId12" Type="http://schemas.openxmlformats.org/officeDocument/2006/relationships/image" Target="../media/image23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7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419495"/>
            <a:ext cx="13165220" cy="2624302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Student Voice &amp; Aspirations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Woodside High School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January 8, 2024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Dr. Lisa Lande</a:t>
            </a:r>
            <a:endParaRPr lang="en-US" dirty="0">
              <a:solidFill>
                <a:srgbClr val="A2D6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780" y="8043797"/>
            <a:ext cx="9388414" cy="1582372"/>
          </a:xfrm>
          <a:prstGeom prst="rect">
            <a:avLst/>
          </a:prstGeom>
        </p:spPr>
      </p:pic>
      <p:pic>
        <p:nvPicPr>
          <p:cNvPr id="7" name="Picture 6" descr="A logo with a cat face&#10;&#10;Description automatically generated">
            <a:extLst>
              <a:ext uri="{FF2B5EF4-FFF2-40B4-BE49-F238E27FC236}">
                <a16:creationId xmlns:a16="http://schemas.microsoft.com/office/drawing/2014/main" id="{BBB6DA2C-FF3B-83EC-AF1D-DA8367D26A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4918" y="714894"/>
            <a:ext cx="4528139" cy="4294940"/>
          </a:xfrm>
          <a:prstGeom prst="rect">
            <a:avLst/>
          </a:prstGeom>
          <a:effectLst>
            <a:softEdge rad="43772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3FA781-A677-0189-6FD8-34EF149341B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541" y="295058"/>
            <a:ext cx="1819333" cy="1819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5988DE-7670-E8F4-7F2A-2C3E0010C61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935" y="1378345"/>
            <a:ext cx="1819333" cy="18193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BCD074-0CC4-0BEA-6E9B-05979A2F6F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099" y="2593009"/>
            <a:ext cx="1918995" cy="1883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B5568-2C54-3B7C-167D-96CDFEB4ED2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6591" y="3566668"/>
            <a:ext cx="1819333" cy="1819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202B8-5C77-2757-0B1B-A377270389D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682" y="241069"/>
            <a:ext cx="1855199" cy="1841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CC15BF-B331-7DEC-3765-3BAC8CF3125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4698" y="1378345"/>
            <a:ext cx="1833116" cy="18193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106EC3-46A5-EB25-EBD0-CF46799D31E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0682" y="2514772"/>
            <a:ext cx="1840007" cy="1819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0484FD-D4CA-BC72-3916-6BCD54BBE76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4698" y="3672415"/>
            <a:ext cx="1826224" cy="18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ody of water with trees and houses in the background&#10;&#10;Description automatically generated">
            <a:extLst>
              <a:ext uri="{FF2B5EF4-FFF2-40B4-BE49-F238E27FC236}">
                <a16:creationId xmlns:a16="http://schemas.microsoft.com/office/drawing/2014/main" id="{C3F0EEAB-8BF9-EE33-574E-1D7D8754A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588" y="4403031"/>
            <a:ext cx="4626727" cy="3470045"/>
          </a:xfrm>
          <a:prstGeom prst="rect">
            <a:avLst/>
          </a:prstGeom>
          <a:effectLst>
            <a:softEdge rad="92577"/>
          </a:effectLst>
        </p:spPr>
      </p:pic>
      <p:pic>
        <p:nvPicPr>
          <p:cNvPr id="11" name="Picture 10" descr="A tree and a street light&#10;&#10;Description automatically generated">
            <a:extLst>
              <a:ext uri="{FF2B5EF4-FFF2-40B4-BE49-F238E27FC236}">
                <a16:creationId xmlns:a16="http://schemas.microsoft.com/office/drawing/2014/main" id="{85FA1CD2-7C7A-86A9-D9BF-F6CCC07192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422" y="5500069"/>
            <a:ext cx="3539145" cy="4064000"/>
          </a:xfrm>
          <a:prstGeom prst="rect">
            <a:avLst/>
          </a:prstGeom>
          <a:effectLst>
            <a:softEdge rad="85362"/>
          </a:effectLst>
        </p:spPr>
      </p:pic>
      <p:pic>
        <p:nvPicPr>
          <p:cNvPr id="13" name="Picture 12" descr="A dog sitting on the stairs&#10;&#10;Description automatically generated">
            <a:extLst>
              <a:ext uri="{FF2B5EF4-FFF2-40B4-BE49-F238E27FC236}">
                <a16:creationId xmlns:a16="http://schemas.microsoft.com/office/drawing/2014/main" id="{381B03C4-60D9-B39D-A9D5-6290CC5681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943" y="189531"/>
            <a:ext cx="2895912" cy="5268179"/>
          </a:xfrm>
          <a:prstGeom prst="rect">
            <a:avLst/>
          </a:prstGeom>
          <a:effectLst>
            <a:softEdge rad="113391"/>
          </a:effectLst>
        </p:spPr>
      </p:pic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882C9AF5-6246-AFE8-8F96-D20FDD9F8B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3446" y="231890"/>
            <a:ext cx="5580592" cy="4064000"/>
          </a:xfrm>
          <a:prstGeom prst="rect">
            <a:avLst/>
          </a:prstGeom>
          <a:effectLst>
            <a:softEdge rad="118398"/>
          </a:effectLst>
        </p:spPr>
      </p:pic>
      <p:pic>
        <p:nvPicPr>
          <p:cNvPr id="17" name="Picture 16" descr="A group of sharks swimming in water&#10;&#10;Description automatically generated">
            <a:extLst>
              <a:ext uri="{FF2B5EF4-FFF2-40B4-BE49-F238E27FC236}">
                <a16:creationId xmlns:a16="http://schemas.microsoft.com/office/drawing/2014/main" id="{116B18E6-F2FF-8D75-CCA5-90B23CE027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4455" y="6216934"/>
            <a:ext cx="4118743" cy="2956591"/>
          </a:xfrm>
          <a:prstGeom prst="rect">
            <a:avLst/>
          </a:prstGeom>
          <a:effectLst>
            <a:softEdge rad="96921"/>
          </a:effectLst>
        </p:spPr>
      </p:pic>
      <p:pic>
        <p:nvPicPr>
          <p:cNvPr id="19" name="Picture 18" descr="Two women in wet suits standing under a picnic table&#10;&#10;Description automatically generated">
            <a:extLst>
              <a:ext uri="{FF2B5EF4-FFF2-40B4-BE49-F238E27FC236}">
                <a16:creationId xmlns:a16="http://schemas.microsoft.com/office/drawing/2014/main" id="{CA4CE3F9-5CF4-FDCD-2870-3CF7C82DA4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8048" y="992087"/>
            <a:ext cx="3626861" cy="4835815"/>
          </a:xfrm>
          <a:prstGeom prst="rect">
            <a:avLst/>
          </a:prstGeom>
          <a:effectLst>
            <a:softEdge rad="95564"/>
          </a:effectLst>
        </p:spPr>
      </p:pic>
      <p:pic>
        <p:nvPicPr>
          <p:cNvPr id="20" name="Picture 19" descr="A logo with a cat face&#10;&#10;Description automatically generated">
            <a:extLst>
              <a:ext uri="{FF2B5EF4-FFF2-40B4-BE49-F238E27FC236}">
                <a16:creationId xmlns:a16="http://schemas.microsoft.com/office/drawing/2014/main" id="{BE0055DE-03CD-50EE-C8CA-CF7B683C43E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711" y="7980217"/>
            <a:ext cx="1782501" cy="1690702"/>
          </a:xfrm>
          <a:prstGeom prst="rect">
            <a:avLst/>
          </a:prstGeom>
          <a:effectLst>
            <a:softEdge rad="43772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C5B341E-9939-2A7E-2490-EAA0E211BF6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4057271" y="8146780"/>
            <a:ext cx="2390736" cy="135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24936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95261884-2181-D752-DA08-38FA441A6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00" y="8697189"/>
            <a:ext cx="11746400" cy="623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Dr. Russ Quaglia</a:t>
            </a:r>
            <a:endParaRPr lang="en-US" sz="32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81C323-D3BD-171A-CC8D-7DEA5A3C68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8E74F3-732B-A448-8D5B-F81BC3195334}"/>
              </a:ext>
            </a:extLst>
          </p:cNvPr>
          <p:cNvSpPr txBox="1"/>
          <p:nvPr/>
        </p:nvSpPr>
        <p:spPr>
          <a:xfrm>
            <a:off x="1758950" y="2142132"/>
            <a:ext cx="9486900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  <a:hlinkClick r:id="rId3"/>
              </a:rPr>
              <a:t>https://vimeo.com/qisva/drqforwhs</a:t>
            </a: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400" b="1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YouTube: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  <a:hlinkClick r:id="rId4"/>
              </a:rPr>
              <a:t>https://youtu.be/0RT0LxBC4Ac</a:t>
            </a:r>
            <a:r>
              <a:rPr lang="en-US" sz="4400" b="1" dirty="0">
                <a:solidFill>
                  <a:srgbClr val="000000"/>
                </a:solidFill>
              </a:rPr>
              <a:t> </a:t>
            </a:r>
            <a:endParaRPr kumimoji="0" lang="en-US" sz="4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5511776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95261884-2181-D752-DA08-38FA441A6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07" y="8713814"/>
            <a:ext cx="12554785" cy="623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Principal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Keoni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Wilhelm, Baldwin High School, Maui</a:t>
            </a:r>
            <a:endParaRPr lang="en-US" sz="32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B07EB-B1E5-526A-CA17-CEBB28B106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0EBF2B-20DD-3E34-6A43-812D5757DD54}"/>
              </a:ext>
            </a:extLst>
          </p:cNvPr>
          <p:cNvSpPr txBox="1"/>
          <p:nvPr/>
        </p:nvSpPr>
        <p:spPr>
          <a:xfrm>
            <a:off x="881743" y="1951457"/>
            <a:ext cx="11723914" cy="4596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 Light"/>
              </a:rPr>
              <a:t>Vimeo: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n-ea"/>
                <a:cs typeface="+mn-cs"/>
                <a:sym typeface="Helvetica Light"/>
                <a:hlinkClick r:id="rId3"/>
              </a:rPr>
              <a:t>https://vimeo.com/qisva/principalwilhelm</a:t>
            </a:r>
            <a:endParaRPr lang="en-US" sz="4400" b="1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400" b="1" dirty="0">
                <a:solidFill>
                  <a:srgbClr val="000000"/>
                </a:solidFill>
              </a:rPr>
              <a:t>YouTube: </a:t>
            </a:r>
            <a:endParaRPr lang="en-US" sz="4400" b="1" dirty="0"/>
          </a:p>
          <a:p>
            <a:r>
              <a:rPr lang="en-US" sz="4400" b="1" dirty="0">
                <a:hlinkClick r:id="rId4"/>
              </a:rPr>
              <a:t>https://youtu.be/et90O7n6ezQ</a:t>
            </a:r>
            <a:endParaRPr lang="en-US" sz="4400" b="1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54556552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52642" y="6311266"/>
            <a:ext cx="888999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halkduster" charset="0"/>
                <a:cs typeface="Calibri" panose="020F0502020204030204" pitchFamily="34" charset="0"/>
              </a:rPr>
              <a:t>Using 6 toothpicks,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halkduster" charset="0"/>
                <a:cs typeface="Calibri" panose="020F0502020204030204" pitchFamily="34" charset="0"/>
              </a:rPr>
              <a:t>make 4 and only 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halkduster" charset="0"/>
                <a:cs typeface="Calibri" panose="020F0502020204030204" pitchFamily="34" charset="0"/>
              </a:rPr>
              <a:t>equilateral triangles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halkduster" charset="0"/>
                <a:cs typeface="Calibri" panose="020F0502020204030204" pitchFamily="34" charset="0"/>
              </a:rPr>
              <a:t>(all 3 sides the same size).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halkduster" charset="0"/>
                <a:cs typeface="Calibri" panose="020F0502020204030204" pitchFamily="34" charset="0"/>
              </a:rPr>
              <a:t>You may not break the toothpicks.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2339592" y="423425"/>
            <a:ext cx="8251679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Toothpick Challenge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95D9D-0A88-3A41-BB4F-62F1E299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15594" y="910226"/>
            <a:ext cx="4499676" cy="5823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449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 rot="20940751">
            <a:off x="-2104893" y="460377"/>
            <a:ext cx="1231846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Marker Felt"/>
              <a:cs typeface="Calibri" panose="020F0502020204030204" pitchFamily="34" charset="0"/>
              <a:sym typeface="Marker Felt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  <a:t>Today we invite you to do</a:t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</a:b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Marker Felt"/>
                <a:cs typeface="Calibri" panose="020F0502020204030204" pitchFamily="34" charset="0"/>
                <a:sym typeface="Marker Felt"/>
              </a:rPr>
              <a:t>some 3-D thinking!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8FB60-84E2-9C4D-9179-72D6FC8D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69" y="3119109"/>
            <a:ext cx="5712462" cy="627097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9147C-DE92-414F-9239-E8F6499EAB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61479" y="2398682"/>
            <a:ext cx="6356758" cy="5926126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85931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70ED7C-1691-4DC6-A95B-34018376C0A0}"/>
              </a:ext>
            </a:extLst>
          </p:cNvPr>
          <p:cNvSpPr txBox="1"/>
          <p:nvPr/>
        </p:nvSpPr>
        <p:spPr>
          <a:xfrm>
            <a:off x="2965931" y="299078"/>
            <a:ext cx="9962866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Learning Intention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are deepening our understanding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8 Conditions as part of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Woodside Way &amp; WASC goals.</a:t>
            </a:r>
            <a:endParaRPr kumimoji="0" lang="en-AU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F46F82-261B-4473-864D-7339B8693F26}"/>
              </a:ext>
            </a:extLst>
          </p:cNvPr>
          <p:cNvSpPr txBox="1"/>
          <p:nvPr/>
        </p:nvSpPr>
        <p:spPr>
          <a:xfrm>
            <a:off x="375263" y="2920513"/>
            <a:ext cx="11811195" cy="74738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Success Criteria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Review key aspects of the Voice &amp; Aspirations Framewor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k.</a:t>
            </a: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 how students are experiencing the 8 Conditions at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Woodside by analyzing December survey data.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Consider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&amp; teacher roles &amp; responsibilities for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embedding the 8 Conditions across campus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.</a:t>
            </a:r>
            <a:br>
              <a:rPr kumimoji="0" lang="en-US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</a:b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Gain inspiration from spotlight sharing of teacher practices related to Self-Worth, Engagement, &amp; Purpose.</a:t>
            </a: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endParaRPr kumimoji="0" lang="en-US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marR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2900" dirty="0">
              <a:solidFill>
                <a:schemeClr val="bg1"/>
              </a:solidFill>
              <a:latin typeface="Chalkduster" panose="03050602040202020205" pitchFamily="66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399D12-8AEC-E94D-B3F0-4C28342C37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6F792079-456A-82C0-DF1A-28685C4E4A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05634" flipH="1">
            <a:off x="797745" y="498762"/>
            <a:ext cx="2290279" cy="2862849"/>
          </a:xfrm>
          <a:prstGeom prst="rect">
            <a:avLst/>
          </a:prstGeom>
          <a:effectLst>
            <a:softEdge rad="92501"/>
          </a:effectLst>
        </p:spPr>
      </p:pic>
    </p:spTree>
    <p:extLst>
      <p:ext uri="{BB962C8B-B14F-4D97-AF65-F5344CB8AC3E}">
        <p14:creationId xmlns:p14="http://schemas.microsoft.com/office/powerpoint/2010/main" val="2242490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638" y="120977"/>
            <a:ext cx="111610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Website Just For Woodside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770058" y="8447487"/>
            <a:ext cx="1146467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https://</a:t>
            </a:r>
            <a:r>
              <a:rPr lang="en-US" b="0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www.quagliainstitute.org</a:t>
            </a:r>
            <a:r>
              <a:rPr lang="en-US" b="0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/woodside-high-school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802C01B-89AC-25ED-7B5F-5858BA8E93FE}"/>
              </a:ext>
            </a:extLst>
          </p:cNvPr>
          <p:cNvSpPr txBox="1">
            <a:spLocks/>
          </p:cNvSpPr>
          <p:nvPr/>
        </p:nvSpPr>
        <p:spPr>
          <a:xfrm>
            <a:off x="143558" y="626901"/>
            <a:ext cx="12717680" cy="1359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resources explored today will be electronically provided at this site.</a:t>
            </a:r>
            <a:endParaRPr lang="en-US" sz="60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group of people running&#10;&#10;Description automatically generated">
            <a:extLst>
              <a:ext uri="{FF2B5EF4-FFF2-40B4-BE49-F238E27FC236}">
                <a16:creationId xmlns:a16="http://schemas.microsoft.com/office/drawing/2014/main" id="{51B4C529-6FC1-FEB2-783A-B7F5CC47AF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70" y="1724345"/>
            <a:ext cx="12098452" cy="650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5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202279" y="304830"/>
            <a:ext cx="6035040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070" y="1706152"/>
            <a:ext cx="10955273" cy="708870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051899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0586" y="463064"/>
            <a:ext cx="1208362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47140" y="2427777"/>
            <a:ext cx="1160610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Working together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6838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1858027"/>
            <a:ext cx="12439137" cy="311206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667916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Sharing thoughts &amp; ideas in an environment underpinned</a:t>
            </a:r>
            <a:br>
              <a:rPr lang="en-US" sz="398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98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982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Accepting responsibility for not only what is said but also</a:t>
            </a:r>
            <a:br>
              <a:rPr lang="en-US" sz="3982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982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75C4DD-7805-95B9-5A34-B198FBEF17C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1677071" y="290037"/>
            <a:ext cx="9844345" cy="42883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8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Speedy Gonzales</a:t>
            </a:r>
            <a:br>
              <a:rPr lang="en-US" sz="8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 Backs</a:t>
            </a:r>
          </a:p>
          <a:p>
            <a:pPr rtl="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Cued by Music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Cartoon character running with a hat&#10;&#10;Description automatically generated">
            <a:extLst>
              <a:ext uri="{FF2B5EF4-FFF2-40B4-BE49-F238E27FC236}">
                <a16:creationId xmlns:a16="http://schemas.microsoft.com/office/drawing/2014/main" id="{3511306B-E1BA-916B-9576-0DA382FE9C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3895" y="4161276"/>
            <a:ext cx="6470695" cy="5039389"/>
          </a:xfrm>
          <a:prstGeom prst="rect">
            <a:avLst/>
          </a:prstGeom>
          <a:effectLst>
            <a:softEdge rad="105453"/>
          </a:effectLst>
        </p:spPr>
      </p:pic>
    </p:spTree>
    <p:extLst>
      <p:ext uri="{BB962C8B-B14F-4D97-AF65-F5344CB8AC3E}">
        <p14:creationId xmlns:p14="http://schemas.microsoft.com/office/powerpoint/2010/main" val="402793214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1312188" y="-368316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8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Turn &amp; Talk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E775A1-28BD-1E7E-EE0D-4848E662D340}"/>
              </a:ext>
            </a:extLst>
          </p:cNvPr>
          <p:cNvSpPr txBox="1"/>
          <p:nvPr/>
        </p:nvSpPr>
        <p:spPr>
          <a:xfrm>
            <a:off x="458626" y="1273654"/>
            <a:ext cx="12708734" cy="345530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resonates with you from the Voice Definition?</a:t>
            </a: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1" name="Picture 10" descr="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AD6C75ED-D1BD-D8CF-B1AA-FCB6015A0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7276" y="2423766"/>
            <a:ext cx="10491433" cy="6223265"/>
          </a:xfrm>
          <a:prstGeom prst="rect">
            <a:avLst/>
          </a:prstGeom>
          <a:ln w="635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236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</a:t>
            </a:r>
            <a:r>
              <a:rPr lang="en-US" sz="57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608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335558" y="515939"/>
            <a:ext cx="923981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ea typeface="Times New Roman" pitchFamily="-103" charset="0"/>
                <a:cs typeface="Calibri" panose="020F0502020204030204" pitchFamily="34" charset="0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408121" y="8856664"/>
            <a:ext cx="923981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ea typeface="Times New Roman" pitchFamily="-103" charset="0"/>
                <a:cs typeface="Calibri" panose="020F0502020204030204" pitchFamily="34" charset="0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334208" y="8851901"/>
            <a:ext cx="795741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ea typeface="Times New Roman" pitchFamily="-103" charset="0"/>
                <a:cs typeface="Calibri" panose="020F0502020204030204" pitchFamily="34" charset="0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441" y="122"/>
                <a:ext cx="15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 Bold" charset="0"/>
                    <a:cs typeface="Calibri" panose="020F0502020204030204" pitchFamily="34" charset="0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29" y="166"/>
                <a:ext cx="159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 Bold" charset="0"/>
                    <a:cs typeface="Calibri" panose="020F0502020204030204" pitchFamily="34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43" y="166"/>
                <a:ext cx="1562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alibri" panose="020F0502020204030204" pitchFamily="34" charset="0"/>
                    <a:ea typeface="Times New Roman Bold" charset="0"/>
                    <a:cs typeface="Calibri" panose="020F0502020204030204" pitchFamily="34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549" y="111"/>
                <a:ext cx="135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alibri" panose="020F0502020204030204" pitchFamily="34" charset="0"/>
                    <a:ea typeface="Times New Roman Bold" charset="0"/>
                    <a:cs typeface="Calibri" panose="020F0502020204030204" pitchFamily="34" charset="0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5056465" y="8855005"/>
            <a:ext cx="1918534" cy="83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1144521" y="-307760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8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Elbow Partners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E775A1-28BD-1E7E-EE0D-4848E662D340}"/>
              </a:ext>
            </a:extLst>
          </p:cNvPr>
          <p:cNvSpPr txBox="1"/>
          <p:nvPr/>
        </p:nvSpPr>
        <p:spPr>
          <a:xfrm>
            <a:off x="-19635" y="1579745"/>
            <a:ext cx="12708734" cy="413241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does the Aspirations Profile impact</a:t>
            </a:r>
            <a:b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Teaching &amp; Learning?</a:t>
            </a: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A black and white image of different types of people&#10;&#10;Description automatically generated with medium confidence">
            <a:extLst>
              <a:ext uri="{FF2B5EF4-FFF2-40B4-BE49-F238E27FC236}">
                <a16:creationId xmlns:a16="http://schemas.microsoft.com/office/drawing/2014/main" id="{69AEACCF-02E7-D16F-3438-48AEF31DA9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5371" y="3152930"/>
            <a:ext cx="7078721" cy="6172033"/>
          </a:xfrm>
          <a:prstGeom prst="rect">
            <a:avLst/>
          </a:prstGeom>
          <a:ln w="635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54092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92118" y="-748950"/>
            <a:ext cx="14989036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Guiding Principles &amp; 8 Conditions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653" y="7407382"/>
            <a:ext cx="2410913" cy="933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536944" y="5034003"/>
            <a:ext cx="3625989" cy="933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513492" y="2585673"/>
            <a:ext cx="3165927" cy="93358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D962-3296-A04F-9CD7-301CAA684F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934" y="1979758"/>
            <a:ext cx="2287802" cy="2287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9F03FA-089B-7340-8D27-BCEB0DF1AB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760" y="2063706"/>
            <a:ext cx="2286720" cy="228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D5AA9-E858-8642-A355-82E9CE47269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2283" y="2033442"/>
            <a:ext cx="2315853" cy="2272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9C6FE7-C736-2F41-B2D6-6719F76CCB2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7258" y="4360512"/>
            <a:ext cx="2371028" cy="2371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AA5B9-B3B7-0D49-AFA7-A623E3B8B7D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1930" y="4502466"/>
            <a:ext cx="2304770" cy="2287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96869-12A6-CF45-AA5F-C85D50835AD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5447" y="4457089"/>
            <a:ext cx="2350491" cy="233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05EC4D-955D-7E4B-844A-7E2F92FF3D7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300" y="6871279"/>
            <a:ext cx="2410913" cy="23838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EC8708-BB3E-B74A-B790-5BC2D2D5B6E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740" y="6885381"/>
            <a:ext cx="2295382" cy="2286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053A25-442F-708C-D163-3D640E64C6E8}"/>
              </a:ext>
            </a:extLst>
          </p:cNvPr>
          <p:cNvSpPr txBox="1"/>
          <p:nvPr/>
        </p:nvSpPr>
        <p:spPr>
          <a:xfrm>
            <a:off x="10385923" y="7401952"/>
            <a:ext cx="2109548" cy="9643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Badges by</a:t>
            </a:r>
            <a:b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Daniel Minter</a:t>
            </a:r>
          </a:p>
        </p:txBody>
      </p:sp>
    </p:spTree>
    <p:extLst>
      <p:ext uri="{BB962C8B-B14F-4D97-AF65-F5344CB8AC3E}">
        <p14:creationId xmlns:p14="http://schemas.microsoft.com/office/powerpoint/2010/main" val="22902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0" y="-318066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8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Daniel Minter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E775A1-28BD-1E7E-EE0D-4848E662D340}"/>
              </a:ext>
            </a:extLst>
          </p:cNvPr>
          <p:cNvSpPr txBox="1"/>
          <p:nvPr/>
        </p:nvSpPr>
        <p:spPr>
          <a:xfrm>
            <a:off x="109255" y="6505384"/>
            <a:ext cx="5326191" cy="524040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Co-founded the Indigo</a:t>
            </a:r>
            <a:b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Arts Alliance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Founding director of the Maine Freedom Trails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2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danielminter.net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 descr="A person wearing a hat and glasses&#10;&#10;Description automatically generated">
            <a:extLst>
              <a:ext uri="{FF2B5EF4-FFF2-40B4-BE49-F238E27FC236}">
                <a16:creationId xmlns:a16="http://schemas.microsoft.com/office/drawing/2014/main" id="{A63302B4-B351-9184-270C-1ED4FE6D08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397" y="1697854"/>
            <a:ext cx="4240737" cy="4603193"/>
          </a:xfrm>
          <a:prstGeom prst="rect">
            <a:avLst/>
          </a:prstGeom>
          <a:effectLst>
            <a:softEdge rad="77063"/>
          </a:effectLst>
        </p:spPr>
      </p:pic>
      <p:pic>
        <p:nvPicPr>
          <p:cNvPr id="11" name="Picture 10" descr="A wooden art piece with various pieces of art&#10;&#10;Description automatically generated with medium confidence">
            <a:extLst>
              <a:ext uri="{FF2B5EF4-FFF2-40B4-BE49-F238E27FC236}">
                <a16:creationId xmlns:a16="http://schemas.microsoft.com/office/drawing/2014/main" id="{094ED79D-7A17-1344-4BF4-9620D0FADB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0535" y="233910"/>
            <a:ext cx="4016406" cy="6067137"/>
          </a:xfrm>
          <a:prstGeom prst="rect">
            <a:avLst/>
          </a:prstGeom>
          <a:effectLst>
            <a:softEdge rad="88698"/>
          </a:effectLst>
        </p:spPr>
      </p:pic>
      <p:pic>
        <p:nvPicPr>
          <p:cNvPr id="13" name="Picture 12" descr="A painting of a person with a tree and a light coming from it&#10;&#10;Description automatically generated">
            <a:extLst>
              <a:ext uri="{FF2B5EF4-FFF2-40B4-BE49-F238E27FC236}">
                <a16:creationId xmlns:a16="http://schemas.microsoft.com/office/drawing/2014/main" id="{4BE9F122-07F9-7921-7EE0-A5C80340E7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1716" y="2096801"/>
            <a:ext cx="3280100" cy="7028786"/>
          </a:xfrm>
          <a:prstGeom prst="rect">
            <a:avLst/>
          </a:prstGeom>
          <a:effectLst>
            <a:softEdge rad="76109"/>
          </a:effectLst>
        </p:spPr>
      </p:pic>
      <p:pic>
        <p:nvPicPr>
          <p:cNvPr id="15" name="Picture 14" descr="A book cover with cartoon characters&#10;&#10;Description automatically generated">
            <a:extLst>
              <a:ext uri="{FF2B5EF4-FFF2-40B4-BE49-F238E27FC236}">
                <a16:creationId xmlns:a16="http://schemas.microsoft.com/office/drawing/2014/main" id="{166B8A8C-5321-48AE-19F8-2E52DC1E6A2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0156" y="6423361"/>
            <a:ext cx="2165389" cy="2717351"/>
          </a:xfrm>
          <a:prstGeom prst="rect">
            <a:avLst/>
          </a:prstGeom>
          <a:effectLst>
            <a:softEdge rad="38303"/>
          </a:effectLst>
        </p:spPr>
      </p:pic>
      <p:pic>
        <p:nvPicPr>
          <p:cNvPr id="17" name="Picture 16" descr="A stamp with a group of people&#10;&#10;Description automatically generated">
            <a:extLst>
              <a:ext uri="{FF2B5EF4-FFF2-40B4-BE49-F238E27FC236}">
                <a16:creationId xmlns:a16="http://schemas.microsoft.com/office/drawing/2014/main" id="{A4C4B240-3ACA-4C12-CCDD-4A7131D0214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1092" y="6438486"/>
            <a:ext cx="2165389" cy="2790020"/>
          </a:xfrm>
          <a:prstGeom prst="rect">
            <a:avLst/>
          </a:prstGeom>
          <a:effectLst>
            <a:softEdge rad="45426"/>
          </a:effectLst>
        </p:spPr>
      </p:pic>
    </p:spTree>
    <p:extLst>
      <p:ext uri="{BB962C8B-B14F-4D97-AF65-F5344CB8AC3E}">
        <p14:creationId xmlns:p14="http://schemas.microsoft.com/office/powerpoint/2010/main" val="104984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2958229" y="-162639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8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Voice Surveys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0A747-747A-7A4C-B564-237608FA1B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10937">
            <a:off x="308147" y="447612"/>
            <a:ext cx="3303024" cy="4300580"/>
          </a:xfrm>
          <a:prstGeom prst="rect">
            <a:avLst/>
          </a:prstGeom>
          <a:effectLst>
            <a:softEdge rad="313197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E775A1-28BD-1E7E-EE0D-4848E662D340}"/>
              </a:ext>
            </a:extLst>
          </p:cNvPr>
          <p:cNvSpPr txBox="1"/>
          <p:nvPr/>
        </p:nvSpPr>
        <p:spPr>
          <a:xfrm>
            <a:off x="4175551" y="1610266"/>
            <a:ext cx="8755571" cy="653306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Woodside has been giving the Student Voice Survey since 2011.</a:t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794 students completed the survey in December 2023 (1192 in May 2023). </a:t>
            </a:r>
          </a:p>
          <a:p>
            <a:pPr marL="571500" indent="-571500" algn="l">
              <a:buFont typeface="Arial" charset="0"/>
              <a:buChar char="•"/>
            </a:pPr>
            <a:endParaRPr lang="en-US" sz="4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 descr="A table with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5A575031-A966-B4BF-9BD5-39B3AD079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6109" y="5227456"/>
            <a:ext cx="6161304" cy="1616342"/>
          </a:xfrm>
          <a:prstGeom prst="rect">
            <a:avLst/>
          </a:prstGeom>
        </p:spPr>
      </p:pic>
      <p:pic>
        <p:nvPicPr>
          <p:cNvPr id="8" name="Picture 7" descr="A table with numbers and text&#10;&#10;Description automatically generated">
            <a:extLst>
              <a:ext uri="{FF2B5EF4-FFF2-40B4-BE49-F238E27FC236}">
                <a16:creationId xmlns:a16="http://schemas.microsoft.com/office/drawing/2014/main" id="{5BA9E0E4-C3B8-F46A-D09F-D10346CE6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87" y="5227456"/>
            <a:ext cx="6301911" cy="38957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7608E4-9424-BE8A-1EE1-AB50F0079C3A}"/>
              </a:ext>
            </a:extLst>
          </p:cNvPr>
          <p:cNvSpPr txBox="1"/>
          <p:nvPr/>
        </p:nvSpPr>
        <p:spPr>
          <a:xfrm>
            <a:off x="7326364" y="7175319"/>
            <a:ext cx="4976472" cy="2162641"/>
          </a:xfrm>
          <a:prstGeom prst="rect">
            <a:avLst/>
          </a:prstGeom>
          <a:noFill/>
          <a:ln w="63500">
            <a:solidFill>
              <a:srgbClr val="FFFF00"/>
            </a:solidFill>
          </a:ln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iKnow My Class</a:t>
            </a:r>
          </a:p>
          <a:p>
            <a:pPr algn="l"/>
            <a:r>
              <a:rPr lang="en-US" sz="4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97 Teachers</a:t>
            </a:r>
          </a:p>
          <a:p>
            <a:pPr algn="l"/>
            <a:r>
              <a:rPr lang="en-US" sz="44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767 Student Surveys</a:t>
            </a:r>
          </a:p>
        </p:txBody>
      </p:sp>
    </p:spTree>
    <p:extLst>
      <p:ext uri="{BB962C8B-B14F-4D97-AF65-F5344CB8AC3E}">
        <p14:creationId xmlns:p14="http://schemas.microsoft.com/office/powerpoint/2010/main" val="287688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1312188" y="164151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8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Woodside Highlights</a:t>
            </a:r>
            <a:br>
              <a:rPr lang="en-US" sz="8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 March 2023 &amp; December 2023</a:t>
            </a:r>
            <a:b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u="sng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Improvement on 27 Statements!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0A747-747A-7A4C-B564-237608FA1B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10937">
            <a:off x="449147" y="294855"/>
            <a:ext cx="1726082" cy="2247381"/>
          </a:xfrm>
          <a:prstGeom prst="rect">
            <a:avLst/>
          </a:prstGeom>
          <a:effectLst>
            <a:softEdge rad="152478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E775A1-28BD-1E7E-EE0D-4848E662D340}"/>
              </a:ext>
            </a:extLst>
          </p:cNvPr>
          <p:cNvSpPr txBox="1"/>
          <p:nvPr/>
        </p:nvSpPr>
        <p:spPr>
          <a:xfrm>
            <a:off x="0" y="2769060"/>
            <a:ext cx="13094028" cy="8625949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is boring. -11.5% (reverse statement)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proud of my school. +8.8%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develop programs that improve the whole school. +8.7%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Adults and students work together to make our school better. +8.6%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understand the importance of what I am learning in school. +6%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Teachers are willing to learn from students. +6%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Teachers make an effort to get to know me. +6.1%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is preparing me well for my future. +6.8%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know the goals my school is working on this year. +5.9%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work with adults to find solutions to school problems. +5.8%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find homework helpful to my overall learning. +5.5%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Students have a voice in decision making at school. +5.3%</a:t>
            </a:r>
          </a:p>
          <a:p>
            <a:pPr marL="571500" indent="-571500" algn="l">
              <a:buFont typeface="Arial" charset="0"/>
              <a:buChar char="•"/>
            </a:pPr>
            <a:r>
              <a:rPr lang="en-US" sz="3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I have a problem, I have a teacher that I can talk to. +5.2%</a:t>
            </a:r>
          </a:p>
          <a:p>
            <a:pPr marL="571500" indent="-571500" algn="l">
              <a:buFont typeface="Arial" charset="0"/>
              <a:buChar char="•"/>
            </a:pPr>
            <a:endParaRPr lang="en-US" sz="3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1" name="Picture 10" descr="A star with a light bulb&#10;&#10;Description automatically generated">
            <a:extLst>
              <a:ext uri="{FF2B5EF4-FFF2-40B4-BE49-F238E27FC236}">
                <a16:creationId xmlns:a16="http://schemas.microsoft.com/office/drawing/2014/main" id="{6889572C-5EBF-67F6-7BDD-522DFE77C3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75616">
            <a:off x="10857813" y="382409"/>
            <a:ext cx="1669596" cy="2772853"/>
          </a:xfrm>
          <a:prstGeom prst="rect">
            <a:avLst/>
          </a:prstGeom>
          <a:effectLst>
            <a:softEdge rad="128281"/>
          </a:effectLst>
        </p:spPr>
      </p:pic>
    </p:spTree>
    <p:extLst>
      <p:ext uri="{BB962C8B-B14F-4D97-AF65-F5344CB8AC3E}">
        <p14:creationId xmlns:p14="http://schemas.microsoft.com/office/powerpoint/2010/main" val="259589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143559" y="308845"/>
            <a:ext cx="12717680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Conditions</a:t>
            </a:r>
            <a:br>
              <a:rPr lang="en-US" sz="6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Artifact Exploration</a:t>
            </a:r>
          </a:p>
        </p:txBody>
      </p:sp>
      <p:pic>
        <p:nvPicPr>
          <p:cNvPr id="5" name="Picture 4" descr="A silhouette of a child holding a magnifying glass&#10;&#10;Description automatically generated">
            <a:extLst>
              <a:ext uri="{FF2B5EF4-FFF2-40B4-BE49-F238E27FC236}">
                <a16:creationId xmlns:a16="http://schemas.microsoft.com/office/drawing/2014/main" id="{F752895A-7DF8-11F8-3F36-6451424BA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1792" y="2956292"/>
            <a:ext cx="7935207" cy="6287459"/>
          </a:xfrm>
          <a:prstGeom prst="rect">
            <a:avLst/>
          </a:prstGeom>
          <a:effectLst>
            <a:softEdge rad="51866"/>
          </a:effectLst>
        </p:spPr>
      </p:pic>
    </p:spTree>
    <p:extLst>
      <p:ext uri="{BB962C8B-B14F-4D97-AF65-F5344CB8AC3E}">
        <p14:creationId xmlns:p14="http://schemas.microsoft.com/office/powerpoint/2010/main" val="197196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3199487" y="816967"/>
            <a:ext cx="7060494" cy="2934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8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</a:t>
            </a:r>
          </a:p>
          <a:p>
            <a:pPr rtl="0" latinLnBrk="1" hangingPunct="0"/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123 Go!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air of hands clapping&#10;&#10;Description automatically generated">
            <a:extLst>
              <a:ext uri="{FF2B5EF4-FFF2-40B4-BE49-F238E27FC236}">
                <a16:creationId xmlns:a16="http://schemas.microsoft.com/office/drawing/2014/main" id="{A2D05251-BF62-77CC-FD24-BCCFBD0427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603" y="3836663"/>
            <a:ext cx="11100497" cy="3548957"/>
          </a:xfrm>
          <a:prstGeom prst="rect">
            <a:avLst/>
          </a:prstGeom>
          <a:effectLst>
            <a:softEdge rad="102588"/>
          </a:effectLst>
        </p:spPr>
      </p:pic>
    </p:spTree>
    <p:extLst>
      <p:ext uri="{BB962C8B-B14F-4D97-AF65-F5344CB8AC3E}">
        <p14:creationId xmlns:p14="http://schemas.microsoft.com/office/powerpoint/2010/main" val="2875743981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-1719087" y="192467"/>
            <a:ext cx="12717680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Conditions</a:t>
            </a:r>
            <a:br>
              <a:rPr lang="en-US" sz="6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6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Artifact Exploration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E775A1-28BD-1E7E-EE0D-4848E662D340}"/>
              </a:ext>
            </a:extLst>
          </p:cNvPr>
          <p:cNvSpPr txBox="1"/>
          <p:nvPr/>
        </p:nvSpPr>
        <p:spPr>
          <a:xfrm>
            <a:off x="0" y="2446547"/>
            <a:ext cx="8345978" cy="7271732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 algn="l">
              <a:buFont typeface="Arial" charset="0"/>
              <a:buChar char="•"/>
            </a:pPr>
            <a:r>
              <a:rPr lang="en-US" sz="2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Wait to open the folders until the cue “GO!”</a:t>
            </a:r>
            <a:br>
              <a:rPr lang="en-US" sz="2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9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2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Pod: 3 tables with the same color folders (different Conditions).</a:t>
            </a:r>
          </a:p>
          <a:p>
            <a:pPr marL="571500" indent="-571500" algn="l">
              <a:buFont typeface="Arial" charset="0"/>
              <a:buChar char="•"/>
            </a:pPr>
            <a:endParaRPr lang="en-US" sz="29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2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Rounds of Exploration: Self Worth, Engagement, &amp; Purpose. At the end of each round, put all papers back in the folder before opening the next folder (keep anything you want except Record Sheet).</a:t>
            </a:r>
          </a:p>
          <a:p>
            <a:pPr algn="l"/>
            <a:endParaRPr lang="en-US" sz="29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2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Record Observations, Wonderings, &amp; Possible Actions.</a:t>
            </a:r>
          </a:p>
          <a:p>
            <a:pPr marL="571500" indent="-571500" algn="l">
              <a:buFont typeface="Arial" charset="0"/>
              <a:buChar char="•"/>
            </a:pPr>
            <a:endParaRPr lang="en-US" sz="29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charset="0"/>
              <a:buChar char="•"/>
            </a:pPr>
            <a:r>
              <a:rPr lang="en-US" sz="2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Determine what to briefly share about your Condition with your Learning Pod.</a:t>
            </a:r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 descr="A silhouette of a child holding a magnifying glass&#10;&#10;Description automatically generated">
            <a:extLst>
              <a:ext uri="{FF2B5EF4-FFF2-40B4-BE49-F238E27FC236}">
                <a16:creationId xmlns:a16="http://schemas.microsoft.com/office/drawing/2014/main" id="{F752895A-7DF8-11F8-3F36-6451424BA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9919" y="362723"/>
            <a:ext cx="3601508" cy="2853654"/>
          </a:xfrm>
          <a:prstGeom prst="rect">
            <a:avLst/>
          </a:prstGeom>
          <a:effectLst>
            <a:softEdge rad="51866"/>
          </a:effectLst>
        </p:spPr>
      </p:pic>
      <p:pic>
        <p:nvPicPr>
          <p:cNvPr id="4" name="Picture 3" descr="A white sheet with black text&#10;&#10;Description automatically generated">
            <a:extLst>
              <a:ext uri="{FF2B5EF4-FFF2-40B4-BE49-F238E27FC236}">
                <a16:creationId xmlns:a16="http://schemas.microsoft.com/office/drawing/2014/main" id="{E4C15C54-D3BC-2CD4-1BC4-B8DD50D484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978" y="3524892"/>
            <a:ext cx="4502640" cy="5780059"/>
          </a:xfrm>
          <a:prstGeom prst="rect">
            <a:avLst/>
          </a:prstGeom>
          <a:effectLst>
            <a:softEdge rad="42930"/>
          </a:effectLst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B605C9AA-4843-BF7D-914D-CBE1872204DC}"/>
              </a:ext>
            </a:extLst>
          </p:cNvPr>
          <p:cNvSpPr/>
          <p:nvPr/>
        </p:nvSpPr>
        <p:spPr>
          <a:xfrm rot="661480">
            <a:off x="7198822" y="6504000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11902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-2884456" y="-474510"/>
            <a:ext cx="12717680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Artifacts to Explore</a:t>
            </a:r>
          </a:p>
        </p:txBody>
      </p:sp>
      <p:pic>
        <p:nvPicPr>
          <p:cNvPr id="7" name="Picture 6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6E10D065-82A7-B473-753B-C5195751A2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27" y="1298323"/>
            <a:ext cx="6350714" cy="1768746"/>
          </a:xfrm>
          <a:prstGeom prst="rect">
            <a:avLst/>
          </a:prstGeom>
        </p:spPr>
      </p:pic>
      <p:pic>
        <p:nvPicPr>
          <p:cNvPr id="10" name="Picture 9" descr="A paper with text on it&#10;&#10;Description automatically generated">
            <a:extLst>
              <a:ext uri="{FF2B5EF4-FFF2-40B4-BE49-F238E27FC236}">
                <a16:creationId xmlns:a16="http://schemas.microsoft.com/office/drawing/2014/main" id="{96ECEBAE-C17E-4302-DDCE-33B8696FDD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4601" y="4002991"/>
            <a:ext cx="4557200" cy="5549703"/>
          </a:xfrm>
          <a:prstGeom prst="rect">
            <a:avLst/>
          </a:prstGeom>
        </p:spPr>
      </p:pic>
      <p:pic>
        <p:nvPicPr>
          <p:cNvPr id="12" name="Picture 11" descr="A table with numbers and text&#10;&#10;Description automatically generated with medium confidence">
            <a:extLst>
              <a:ext uri="{FF2B5EF4-FFF2-40B4-BE49-F238E27FC236}">
                <a16:creationId xmlns:a16="http://schemas.microsoft.com/office/drawing/2014/main" id="{00E380E7-F9AC-D8B7-87F6-E72260DF4A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029" y="3302894"/>
            <a:ext cx="6350712" cy="3147812"/>
          </a:xfrm>
          <a:prstGeom prst="rect">
            <a:avLst/>
          </a:prstGeom>
        </p:spPr>
      </p:pic>
      <p:pic>
        <p:nvPicPr>
          <p:cNvPr id="14" name="Picture 13" descr="A table of information&#10;&#10;Description automatically generated with medium confidence">
            <a:extLst>
              <a:ext uri="{FF2B5EF4-FFF2-40B4-BE49-F238E27FC236}">
                <a16:creationId xmlns:a16="http://schemas.microsoft.com/office/drawing/2014/main" id="{2D4778DC-6106-AF79-AE1B-22AB6B8CF6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328" y="6752120"/>
            <a:ext cx="6350713" cy="2800574"/>
          </a:xfrm>
          <a:prstGeom prst="rect">
            <a:avLst/>
          </a:prstGeom>
        </p:spPr>
      </p:pic>
      <p:pic>
        <p:nvPicPr>
          <p:cNvPr id="16" name="Picture 15" descr="A letter to a friend&#10;&#10;Description automatically generated">
            <a:extLst>
              <a:ext uri="{FF2B5EF4-FFF2-40B4-BE49-F238E27FC236}">
                <a16:creationId xmlns:a16="http://schemas.microsoft.com/office/drawing/2014/main" id="{FD6FFA1E-BBCA-C2CC-9B6F-06CA128F3BB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3138" y="200906"/>
            <a:ext cx="5580172" cy="355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57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00" y="99241"/>
            <a:ext cx="11746400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Round 1 Self-Worth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8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FE55C6-B8C8-696A-78BE-1D9F0DAF7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360" y="1616710"/>
            <a:ext cx="3455559" cy="34555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D053C4-6668-3151-167B-0434D13A9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8394" y="1590873"/>
            <a:ext cx="3481396" cy="3481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94A7F9-46BD-1913-FEDA-D563FF4C2F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9265" y="1590873"/>
            <a:ext cx="3547332" cy="34813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4B6E3A-A8F1-C0D3-F9AE-B72874F93382}"/>
              </a:ext>
            </a:extLst>
          </p:cNvPr>
          <p:cNvSpPr txBox="1"/>
          <p:nvPr/>
        </p:nvSpPr>
        <p:spPr>
          <a:xfrm>
            <a:off x="157891" y="5764068"/>
            <a:ext cx="12770906" cy="25935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10 minutes to explore artifacts &amp; determine what </a:t>
            </a:r>
          </a:p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will briefly share out </a:t>
            </a:r>
          </a:p>
          <a:p>
            <a:pPr marL="571500" indent="-5715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12 minutes to share out with your </a:t>
            </a:r>
          </a:p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Pod (4 min per Condition)</a:t>
            </a:r>
          </a:p>
        </p:txBody>
      </p:sp>
    </p:spTree>
    <p:extLst>
      <p:ext uri="{BB962C8B-B14F-4D97-AF65-F5344CB8AC3E}">
        <p14:creationId xmlns:p14="http://schemas.microsoft.com/office/powerpoint/2010/main" val="287463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986" y="1315487"/>
            <a:ext cx="11746400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Self-Worth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Spotlight</a:t>
            </a:r>
            <a:endParaRPr lang="en-US" sz="8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FE55C6-B8C8-696A-78BE-1D9F0DAF7A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8758" y="6737419"/>
            <a:ext cx="2287802" cy="22878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D053C4-6668-3151-167B-0434D13A94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3964" y="5487057"/>
            <a:ext cx="2286720" cy="22867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94A7F9-46BD-1913-FEDA-D563FF4C2F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8088" y="4464612"/>
            <a:ext cx="2315853" cy="2272807"/>
          </a:xfrm>
          <a:prstGeom prst="rect">
            <a:avLst/>
          </a:prstGeom>
        </p:spPr>
      </p:pic>
      <p:pic>
        <p:nvPicPr>
          <p:cNvPr id="11" name="Picture 10" descr="A drawing of a lantern&#10;&#10;Description automatically generated">
            <a:extLst>
              <a:ext uri="{FF2B5EF4-FFF2-40B4-BE49-F238E27FC236}">
                <a16:creationId xmlns:a16="http://schemas.microsoft.com/office/drawing/2014/main" id="{50A8A33B-8B20-4225-2544-07388D399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50592">
            <a:off x="922493" y="707445"/>
            <a:ext cx="4446874" cy="5961289"/>
          </a:xfrm>
          <a:prstGeom prst="rect">
            <a:avLst/>
          </a:prstGeom>
          <a:effectLst>
            <a:softEdge rad="140829"/>
          </a:effectLst>
        </p:spPr>
      </p:pic>
    </p:spTree>
    <p:extLst>
      <p:ext uri="{BB962C8B-B14F-4D97-AF65-F5344CB8AC3E}">
        <p14:creationId xmlns:p14="http://schemas.microsoft.com/office/powerpoint/2010/main" val="112777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307287" y="2786197"/>
            <a:ext cx="7060494" cy="2934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8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</a:t>
            </a:r>
          </a:p>
          <a:p>
            <a:pPr rtl="0" latinLnBrk="1" hangingPunct="0"/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Air Circles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silhouette of a person pointing up&#10;&#10;Description automatically generated">
            <a:extLst>
              <a:ext uri="{FF2B5EF4-FFF2-40B4-BE49-F238E27FC236}">
                <a16:creationId xmlns:a16="http://schemas.microsoft.com/office/drawing/2014/main" id="{634A0730-84CF-FA4D-1F07-DA7A24A3F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8946">
            <a:off x="6619276" y="1928989"/>
            <a:ext cx="5638799" cy="5906605"/>
          </a:xfrm>
          <a:prstGeom prst="rect">
            <a:avLst/>
          </a:prstGeom>
          <a:effectLst>
            <a:softEdge rad="208626"/>
          </a:effectLst>
        </p:spPr>
      </p:pic>
    </p:spTree>
    <p:extLst>
      <p:ext uri="{BB962C8B-B14F-4D97-AF65-F5344CB8AC3E}">
        <p14:creationId xmlns:p14="http://schemas.microsoft.com/office/powerpoint/2010/main" val="90022077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00" y="99241"/>
            <a:ext cx="11746400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Round 2 Engagement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8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F5448F-4E3C-611C-C76D-BB2D32E29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27" y="1572814"/>
            <a:ext cx="3622146" cy="3594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DBFCEE-200E-3D90-8269-9679032447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597" y="1396005"/>
            <a:ext cx="3603263" cy="35761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7C9A05-AAD2-7058-7DD7-0850C9F53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213" y="1461002"/>
            <a:ext cx="3603263" cy="36032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9DEEC8-8CDC-BB9B-5812-5042284E54A1}"/>
              </a:ext>
            </a:extLst>
          </p:cNvPr>
          <p:cNvSpPr txBox="1"/>
          <p:nvPr/>
        </p:nvSpPr>
        <p:spPr>
          <a:xfrm>
            <a:off x="157891" y="5764068"/>
            <a:ext cx="12770906" cy="25935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10 minutes to explore artifacts &amp; determine what </a:t>
            </a:r>
          </a:p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will briefly share out </a:t>
            </a:r>
          </a:p>
          <a:p>
            <a:pPr marL="571500" indent="-5715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12 minutes to share out with your </a:t>
            </a:r>
          </a:p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Pod (4 min per Condition)</a:t>
            </a:r>
          </a:p>
        </p:txBody>
      </p:sp>
    </p:spTree>
    <p:extLst>
      <p:ext uri="{BB962C8B-B14F-4D97-AF65-F5344CB8AC3E}">
        <p14:creationId xmlns:p14="http://schemas.microsoft.com/office/powerpoint/2010/main" val="349576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986" y="1315487"/>
            <a:ext cx="11746400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Engagement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Spotlight</a:t>
            </a:r>
            <a:endParaRPr lang="en-US" sz="8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drawing of a lantern&#10;&#10;Description automatically generated">
            <a:extLst>
              <a:ext uri="{FF2B5EF4-FFF2-40B4-BE49-F238E27FC236}">
                <a16:creationId xmlns:a16="http://schemas.microsoft.com/office/drawing/2014/main" id="{50A8A33B-8B20-4225-2544-07388D399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50592">
            <a:off x="922493" y="707445"/>
            <a:ext cx="4446874" cy="5961289"/>
          </a:xfrm>
          <a:prstGeom prst="rect">
            <a:avLst/>
          </a:prstGeom>
          <a:effectLst>
            <a:softEdge rad="140829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7E62C2-F336-B6CA-ED7F-601F143C737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183" y="6737419"/>
            <a:ext cx="2371028" cy="23710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CB7354-A29F-DB26-6D05-0C362BC609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6456" y="5333739"/>
            <a:ext cx="2304770" cy="22874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FB95D7-C70B-9D36-829C-47EC376927E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9974" y="4167330"/>
            <a:ext cx="2350491" cy="233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1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5939100" y="3014860"/>
            <a:ext cx="7060494" cy="29341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8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Challenge</a:t>
            </a:r>
          </a:p>
          <a:p>
            <a:pPr rtl="0" latinLnBrk="1" hangingPunct="0"/>
            <a:r>
              <a:rPr lang="en-US" sz="6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Crossed Arms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erson with curly hair and a white shirt with her arms crossed&#10;&#10;Description automatically generated">
            <a:extLst>
              <a:ext uri="{FF2B5EF4-FFF2-40B4-BE49-F238E27FC236}">
                <a16:creationId xmlns:a16="http://schemas.microsoft.com/office/drawing/2014/main" id="{1FC8A5DD-00A8-A2CC-F1E0-454C72D93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37847">
            <a:off x="755792" y="2209922"/>
            <a:ext cx="5365358" cy="5979192"/>
          </a:xfrm>
          <a:prstGeom prst="rect">
            <a:avLst/>
          </a:prstGeom>
          <a:effectLst>
            <a:softEdge rad="130063"/>
          </a:effectLst>
        </p:spPr>
      </p:pic>
    </p:spTree>
    <p:extLst>
      <p:ext uri="{BB962C8B-B14F-4D97-AF65-F5344CB8AC3E}">
        <p14:creationId xmlns:p14="http://schemas.microsoft.com/office/powerpoint/2010/main" val="2659616104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200" y="-2097"/>
            <a:ext cx="11746400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Round 3 Purpose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8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517EA9-8553-9C9A-19E6-19A2ABD176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643" y="1352904"/>
            <a:ext cx="3455548" cy="34167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8DFAD0-D4C6-5404-4C30-2E7A64AF1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4947" y="1326984"/>
            <a:ext cx="3424496" cy="341157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63B6C9E-F760-B653-D2ED-B15AD24CC716}"/>
              </a:ext>
            </a:extLst>
          </p:cNvPr>
          <p:cNvSpPr/>
          <p:nvPr/>
        </p:nvSpPr>
        <p:spPr>
          <a:xfrm>
            <a:off x="8853199" y="1344918"/>
            <a:ext cx="3424496" cy="3330364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5CB422-933F-4C5C-C5CF-6ECEC7C0A7FA}"/>
              </a:ext>
            </a:extLst>
          </p:cNvPr>
          <p:cNvSpPr txBox="1"/>
          <p:nvPr/>
        </p:nvSpPr>
        <p:spPr>
          <a:xfrm>
            <a:off x="157891" y="5764068"/>
            <a:ext cx="12770906" cy="25935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 10 minutes to explore artifacts &amp; determine what </a:t>
            </a:r>
          </a:p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will briefly share out </a:t>
            </a:r>
          </a:p>
          <a:p>
            <a:pPr marL="571500" indent="-5715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Arial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12 minutes to share out with your </a:t>
            </a:r>
          </a:p>
          <a:p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Pod (4 min per Condition)</a:t>
            </a:r>
          </a:p>
        </p:txBody>
      </p:sp>
    </p:spTree>
    <p:extLst>
      <p:ext uri="{BB962C8B-B14F-4D97-AF65-F5344CB8AC3E}">
        <p14:creationId xmlns:p14="http://schemas.microsoft.com/office/powerpoint/2010/main" val="331943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986" y="1315487"/>
            <a:ext cx="11746400" cy="259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Purpose</a:t>
            </a:r>
            <a:b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Spotlight</a:t>
            </a:r>
            <a:endParaRPr lang="en-US" sz="8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drawing of a lantern&#10;&#10;Description automatically generated">
            <a:extLst>
              <a:ext uri="{FF2B5EF4-FFF2-40B4-BE49-F238E27FC236}">
                <a16:creationId xmlns:a16="http://schemas.microsoft.com/office/drawing/2014/main" id="{50A8A33B-8B20-4225-2544-07388D399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50592">
            <a:off x="922493" y="707445"/>
            <a:ext cx="4446874" cy="5961289"/>
          </a:xfrm>
          <a:prstGeom prst="rect">
            <a:avLst/>
          </a:prstGeom>
          <a:effectLst>
            <a:softEdge rad="140829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2BEA82-676B-6BA4-9D41-8ECF9C5E79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2821" y="6258769"/>
            <a:ext cx="2436280" cy="24089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70FBA5-D530-2504-2528-E96D2A7C438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9800" y="4539449"/>
            <a:ext cx="2423408" cy="241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2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060" y="22627"/>
            <a:ext cx="13165220" cy="1362418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80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Commitment to Action</a:t>
            </a:r>
            <a:endParaRPr lang="en-US" sz="80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logo with a cat face&#10;&#10;Description automatically generated">
            <a:extLst>
              <a:ext uri="{FF2B5EF4-FFF2-40B4-BE49-F238E27FC236}">
                <a16:creationId xmlns:a16="http://schemas.microsoft.com/office/drawing/2014/main" id="{BBB6DA2C-FF3B-83EC-AF1D-DA8367D26A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928" y="1406556"/>
            <a:ext cx="3959009" cy="3755120"/>
          </a:xfrm>
          <a:prstGeom prst="rect">
            <a:avLst/>
          </a:prstGeom>
          <a:effectLst>
            <a:softEdge rad="43772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3FA781-A677-0189-6FD8-34EF149341B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5816" y="5654291"/>
            <a:ext cx="1819333" cy="1819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5988DE-7670-E8F4-7F2A-2C3E0010C6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8665" y="5654291"/>
            <a:ext cx="1819333" cy="18193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BCD074-0CC4-0BEA-6E9B-05979A2F6F4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073" y="5654291"/>
            <a:ext cx="1918995" cy="1883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B5568-2C54-3B7C-167D-96CDFEB4ED2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143" y="5759224"/>
            <a:ext cx="1819333" cy="1819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202B8-5C77-2757-0B1B-A377270389D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9950" y="7691379"/>
            <a:ext cx="1855199" cy="1841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CC15BF-B331-7DEC-3765-3BAC8CF3125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8665" y="7691379"/>
            <a:ext cx="1833116" cy="18193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106EC3-46A5-EB25-EBD0-CF46799D31E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3073" y="7755371"/>
            <a:ext cx="1840007" cy="1819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0484FD-D4CA-BC72-3916-6BCD54BBE76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7143" y="7755371"/>
            <a:ext cx="1826224" cy="18193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7D1021-02DA-D066-D475-94575D2129C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442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03910" y="519680"/>
            <a:ext cx="9834490" cy="4563294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72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“Meet With Your Feet”</a:t>
            </a:r>
          </a:p>
          <a:p>
            <a:r>
              <a:rPr lang="en-US" sz="72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&amp; Share Your Commitment</a:t>
            </a:r>
            <a:br>
              <a:rPr lang="en-US" sz="72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72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to Action</a:t>
            </a:r>
            <a:endParaRPr lang="en-US" sz="72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3FA781-A677-0189-6FD8-34EF149341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414" y="5449678"/>
            <a:ext cx="1819333" cy="1819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5988DE-7670-E8F4-7F2A-2C3E0010C6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0250" y="5437456"/>
            <a:ext cx="1819333" cy="18193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BCD074-0CC4-0BEA-6E9B-05979A2F6F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9762" y="5437456"/>
            <a:ext cx="1918995" cy="1883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5B5568-2C54-3B7C-167D-96CDFEB4ED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5155" y="5449678"/>
            <a:ext cx="1819333" cy="18193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202B8-5C77-2757-0B1B-A377270389D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9081" y="7392670"/>
            <a:ext cx="1855199" cy="1841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CC15BF-B331-7DEC-3765-3BAC8CF3125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8539" y="7392670"/>
            <a:ext cx="1833116" cy="18193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106EC3-46A5-EB25-EBD0-CF46799D31E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1155" y="7392669"/>
            <a:ext cx="1840007" cy="18193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20484FD-D4CA-BC72-3916-6BCD54BBE76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7754" y="7392668"/>
            <a:ext cx="1826224" cy="1819333"/>
          </a:xfrm>
          <a:prstGeom prst="rect">
            <a:avLst/>
          </a:prstGeom>
        </p:spPr>
      </p:pic>
      <p:pic>
        <p:nvPicPr>
          <p:cNvPr id="5" name="Picture 4" descr="A pair of brown feet with eyes and a face drawn on it&#10;&#10;Description automatically generated">
            <a:extLst>
              <a:ext uri="{FF2B5EF4-FFF2-40B4-BE49-F238E27FC236}">
                <a16:creationId xmlns:a16="http://schemas.microsoft.com/office/drawing/2014/main" id="{6F28A675-38FB-8231-3EE6-8AC79DA70CC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33364">
            <a:off x="120669" y="325892"/>
            <a:ext cx="4156405" cy="4950870"/>
          </a:xfrm>
          <a:prstGeom prst="rect">
            <a:avLst/>
          </a:prstGeom>
          <a:effectLst>
            <a:softEdge rad="129386"/>
          </a:effectLst>
        </p:spPr>
      </p:pic>
    </p:spTree>
    <p:extLst>
      <p:ext uri="{BB962C8B-B14F-4D97-AF65-F5344CB8AC3E}">
        <p14:creationId xmlns:p14="http://schemas.microsoft.com/office/powerpoint/2010/main" val="13246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58" y="789253"/>
            <a:ext cx="10789271" cy="18184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59864C-03EB-D147-9118-527B476453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608" y="3621024"/>
            <a:ext cx="5115059" cy="72298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877E9EC-58A7-774C-95C3-5DFD0650A43E}"/>
              </a:ext>
            </a:extLst>
          </p:cNvPr>
          <p:cNvSpPr/>
          <p:nvPr/>
        </p:nvSpPr>
        <p:spPr>
          <a:xfrm>
            <a:off x="1255571" y="2403364"/>
            <a:ext cx="13165220" cy="634839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br>
              <a:rPr lang="en-US" sz="48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 YOU!!</a:t>
            </a:r>
          </a:p>
          <a:p>
            <a:endParaRPr lang="en-US" sz="4800" b="1" spc="213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8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Dr. Lisa Lande</a:t>
            </a:r>
          </a:p>
          <a:p>
            <a:r>
              <a:rPr lang="en-US" sz="4800" b="1" spc="213" dirty="0" err="1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Lande@QuagliaInstitute.org</a:t>
            </a:r>
            <a:endParaRPr lang="en-US" sz="4800" b="1" spc="213" dirty="0">
              <a:ln w="11430"/>
              <a:solidFill>
                <a:schemeClr val="bg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8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208-484-6187</a:t>
            </a:r>
          </a:p>
          <a:p>
            <a:r>
              <a:rPr lang="en-US" sz="48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en-US" sz="4800" b="1" spc="213" dirty="0" err="1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Lisa_Lande</a:t>
            </a:r>
            <a:br>
              <a:rPr lang="en-US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258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214323</TotalTime>
  <Words>886</Words>
  <Application>Microsoft Macintosh PowerPoint</Application>
  <PresentationFormat>Custom</PresentationFormat>
  <Paragraphs>177</Paragraphs>
  <Slides>35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Chalkduster</vt:lpstr>
      <vt:lpstr>Comic Sans MS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Guiding Principles &amp; 8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765</cp:revision>
  <cp:lastPrinted>2023-09-13T00:39:51Z</cp:lastPrinted>
  <dcterms:modified xsi:type="dcterms:W3CDTF">2024-01-11T17:56:42Z</dcterms:modified>
</cp:coreProperties>
</file>