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1348" r:id="rId2"/>
    <p:sldId id="1396" r:id="rId3"/>
    <p:sldId id="1267" r:id="rId4"/>
    <p:sldId id="1040" r:id="rId5"/>
    <p:sldId id="1026" r:id="rId6"/>
    <p:sldId id="1002" r:id="rId7"/>
    <p:sldId id="1400" r:id="rId8"/>
    <p:sldId id="1401" r:id="rId9"/>
    <p:sldId id="973" r:id="rId10"/>
    <p:sldId id="994" r:id="rId11"/>
    <p:sldId id="977" r:id="rId12"/>
    <p:sldId id="845" r:id="rId13"/>
    <p:sldId id="355" r:id="rId14"/>
    <p:sldId id="1372" r:id="rId15"/>
    <p:sldId id="974" r:id="rId16"/>
    <p:sldId id="975" r:id="rId17"/>
    <p:sldId id="979" r:id="rId18"/>
    <p:sldId id="472" r:id="rId19"/>
    <p:sldId id="1217" r:id="rId20"/>
    <p:sldId id="980" r:id="rId21"/>
    <p:sldId id="995" r:id="rId22"/>
    <p:sldId id="981" r:id="rId23"/>
    <p:sldId id="1443" r:id="rId24"/>
    <p:sldId id="473" r:id="rId25"/>
    <p:sldId id="521" r:id="rId26"/>
    <p:sldId id="982" r:id="rId27"/>
    <p:sldId id="522" r:id="rId28"/>
    <p:sldId id="523" r:id="rId29"/>
    <p:sldId id="1212" r:id="rId30"/>
    <p:sldId id="983" r:id="rId31"/>
    <p:sldId id="1427" r:id="rId32"/>
    <p:sldId id="1001" r:id="rId33"/>
    <p:sldId id="1444" r:id="rId34"/>
    <p:sldId id="985" r:id="rId35"/>
    <p:sldId id="482" r:id="rId36"/>
    <p:sldId id="524" r:id="rId37"/>
    <p:sldId id="998" r:id="rId38"/>
    <p:sldId id="799" r:id="rId39"/>
    <p:sldId id="525" r:id="rId40"/>
    <p:sldId id="526" r:id="rId41"/>
    <p:sldId id="986" r:id="rId42"/>
    <p:sldId id="987" r:id="rId43"/>
    <p:sldId id="1426" r:id="rId44"/>
    <p:sldId id="1445" r:id="rId45"/>
    <p:sldId id="1430" r:id="rId46"/>
    <p:sldId id="388" r:id="rId47"/>
    <p:sldId id="848" r:id="rId48"/>
    <p:sldId id="1412" r:id="rId49"/>
    <p:sldId id="1408" r:id="rId50"/>
    <p:sldId id="1425" r:id="rId51"/>
    <p:sldId id="1433" r:id="rId52"/>
    <p:sldId id="1432" r:id="rId53"/>
    <p:sldId id="1434" r:id="rId54"/>
    <p:sldId id="1435" r:id="rId55"/>
    <p:sldId id="1390" r:id="rId56"/>
    <p:sldId id="1419" r:id="rId57"/>
    <p:sldId id="1431" r:id="rId58"/>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A647"/>
    <a:srgbClr val="F4B7AD"/>
    <a:srgbClr val="FF68B7"/>
    <a:srgbClr val="97C72B"/>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3" autoAdjust="0"/>
    <p:restoredTop sz="86599" autoAdjust="0"/>
  </p:normalViewPr>
  <p:slideViewPr>
    <p:cSldViewPr snapToGrid="0" snapToObjects="1">
      <p:cViewPr varScale="1">
        <p:scale>
          <a:sx n="77" d="100"/>
          <a:sy n="77" d="100"/>
        </p:scale>
        <p:origin x="2416" y="200"/>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10/16/25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algn="l" defTabSz="457200" rtl="0" eaLnBrk="1" hangingPunct="1">
              <a:lnSpc>
                <a:spcPct val="117999"/>
              </a:lnSpc>
            </a:pPr>
            <a:endParaRPr lang="en-US" dirty="0">
              <a:latin typeface="Arial" pitchFamily="-65" charset="0"/>
            </a:endParaRPr>
          </a:p>
        </p:txBody>
      </p:sp>
    </p:spTree>
    <p:extLst>
      <p:ext uri="{BB962C8B-B14F-4D97-AF65-F5344CB8AC3E}">
        <p14:creationId xmlns:p14="http://schemas.microsoft.com/office/powerpoint/2010/main" val="127119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3EBEE3C2-AFB9-9D49-8D7C-099F9BCE08C2}" type="slidenum">
              <a:rPr lang="en-US">
                <a:latin typeface="Arial" pitchFamily="-65" charset="0"/>
              </a:rPr>
              <a:pPr/>
              <a:t>2</a:t>
            </a:fld>
            <a:endParaRPr lang="en-US" dirty="0">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214270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8979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4</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7</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800268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228432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97587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08426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This video was taken in my backyard during COVID and used for virtual professional learning sessions with teachers to demonstrate the Odd Dot Out activity and a debrief conversation with students. This group of high school students were in a COVID learning pod together—so don’t worry—I didn’t break any quarantine rules!  </a:t>
            </a:r>
            <a:r>
              <a:rPr lang="en-US" dirty="0">
                <a:sym typeface="Wingdings" pitchFamily="2" charset="2"/>
              </a:rPr>
              <a:t>  Also, sorry for the background noise—my neighbor decided that while I was recording this video would be the perfect time to mow the law! </a:t>
            </a:r>
            <a:r>
              <a:rPr lang="en-US" dirty="0" err="1">
                <a:sym typeface="Wingdings" pitchFamily="2" charset="2"/>
              </a:rPr>
              <a:t>Haha</a:t>
            </a:r>
            <a:r>
              <a:rPr lang="en-US" dirty="0">
                <a:sym typeface="Wingdings" pitchFamily="2" charset="2"/>
              </a:rPr>
              <a:t>!</a:t>
            </a:r>
            <a:endParaRPr lang="en-US" dirty="0"/>
          </a:p>
        </p:txBody>
      </p:sp>
    </p:spTree>
    <p:extLst>
      <p:ext uri="{BB962C8B-B14F-4D97-AF65-F5344CB8AC3E}">
        <p14:creationId xmlns:p14="http://schemas.microsoft.com/office/powerpoint/2010/main" val="3749512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After the activity I served ice cream to the students and captured a few quotes from their natural conversation (not part of my debrief) in the kitchen. It was really quite amazing to listen in on their observations and the connections they made between the “game” and real life in schools.</a:t>
            </a:r>
          </a:p>
        </p:txBody>
      </p:sp>
    </p:spTree>
    <p:extLst>
      <p:ext uri="{BB962C8B-B14F-4D97-AF65-F5344CB8AC3E}">
        <p14:creationId xmlns:p14="http://schemas.microsoft.com/office/powerpoint/2010/main" val="3761095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24</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326162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612219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32</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965017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35</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937179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65044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42</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401695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45</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779123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2127434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E8138-265C-34CA-475B-9E70B47968FC}"/>
            </a:ext>
          </a:extLst>
        </p:cNvPr>
        <p:cNvGrpSpPr/>
        <p:nvPr/>
      </p:nvGrpSpPr>
      <p:grpSpPr>
        <a:xfrm>
          <a:off x="0" y="0"/>
          <a:ext cx="0" cy="0"/>
          <a:chOff x="0" y="0"/>
          <a:chExt cx="0" cy="0"/>
        </a:xfrm>
      </p:grpSpPr>
      <p:sp>
        <p:nvSpPr>
          <p:cNvPr id="15362" name="Rectangle 7">
            <a:extLst>
              <a:ext uri="{FF2B5EF4-FFF2-40B4-BE49-F238E27FC236}">
                <a16:creationId xmlns:a16="http://schemas.microsoft.com/office/drawing/2014/main" id="{AEB7D07D-70F1-014A-105A-E68710E57E5C}"/>
              </a:ext>
            </a:extLst>
          </p:cNvPr>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57</a:t>
            </a:fld>
            <a:endParaRPr lang="en-US">
              <a:latin typeface="Arial" pitchFamily="-65" charset="0"/>
            </a:endParaRPr>
          </a:p>
        </p:txBody>
      </p:sp>
      <p:sp>
        <p:nvSpPr>
          <p:cNvPr id="15363" name="Rectangle 2">
            <a:extLst>
              <a:ext uri="{FF2B5EF4-FFF2-40B4-BE49-F238E27FC236}">
                <a16:creationId xmlns:a16="http://schemas.microsoft.com/office/drawing/2014/main" id="{C5503594-E4F8-3717-96C9-305FA4A38F97}"/>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03944485-02A3-6CFC-3A33-86B13776BA8D}"/>
              </a:ext>
            </a:extLst>
          </p:cNvPr>
          <p:cNvSpPr>
            <a:spLocks noGrp="1" noChangeArrowheads="1"/>
          </p:cNvSpPr>
          <p:nvPr>
            <p:ph type="body" idx="1"/>
          </p:nvPr>
        </p:nvSpPr>
        <p:spPr>
          <a:xfrm>
            <a:off x="914400" y="4343400"/>
            <a:ext cx="5029200" cy="4114800"/>
          </a:xfrm>
          <a:noFill/>
          <a:ln/>
        </p:spPr>
        <p:txBody>
          <a:bodyPr/>
          <a:lstStyle/>
          <a:p>
            <a:pPr algn="l" defTabSz="457200" rtl="0" eaLnBrk="1" hangingPunct="1">
              <a:lnSpc>
                <a:spcPct val="117999"/>
              </a:lnSpc>
            </a:pPr>
            <a:endParaRPr lang="en-US" dirty="0">
              <a:latin typeface="Arial" pitchFamily="-65" charset="0"/>
            </a:endParaRPr>
          </a:p>
        </p:txBody>
      </p:sp>
    </p:spTree>
    <p:extLst>
      <p:ext uri="{BB962C8B-B14F-4D97-AF65-F5344CB8AC3E}">
        <p14:creationId xmlns:p14="http://schemas.microsoft.com/office/powerpoint/2010/main" val="1203904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282654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3" r:id="rId1"/>
    <p:sldLayoutId id="2147483656" r:id="rId2"/>
    <p:sldLayoutId id="2147483657" r:id="rId3"/>
    <p:sldLayoutId id="2147483658" r:id="rId4"/>
    <p:sldLayoutId id="2147483662" r:id="rId5"/>
    <p:sldLayoutId id="2147483665" r:id="rId6"/>
    <p:sldLayoutId id="2147483667" r:id="rId7"/>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4.tiff"/><Relationship Id="rId3" Type="http://schemas.openxmlformats.org/officeDocument/2006/relationships/image" Target="../media/image6.png"/><Relationship Id="rId7"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tiff"/><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5.jp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tiff"/></Relationships>
</file>

<file path=ppt/slides/_rels/slide1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ZQ0k2iAG1fk" TargetMode="External"/><Relationship Id="rId2" Type="http://schemas.openxmlformats.org/officeDocument/2006/relationships/hyperlink" Target="https://vimeo.com/854745592"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5.xml"/><Relationship Id="rId5" Type="http://schemas.openxmlformats.org/officeDocument/2006/relationships/image" Target="../media/image4.tiff"/><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G"/><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image" Target="../media/image4.tiff"/></Relationships>
</file>

<file path=ppt/slides/_rels/slide20.xml.rels><?xml version="1.0" encoding="UTF-8" standalone="yes"?>
<Relationships xmlns="http://schemas.openxmlformats.org/package/2006/relationships"><Relationship Id="rId3" Type="http://schemas.openxmlformats.org/officeDocument/2006/relationships/hyperlink" Target="https://vimeo.com/qisva/odddot"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https://youtu.be/x8r7BDQzaTY" TargetMode="External"/><Relationship Id="rId4" Type="http://schemas.openxmlformats.org/officeDocument/2006/relationships/hyperlink" Target="https://vimeo.com/qisva/guardianangel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4.tiff"/><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v4aFemrsoMw" TargetMode="External"/><Relationship Id="rId2" Type="http://schemas.openxmlformats.org/officeDocument/2006/relationships/hyperlink" Target="https://vimeo.com/854746766" TargetMode="Externa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4.tiff"/><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0.JPG"/><Relationship Id="rId5" Type="http://schemas.openxmlformats.org/officeDocument/2006/relationships/image" Target="../media/image29.JP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4.tiff"/></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4.tiff"/><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hyperlink" Target="https://youtu.be/w6SgUPwJNNs" TargetMode="External"/><Relationship Id="rId2" Type="http://schemas.openxmlformats.org/officeDocument/2006/relationships/hyperlink" Target="https://click.email.vimeo.com/?qs=01b1e9f87b5c2fea64cee1e2dfa8767b377c777d897a2ae1deb9c039eafbdc3f41aaa88e7245436fe0456df4727226cb000d71663e32e2b43eff007c2cd88f13"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35.png"/><Relationship Id="rId4" Type="http://schemas.openxmlformats.org/officeDocument/2006/relationships/image" Target="../media/image4.tiff"/></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png"/><Relationship Id="rId1" Type="http://schemas.openxmlformats.org/officeDocument/2006/relationships/slideLayout" Target="../slideLayouts/slideLayout5.xml"/><Relationship Id="rId5" Type="http://schemas.openxmlformats.org/officeDocument/2006/relationships/image" Target="../media/image4.tiff"/><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tiff"/><Relationship Id="rId5" Type="http://schemas.openxmlformats.org/officeDocument/2006/relationships/image" Target="../media/image39.wmf"/><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4.tiff"/><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40.tiff"/><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tiff"/><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 Id="rId4" Type="http://schemas.openxmlformats.org/officeDocument/2006/relationships/image" Target="../media/image4.tiff"/></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tiff"/><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tiff"/><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tiff"/><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tiff"/><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651" y="443442"/>
            <a:ext cx="11919496" cy="2008974"/>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399011" y="3166734"/>
            <a:ext cx="12442346" cy="2624302"/>
          </a:xfrm>
          <a:prstGeom prst="rect">
            <a:avLst/>
          </a:prstGeom>
        </p:spPr>
        <p:txBody>
          <a:bodyPr wrap="square" lIns="130041" tIns="65021" rIns="130041" bIns="65021">
            <a:spAutoFit/>
          </a:bodyPr>
          <a:lstStyle/>
          <a:p>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Self Worth:</a:t>
            </a:r>
            <a:b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Using Voice to Enhance</a:t>
            </a:r>
            <a:b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School &amp; Classroom Culture</a:t>
            </a:r>
          </a:p>
        </p:txBody>
      </p:sp>
      <p:sp>
        <p:nvSpPr>
          <p:cNvPr id="10" name="Rectangle 9">
            <a:extLst>
              <a:ext uri="{FF2B5EF4-FFF2-40B4-BE49-F238E27FC236}">
                <a16:creationId xmlns:a16="http://schemas.microsoft.com/office/drawing/2014/main" id="{A5F8643E-CDD0-7246-A819-0EEB5EDB4844}"/>
              </a:ext>
            </a:extLst>
          </p:cNvPr>
          <p:cNvSpPr/>
          <p:nvPr/>
        </p:nvSpPr>
        <p:spPr>
          <a:xfrm>
            <a:off x="399011" y="5791036"/>
            <a:ext cx="13165220" cy="4193963"/>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October 6, 2025</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lande@quagliainstitute.org</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Lisa_Lande</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 @</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QISVAtweets</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quagliainstitute.org</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endParaRPr lang="en-US" dirty="0">
              <a:solidFill>
                <a:srgbClr val="A2D630"/>
              </a:solidFill>
              <a:latin typeface="Chalkduster" panose="03050602040202020205" pitchFamily="66" charset="77"/>
            </a:endParaRPr>
          </a:p>
        </p:txBody>
      </p:sp>
    </p:spTree>
    <p:extLst>
      <p:ext uri="{BB962C8B-B14F-4D97-AF65-F5344CB8AC3E}">
        <p14:creationId xmlns:p14="http://schemas.microsoft.com/office/powerpoint/2010/main" val="2983865095"/>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469619" y="259646"/>
            <a:ext cx="12083627" cy="1274195"/>
          </a:xfrm>
          <a:prstGeom prst="rect">
            <a:avLst/>
          </a:prstGeom>
          <a:noFill/>
          <a:ln w="9525">
            <a:noFill/>
            <a:miter lim="800000"/>
            <a:headEnd/>
            <a:tailEnd/>
          </a:ln>
          <a:effectLst/>
        </p:spPr>
        <p:txBody>
          <a:bodyPr wrap="square">
            <a:prstTxWarp prst="textNoShape">
              <a:avLst/>
            </a:prstTxWarp>
            <a:spAutoFit/>
          </a:bodyPr>
          <a:lstStyle/>
          <a:p>
            <a:pPr algn="ctr">
              <a:defRPr/>
            </a:pPr>
            <a:r>
              <a:rPr lang="en-US" sz="7680" dirty="0">
                <a:solidFill>
                  <a:srgbClr val="FFFF00"/>
                </a:solidFill>
                <a:effectLst>
                  <a:outerShdw blurRad="50800" dist="38100" dir="2700000">
                    <a:srgbClr val="000000">
                      <a:alpha val="43000"/>
                    </a:srgbClr>
                  </a:outerShdw>
                </a:effectLst>
                <a:latin typeface="Chalkduster"/>
                <a:cs typeface="Chalkduster"/>
              </a:rPr>
              <a:t>Fundamental Beliefs</a:t>
            </a:r>
          </a:p>
        </p:txBody>
      </p:sp>
      <p:sp>
        <p:nvSpPr>
          <p:cNvPr id="2" name="TextBox 1"/>
          <p:cNvSpPr txBox="1"/>
          <p:nvPr/>
        </p:nvSpPr>
        <p:spPr>
          <a:xfrm>
            <a:off x="1039709" y="2111893"/>
            <a:ext cx="11036016" cy="6395597"/>
          </a:xfrm>
          <a:prstGeom prst="rect">
            <a:avLst/>
          </a:prstGeom>
          <a:noFill/>
        </p:spPr>
        <p:txBody>
          <a:bodyPr wrap="square" rtlCol="0">
            <a:spAutoFit/>
          </a:bodyPr>
          <a:lstStyle/>
          <a:p>
            <a:pPr marL="812787" indent="-812787" algn="l">
              <a:buFont typeface="Arial"/>
              <a:buChar char="•"/>
            </a:pPr>
            <a:r>
              <a:rPr lang="en-US" sz="5120" dirty="0">
                <a:solidFill>
                  <a:schemeClr val="bg1"/>
                </a:solidFill>
                <a:latin typeface="Chalkduster"/>
                <a:cs typeface="Chalkduster"/>
              </a:rPr>
              <a:t>Students are the potential, not the problem.</a:t>
            </a:r>
          </a:p>
          <a:p>
            <a:pPr marL="812787" indent="-812787" algn="l">
              <a:buFont typeface="Arial"/>
              <a:buChar char="•"/>
            </a:pPr>
            <a:endParaRPr lang="en-US" sz="5120" dirty="0">
              <a:solidFill>
                <a:schemeClr val="bg1"/>
              </a:solidFill>
              <a:latin typeface="Chalkduster"/>
              <a:cs typeface="Chalkduster"/>
            </a:endParaRPr>
          </a:p>
          <a:p>
            <a:pPr marL="812787" indent="-812787" algn="l">
              <a:buFont typeface="Arial"/>
              <a:buChar char="•"/>
            </a:pPr>
            <a:r>
              <a:rPr lang="en-US" sz="5120" dirty="0">
                <a:solidFill>
                  <a:schemeClr val="bg1"/>
                </a:solidFill>
                <a:latin typeface="Chalkduster"/>
                <a:cs typeface="Chalkduster"/>
              </a:rPr>
              <a:t>Students have something to teach us.</a:t>
            </a:r>
          </a:p>
          <a:p>
            <a:pPr marL="812787" indent="-812787" algn="l">
              <a:buFont typeface="Arial"/>
              <a:buChar char="•"/>
            </a:pPr>
            <a:endParaRPr lang="en-US" sz="5120" dirty="0">
              <a:solidFill>
                <a:schemeClr val="bg1"/>
              </a:solidFill>
              <a:latin typeface="Chalkduster"/>
              <a:cs typeface="Chalkduster"/>
            </a:endParaRPr>
          </a:p>
          <a:p>
            <a:pPr marL="812787" indent="-812787" algn="l">
              <a:buFont typeface="Arial"/>
              <a:buChar char="•"/>
            </a:pPr>
            <a:r>
              <a:rPr lang="en-US" sz="5120" dirty="0">
                <a:solidFill>
                  <a:schemeClr val="bg1"/>
                </a:solidFill>
                <a:latin typeface="Chalkduster"/>
                <a:cs typeface="Chalkduster"/>
              </a:rPr>
              <a:t>Working together is the only way forward.</a:t>
            </a:r>
          </a:p>
        </p:txBody>
      </p:sp>
      <p:pic>
        <p:nvPicPr>
          <p:cNvPr id="6" name="Picture 5">
            <a:extLst>
              <a:ext uri="{FF2B5EF4-FFF2-40B4-BE49-F238E27FC236}">
                <a16:creationId xmlns:a16="http://schemas.microsoft.com/office/drawing/2014/main" id="{EB3EC25D-D650-1A4D-A317-FA819349354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8686838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9694" y="1071900"/>
            <a:ext cx="8232333" cy="2590167"/>
          </a:xfrm>
        </p:spPr>
        <p:txBody>
          <a:bodyPr anchor="ctr"/>
          <a:lstStyle/>
          <a:p>
            <a:pPr rtl="0">
              <a:lnSpc>
                <a:spcPct val="130000"/>
              </a:lnSpc>
            </a:pPr>
            <a:r>
              <a:rPr lang="en-US" sz="4400" dirty="0">
                <a:solidFill>
                  <a:srgbClr val="FFFF00"/>
                </a:solidFill>
                <a:latin typeface="Chalkduster"/>
                <a:cs typeface="Chalkduster"/>
              </a:rPr>
              <a:t>Learning Intention</a:t>
            </a:r>
            <a:br>
              <a:rPr lang="en-US" sz="6500" dirty="0">
                <a:solidFill>
                  <a:srgbClr val="FFFF00"/>
                </a:solidFill>
                <a:latin typeface="Chalkduster"/>
                <a:cs typeface="Chalkduster"/>
              </a:rPr>
            </a:br>
            <a:r>
              <a:rPr lang="en-US" sz="2800" dirty="0">
                <a:solidFill>
                  <a:schemeClr val="bg1"/>
                </a:solidFill>
                <a:latin typeface="Chalkduster"/>
                <a:cs typeface="Chalkduster"/>
              </a:rPr>
              <a:t>We are learning about how Self Worth &amp; Voice can positively impact school &amp; classroom culture. </a:t>
            </a:r>
          </a:p>
        </p:txBody>
      </p:sp>
      <p:sp>
        <p:nvSpPr>
          <p:cNvPr id="4" name="Rectangle 3"/>
          <p:cNvSpPr/>
          <p:nvPr/>
        </p:nvSpPr>
        <p:spPr>
          <a:xfrm>
            <a:off x="412772" y="3986110"/>
            <a:ext cx="12179255" cy="5447645"/>
          </a:xfrm>
          <a:prstGeom prst="rect">
            <a:avLst/>
          </a:prstGeom>
        </p:spPr>
        <p:txBody>
          <a:bodyPr wrap="square">
            <a:spAutoFit/>
          </a:bodyPr>
          <a:lstStyle/>
          <a:p>
            <a:pPr rtl="0" latinLnBrk="1" hangingPunct="0"/>
            <a:r>
              <a:rPr lang="en-US" sz="4000" dirty="0">
                <a:solidFill>
                  <a:srgbClr val="FFFF00"/>
                </a:solidFill>
                <a:latin typeface="Chalkduster"/>
                <a:cs typeface="Chalkduster"/>
              </a:rPr>
              <a:t>Success Criteria</a:t>
            </a:r>
          </a:p>
          <a:p>
            <a:pPr marL="571500" indent="-571500" algn="l" rtl="0" latinLnBrk="1" hangingPunct="0">
              <a:buFont typeface="Arial"/>
              <a:buChar char="•"/>
            </a:pPr>
            <a:r>
              <a:rPr lang="en-US" sz="2800" dirty="0">
                <a:solidFill>
                  <a:schemeClr val="bg1"/>
                </a:solidFill>
                <a:latin typeface="Chalkduster"/>
                <a:cs typeface="Chalkduster"/>
              </a:rPr>
              <a:t>Explore the interconnectedness between Self Worth</a:t>
            </a:r>
            <a:br>
              <a:rPr lang="en-US" sz="2800" dirty="0">
                <a:solidFill>
                  <a:schemeClr val="bg1"/>
                </a:solidFill>
                <a:latin typeface="Chalkduster"/>
                <a:cs typeface="Chalkduster"/>
              </a:rPr>
            </a:br>
            <a:r>
              <a:rPr lang="en-US" sz="2800" dirty="0">
                <a:solidFill>
                  <a:schemeClr val="bg1"/>
                </a:solidFill>
                <a:latin typeface="Chalkduster"/>
                <a:cs typeface="Chalkduster"/>
              </a:rPr>
              <a:t>&amp; Voice.</a:t>
            </a:r>
            <a:br>
              <a:rPr lang="en-US" sz="2800" dirty="0">
                <a:solidFill>
                  <a:schemeClr val="bg1"/>
                </a:solidFill>
                <a:latin typeface="Chalkduster"/>
                <a:cs typeface="Chalkduster"/>
              </a:rPr>
            </a:br>
            <a:endParaRPr lang="en-US" sz="2800" dirty="0">
              <a:solidFill>
                <a:schemeClr val="bg1"/>
              </a:solidFill>
              <a:latin typeface="Chalkduster"/>
              <a:cs typeface="Chalkduster"/>
            </a:endParaRPr>
          </a:p>
          <a:p>
            <a:pPr marL="571500" indent="-571500" algn="l" rtl="0" latinLnBrk="1" hangingPunct="0">
              <a:buFont typeface="Arial"/>
              <a:buChar char="•"/>
            </a:pPr>
            <a:r>
              <a:rPr lang="en-US" sz="2800" dirty="0">
                <a:solidFill>
                  <a:schemeClr val="bg1"/>
                </a:solidFill>
                <a:latin typeface="Chalkduster"/>
                <a:cs typeface="Chalkduster"/>
              </a:rPr>
              <a:t>Consider strategies for amplifying Voice &amp; cultivating Self Worth for </a:t>
            </a:r>
            <a:r>
              <a:rPr lang="en-US" sz="2800" u="sng" dirty="0">
                <a:solidFill>
                  <a:schemeClr val="bg1"/>
                </a:solidFill>
                <a:latin typeface="Chalkduster"/>
                <a:cs typeface="Chalkduster"/>
              </a:rPr>
              <a:t>all</a:t>
            </a:r>
            <a:r>
              <a:rPr lang="en-US" sz="2800" dirty="0">
                <a:solidFill>
                  <a:schemeClr val="bg1"/>
                </a:solidFill>
                <a:latin typeface="Chalkduster"/>
                <a:cs typeface="Chalkduster"/>
              </a:rPr>
              <a:t> students &amp; staff to positively impact school &amp; classroom culture</a:t>
            </a:r>
          </a:p>
          <a:p>
            <a:pPr marL="457200" indent="-457200" algn="l" rtl="0" latinLnBrk="1" hangingPunct="0">
              <a:buFont typeface="Arial" panose="020B0604020202020204" pitchFamily="34" charset="0"/>
              <a:buChar char="•"/>
            </a:pPr>
            <a:endParaRPr lang="en-US" sz="2800" dirty="0">
              <a:solidFill>
                <a:schemeClr val="bg1"/>
              </a:solidFill>
              <a:latin typeface="Chalkduster"/>
              <a:cs typeface="Chalkduster"/>
            </a:endParaRPr>
          </a:p>
          <a:p>
            <a:pPr marL="571500" indent="-571500" algn="l" rtl="0" latinLnBrk="1" hangingPunct="0">
              <a:buFont typeface="Arial"/>
              <a:buChar char="•"/>
            </a:pPr>
            <a:r>
              <a:rPr lang="en-US" sz="2800" dirty="0">
                <a:solidFill>
                  <a:schemeClr val="bg1"/>
                </a:solidFill>
                <a:latin typeface="Chalkduster"/>
                <a:cs typeface="Chalkduster"/>
              </a:rPr>
              <a:t>Apply learning from this session to your role &amp;</a:t>
            </a:r>
            <a:br>
              <a:rPr lang="en-US" sz="2800" dirty="0">
                <a:solidFill>
                  <a:schemeClr val="bg1"/>
                </a:solidFill>
                <a:latin typeface="Chalkduster"/>
                <a:cs typeface="Chalkduster"/>
              </a:rPr>
            </a:br>
            <a:r>
              <a:rPr lang="en-US" sz="2800" dirty="0">
                <a:solidFill>
                  <a:schemeClr val="bg1"/>
                </a:solidFill>
                <a:latin typeface="Chalkduster"/>
                <a:cs typeface="Chalkduster"/>
              </a:rPr>
              <a:t>coaching/leadership practices at your school.</a:t>
            </a:r>
          </a:p>
          <a:p>
            <a:pPr marL="571500" indent="-571500" algn="l" rtl="0" latinLnBrk="1" hangingPunct="0">
              <a:buFont typeface="Arial"/>
              <a:buChar char="•"/>
            </a:pPr>
            <a:endParaRPr lang="en-US" sz="2800" dirty="0">
              <a:solidFill>
                <a:schemeClr val="bg1"/>
              </a:solidFill>
              <a:latin typeface="Chalkduster"/>
              <a:cs typeface="Chalkduster"/>
            </a:endParaRPr>
          </a:p>
          <a:p>
            <a:pPr marL="571500" indent="-571500" algn="l" rtl="0" latinLnBrk="1" hangingPunct="0">
              <a:buFont typeface="Arial"/>
              <a:buChar char="•"/>
            </a:pPr>
            <a:r>
              <a:rPr lang="en-US" sz="2800" dirty="0">
                <a:solidFill>
                  <a:srgbClr val="FFFF00"/>
                </a:solidFill>
                <a:latin typeface="Chalkduster"/>
                <a:cs typeface="Chalkduster"/>
              </a:rPr>
              <a:t>This session will be a home run for me if…</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drawing of a target with a arrow in the middle&#10;&#10;Description automatically generated">
            <a:extLst>
              <a:ext uri="{FF2B5EF4-FFF2-40B4-BE49-F238E27FC236}">
                <a16:creationId xmlns:a16="http://schemas.microsoft.com/office/drawing/2014/main" id="{170CB401-DE34-97B8-AF47-291746D77A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7624">
            <a:off x="666554" y="515767"/>
            <a:ext cx="2961947" cy="3702434"/>
          </a:xfrm>
          <a:prstGeom prst="rect">
            <a:avLst/>
          </a:prstGeom>
          <a:effectLst>
            <a:softEdge rad="216102"/>
          </a:effectLst>
        </p:spPr>
      </p:pic>
    </p:spTree>
    <p:extLst>
      <p:ext uri="{BB962C8B-B14F-4D97-AF65-F5344CB8AC3E}">
        <p14:creationId xmlns:p14="http://schemas.microsoft.com/office/powerpoint/2010/main" val="246957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Sharing thoughts &amp; ideas in an environment underpinned by trust &amp; respect.</a:t>
            </a:r>
          </a:p>
        </p:txBody>
      </p:sp>
      <p:sp>
        <p:nvSpPr>
          <p:cNvPr id="3" name="TextBox 2"/>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042715" y="3282061"/>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900699" y="3268504"/>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2732990" y="6325318"/>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6005610" y="6325317"/>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9278230" y="6344010"/>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0BE2708C-EEC2-E148-A857-BA3D4907A5D7}"/>
              </a:ext>
            </a:extLst>
          </p:cNvPr>
          <p:cNvPicPr>
            <a:picLocks noChangeAspect="1"/>
          </p:cNvPicPr>
          <p:nvPr/>
        </p:nvPicPr>
        <p:blipFill>
          <a:blip r:embed="rId8"/>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669858660"/>
      </p:ext>
    </p:extLst>
  </p:cSld>
  <p:clrMapOvr>
    <a:masterClrMapping/>
  </p:clrMapOvr>
  <p:transition spd="slow">
    <p:strips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66054"/>
            <a:ext cx="13004800" cy="3271828"/>
          </a:xfrm>
        </p:spPr>
        <p:txBody>
          <a:bodyPr lIns="91436" tIns="45719" rIns="91436" bIns="45719" anchor="ctr"/>
          <a:lstStyle/>
          <a:p>
            <a:pPr>
              <a:lnSpc>
                <a:spcPct val="130000"/>
              </a:lnSpc>
            </a:pPr>
            <a:r>
              <a:rPr lang="en-US" sz="6542" dirty="0">
                <a:solidFill>
                  <a:srgbClr val="FFFF00"/>
                </a:solidFill>
                <a:latin typeface="Chalkduster"/>
                <a:cs typeface="Chalkduster"/>
              </a:rPr>
              <a:t>Aspirations Framework</a:t>
            </a:r>
          </a:p>
        </p:txBody>
      </p:sp>
      <p:sp>
        <p:nvSpPr>
          <p:cNvPr id="3" name="TextBox 2"/>
          <p:cNvSpPr txBox="1"/>
          <p:nvPr/>
        </p:nvSpPr>
        <p:spPr>
          <a:xfrm>
            <a:off x="456297" y="7484326"/>
            <a:ext cx="2577625"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Purpose</a:t>
            </a:r>
          </a:p>
        </p:txBody>
      </p:sp>
      <p:sp>
        <p:nvSpPr>
          <p:cNvPr id="6" name="TextBox 5">
            <a:extLst>
              <a:ext uri="{FF2B5EF4-FFF2-40B4-BE49-F238E27FC236}">
                <a16:creationId xmlns:a16="http://schemas.microsoft.com/office/drawing/2014/main" id="{82D73E69-4821-3341-B95D-D415B1D26EEC}"/>
              </a:ext>
            </a:extLst>
          </p:cNvPr>
          <p:cNvSpPr txBox="1"/>
          <p:nvPr/>
        </p:nvSpPr>
        <p:spPr>
          <a:xfrm>
            <a:off x="333363" y="5110947"/>
            <a:ext cx="4033151"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Engagement</a:t>
            </a:r>
          </a:p>
        </p:txBody>
      </p:sp>
      <p:sp>
        <p:nvSpPr>
          <p:cNvPr id="8" name="TextBox 7">
            <a:extLst>
              <a:ext uri="{FF2B5EF4-FFF2-40B4-BE49-F238E27FC236}">
                <a16:creationId xmlns:a16="http://schemas.microsoft.com/office/drawing/2014/main" id="{517EBB73-0BC6-0A4B-97D8-CB4CADD75FFB}"/>
              </a:ext>
            </a:extLst>
          </p:cNvPr>
          <p:cNvSpPr txBox="1"/>
          <p:nvPr/>
        </p:nvSpPr>
        <p:spPr>
          <a:xfrm>
            <a:off x="366818" y="2662617"/>
            <a:ext cx="3459276"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Self-Worth</a:t>
            </a:r>
          </a:p>
        </p:txBody>
      </p:sp>
      <p:pic>
        <p:nvPicPr>
          <p:cNvPr id="14" name="Picture 13">
            <a:extLst>
              <a:ext uri="{FF2B5EF4-FFF2-40B4-BE49-F238E27FC236}">
                <a16:creationId xmlns:a16="http://schemas.microsoft.com/office/drawing/2014/main" id="{43BC391B-22C9-2643-AB65-DEB24DD19220}"/>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13C8D962-3296-A04F-9CD7-301CAA684F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934" y="1979758"/>
            <a:ext cx="2287802" cy="2287802"/>
          </a:xfrm>
          <a:prstGeom prst="rect">
            <a:avLst/>
          </a:prstGeom>
        </p:spPr>
      </p:pic>
      <p:pic>
        <p:nvPicPr>
          <p:cNvPr id="12" name="Picture 11">
            <a:extLst>
              <a:ext uri="{FF2B5EF4-FFF2-40B4-BE49-F238E27FC236}">
                <a16:creationId xmlns:a16="http://schemas.microsoft.com/office/drawing/2014/main" id="{519F03FA-089B-7340-8D27-BCEB0DF1AB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760" y="2063706"/>
            <a:ext cx="2286720" cy="2286720"/>
          </a:xfrm>
          <a:prstGeom prst="rect">
            <a:avLst/>
          </a:prstGeom>
        </p:spPr>
      </p:pic>
      <p:pic>
        <p:nvPicPr>
          <p:cNvPr id="13" name="Picture 12">
            <a:extLst>
              <a:ext uri="{FF2B5EF4-FFF2-40B4-BE49-F238E27FC236}">
                <a16:creationId xmlns:a16="http://schemas.microsoft.com/office/drawing/2014/main" id="{A98D5AA9-E858-8642-A355-82E9CE4726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2283" y="2033442"/>
            <a:ext cx="2315853" cy="2272807"/>
          </a:xfrm>
          <a:prstGeom prst="rect">
            <a:avLst/>
          </a:prstGeom>
        </p:spPr>
      </p:pic>
      <p:pic>
        <p:nvPicPr>
          <p:cNvPr id="15" name="Picture 14">
            <a:extLst>
              <a:ext uri="{FF2B5EF4-FFF2-40B4-BE49-F238E27FC236}">
                <a16:creationId xmlns:a16="http://schemas.microsoft.com/office/drawing/2014/main" id="{1D9C6FE7-C736-2F41-B2D6-6719F76CC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7258" y="4360512"/>
            <a:ext cx="2371028" cy="2371028"/>
          </a:xfrm>
          <a:prstGeom prst="rect">
            <a:avLst/>
          </a:prstGeom>
        </p:spPr>
      </p:pic>
      <p:pic>
        <p:nvPicPr>
          <p:cNvPr id="16" name="Picture 15">
            <a:extLst>
              <a:ext uri="{FF2B5EF4-FFF2-40B4-BE49-F238E27FC236}">
                <a16:creationId xmlns:a16="http://schemas.microsoft.com/office/drawing/2014/main" id="{602AA5B9-B3B7-0D49-AFA7-A623E3B8B7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1930" y="4502466"/>
            <a:ext cx="2304770" cy="2287441"/>
          </a:xfrm>
          <a:prstGeom prst="rect">
            <a:avLst/>
          </a:prstGeom>
        </p:spPr>
      </p:pic>
      <p:pic>
        <p:nvPicPr>
          <p:cNvPr id="17" name="Picture 16">
            <a:extLst>
              <a:ext uri="{FF2B5EF4-FFF2-40B4-BE49-F238E27FC236}">
                <a16:creationId xmlns:a16="http://schemas.microsoft.com/office/drawing/2014/main" id="{F3996869-12A6-CF45-AA5F-C85D50835A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78734" y="4476335"/>
            <a:ext cx="2350491" cy="2332818"/>
          </a:xfrm>
          <a:prstGeom prst="rect">
            <a:avLst/>
          </a:prstGeom>
        </p:spPr>
      </p:pic>
      <p:pic>
        <p:nvPicPr>
          <p:cNvPr id="18" name="Picture 17">
            <a:extLst>
              <a:ext uri="{FF2B5EF4-FFF2-40B4-BE49-F238E27FC236}">
                <a16:creationId xmlns:a16="http://schemas.microsoft.com/office/drawing/2014/main" id="{3A05EC4D-955D-7E4B-844A-7E2F92FF3D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52300" y="6871279"/>
            <a:ext cx="2436280" cy="2408907"/>
          </a:xfrm>
          <a:prstGeom prst="rect">
            <a:avLst/>
          </a:prstGeom>
        </p:spPr>
      </p:pic>
      <p:pic>
        <p:nvPicPr>
          <p:cNvPr id="19" name="Picture 18">
            <a:extLst>
              <a:ext uri="{FF2B5EF4-FFF2-40B4-BE49-F238E27FC236}">
                <a16:creationId xmlns:a16="http://schemas.microsoft.com/office/drawing/2014/main" id="{EFEC8708-BB3E-B74A-B790-5BC2D2D5B6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18740" y="6885380"/>
            <a:ext cx="2423408" cy="2414263"/>
          </a:xfrm>
          <a:prstGeom prst="rect">
            <a:avLst/>
          </a:prstGeom>
        </p:spPr>
      </p:pic>
    </p:spTree>
    <p:extLst>
      <p:ext uri="{BB962C8B-B14F-4D97-AF65-F5344CB8AC3E}">
        <p14:creationId xmlns:p14="http://schemas.microsoft.com/office/powerpoint/2010/main" val="40063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654"/>
            <a:ext cx="13004800" cy="3271828"/>
          </a:xfrm>
        </p:spPr>
        <p:txBody>
          <a:bodyPr lIns="91436" tIns="45719" rIns="91436" bIns="45719" anchor="ctr"/>
          <a:lstStyle/>
          <a:p>
            <a:pPr>
              <a:lnSpc>
                <a:spcPct val="130000"/>
              </a:lnSpc>
            </a:pPr>
            <a:r>
              <a:rPr lang="en-US" sz="6542" dirty="0">
                <a:solidFill>
                  <a:srgbClr val="FFFF00"/>
                </a:solidFill>
                <a:latin typeface="Chalkduster"/>
                <a:cs typeface="Chalkduster"/>
              </a:rPr>
              <a:t>Self-Worth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4722" y="266580"/>
            <a:ext cx="2608211" cy="3387233"/>
          </a:xfrm>
          <a:prstGeom prst="rect">
            <a:avLst/>
          </a:prstGeom>
          <a:effectLst>
            <a:softEdge rad="266700"/>
          </a:effectLst>
        </p:spPr>
      </p:pic>
      <p:pic>
        <p:nvPicPr>
          <p:cNvPr id="8" name="Picture 7">
            <a:extLst>
              <a:ext uri="{FF2B5EF4-FFF2-40B4-BE49-F238E27FC236}">
                <a16:creationId xmlns:a16="http://schemas.microsoft.com/office/drawing/2014/main" id="{FAB5124A-7CFD-7642-A49C-32B213BF091F}"/>
              </a:ext>
            </a:extLst>
          </p:cNvPr>
          <p:cNvPicPr>
            <a:picLocks noChangeAspect="1"/>
          </p:cNvPicPr>
          <p:nvPr/>
        </p:nvPicPr>
        <p:blipFill>
          <a:blip r:embed="rId3"/>
          <a:stretch>
            <a:fillRect/>
          </a:stretch>
        </p:blipFill>
        <p:spPr>
          <a:xfrm rot="10800000" flipH="1" flipV="1">
            <a:off x="11814347" y="8926757"/>
            <a:ext cx="1190453" cy="675997"/>
          </a:xfrm>
          <a:prstGeom prst="rect">
            <a:avLst/>
          </a:prstGeom>
        </p:spPr>
      </p:pic>
      <p:pic>
        <p:nvPicPr>
          <p:cNvPr id="6" name="Picture 5">
            <a:extLst>
              <a:ext uri="{FF2B5EF4-FFF2-40B4-BE49-F238E27FC236}">
                <a16:creationId xmlns:a16="http://schemas.microsoft.com/office/drawing/2014/main" id="{57C5A574-1C97-024E-978B-C53FEE610D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666" y="1337733"/>
            <a:ext cx="3928534" cy="3928534"/>
          </a:xfrm>
          <a:prstGeom prst="rect">
            <a:avLst/>
          </a:prstGeom>
        </p:spPr>
      </p:pic>
      <p:pic>
        <p:nvPicPr>
          <p:cNvPr id="9" name="Picture 8">
            <a:extLst>
              <a:ext uri="{FF2B5EF4-FFF2-40B4-BE49-F238E27FC236}">
                <a16:creationId xmlns:a16="http://schemas.microsoft.com/office/drawing/2014/main" id="{7F99281B-301D-E945-99D6-DD0EC4B9A8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2134" y="3264747"/>
            <a:ext cx="4114800" cy="4114800"/>
          </a:xfrm>
          <a:prstGeom prst="rect">
            <a:avLst/>
          </a:prstGeom>
        </p:spPr>
      </p:pic>
      <p:pic>
        <p:nvPicPr>
          <p:cNvPr id="11" name="Picture 10">
            <a:extLst>
              <a:ext uri="{FF2B5EF4-FFF2-40B4-BE49-F238E27FC236}">
                <a16:creationId xmlns:a16="http://schemas.microsoft.com/office/drawing/2014/main" id="{A77E891C-E86A-314C-8448-20AC578173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31638" y="5266267"/>
            <a:ext cx="4106463" cy="4030134"/>
          </a:xfrm>
          <a:prstGeom prst="rect">
            <a:avLst/>
          </a:prstGeom>
        </p:spPr>
      </p:pic>
    </p:spTree>
    <p:extLst>
      <p:ext uri="{BB962C8B-B14F-4D97-AF65-F5344CB8AC3E}">
        <p14:creationId xmlns:p14="http://schemas.microsoft.com/office/powerpoint/2010/main" val="34857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33180"/>
            <a:ext cx="12934261" cy="10149443"/>
          </a:xfrm>
          <a:prstGeom prst="rect">
            <a:avLst/>
          </a:prstGeom>
          <a:noFill/>
        </p:spPr>
        <p:txBody>
          <a:bodyPr wrap="square" lIns="130046" tIns="65023" rIns="130046" bIns="65023" rtlCol="0">
            <a:spAutoFit/>
          </a:bodyPr>
          <a:lstStyle/>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r>
              <a:rPr lang="en-US" sz="4400" dirty="0">
                <a:solidFill>
                  <a:schemeClr val="bg1"/>
                </a:solidFill>
                <a:latin typeface="Chalkduster"/>
                <a:cs typeface="Chalkduster"/>
              </a:rPr>
              <a:t>Self-Worth flourishes when students &amp; staff know they are </a:t>
            </a:r>
            <a:r>
              <a:rPr lang="en-US" sz="4400" dirty="0">
                <a:solidFill>
                  <a:srgbClr val="FFFF00"/>
                </a:solidFill>
                <a:latin typeface="Chalkduster"/>
                <a:cs typeface="Chalkduster"/>
              </a:rPr>
              <a:t>valued </a:t>
            </a:r>
            <a:r>
              <a:rPr lang="en-US" sz="4400" dirty="0">
                <a:solidFill>
                  <a:schemeClr val="bg1"/>
                </a:solidFill>
                <a:latin typeface="Chalkduster"/>
                <a:cs typeface="Chalkduster"/>
              </a:rPr>
              <a:t>members</a:t>
            </a:r>
            <a:r>
              <a:rPr lang="en-US" sz="4400" dirty="0">
                <a:solidFill>
                  <a:srgbClr val="FFFF00"/>
                </a:solidFill>
                <a:latin typeface="Chalkduster"/>
                <a:cs typeface="Chalkduster"/>
              </a:rPr>
              <a:t> </a:t>
            </a:r>
            <a:r>
              <a:rPr lang="en-US" sz="4400" dirty="0">
                <a:solidFill>
                  <a:schemeClr val="bg1"/>
                </a:solidFill>
                <a:latin typeface="Chalkduster"/>
                <a:cs typeface="Chalkduster"/>
              </a:rPr>
              <a:t>of the school community, have people in their lives they can </a:t>
            </a:r>
            <a:r>
              <a:rPr lang="en-US" sz="4400" dirty="0">
                <a:solidFill>
                  <a:srgbClr val="FFFF00"/>
                </a:solidFill>
                <a:latin typeface="Chalkduster"/>
                <a:cs typeface="Chalkduster"/>
              </a:rPr>
              <a:t>trust</a:t>
            </a:r>
            <a:r>
              <a:rPr lang="en-US" sz="4400" dirty="0">
                <a:solidFill>
                  <a:schemeClr val="bg1"/>
                </a:solidFill>
                <a:latin typeface="Chalkduster"/>
                <a:cs typeface="Chalkduster"/>
              </a:rPr>
              <a:t> &amp; learn from, </a:t>
            </a:r>
            <a:r>
              <a:rPr lang="en-US" sz="4400" dirty="0">
                <a:solidFill>
                  <a:srgbClr val="FFFF00"/>
                </a:solidFill>
                <a:latin typeface="Chalkduster"/>
                <a:cs typeface="Chalkduster"/>
              </a:rPr>
              <a:t>believe</a:t>
            </a:r>
            <a:r>
              <a:rPr lang="en-US" sz="4400" dirty="0">
                <a:solidFill>
                  <a:schemeClr val="bg1"/>
                </a:solidFill>
                <a:latin typeface="Chalkduster"/>
                <a:cs typeface="Chalkduster"/>
              </a:rPr>
              <a:t> they have the ability to achieve, &amp; know their efforts &amp; hard work are </a:t>
            </a:r>
            <a:r>
              <a:rPr lang="en-US" sz="4400" dirty="0">
                <a:solidFill>
                  <a:srgbClr val="FFFF00"/>
                </a:solidFill>
                <a:latin typeface="Chalkduster"/>
                <a:cs typeface="Chalkduster"/>
              </a:rPr>
              <a:t>recognized &amp; celebrated </a:t>
            </a:r>
            <a:r>
              <a:rPr lang="en-US" sz="4400" dirty="0">
                <a:solidFill>
                  <a:schemeClr val="bg1"/>
                </a:solidFill>
                <a:latin typeface="Chalkduster"/>
                <a:cs typeface="Chalkduster"/>
              </a:rPr>
              <a:t>in a variety of ways — academically, personally, &amp; socially. </a:t>
            </a:r>
            <a:endParaRPr lang="is-IS" sz="44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endParaRPr lang="en-US" sz="5100" dirty="0">
              <a:solidFill>
                <a:schemeClr val="bg1"/>
              </a:solidFill>
              <a:latin typeface="Chalkduster"/>
              <a:cs typeface="Chalkduster"/>
            </a:endParaRPr>
          </a:p>
        </p:txBody>
      </p:sp>
      <p:sp>
        <p:nvSpPr>
          <p:cNvPr id="6" name="Text Box 3">
            <a:extLst>
              <a:ext uri="{FF2B5EF4-FFF2-40B4-BE49-F238E27FC236}">
                <a16:creationId xmlns:a16="http://schemas.microsoft.com/office/drawing/2014/main" id="{14707750-B7C7-AF43-91DF-9293B8068F37}"/>
              </a:ext>
            </a:extLst>
          </p:cNvPr>
          <p:cNvSpPr txBox="1">
            <a:spLocks noChangeArrowheads="1"/>
          </p:cNvSpPr>
          <p:nvPr/>
        </p:nvSpPr>
        <p:spPr bwMode="auto">
          <a:xfrm>
            <a:off x="660400" y="790415"/>
            <a:ext cx="12649200" cy="1485529"/>
          </a:xfrm>
          <a:prstGeom prst="rect">
            <a:avLst/>
          </a:prstGeom>
          <a:noFill/>
          <a:ln w="9525">
            <a:noFill/>
            <a:miter lim="800000"/>
            <a:headEnd/>
            <a:tailEnd/>
          </a:ln>
          <a:effectLst/>
        </p:spPr>
        <p:txBody>
          <a:bodyPr wrap="square" lIns="130041" tIns="65021" rIns="130041" bIns="65021">
            <a:prstTxWarp prst="textNoShape">
              <a:avLst/>
            </a:prstTxWarp>
            <a:spAutoFit/>
          </a:bodyPr>
          <a:lstStyle/>
          <a:p>
            <a:pPr algn="ctr">
              <a:defRPr/>
            </a:pPr>
            <a:r>
              <a:rPr lang="en-US" sz="8800" b="1" dirty="0">
                <a:solidFill>
                  <a:srgbClr val="FFFF00"/>
                </a:solidFill>
                <a:effectLst>
                  <a:outerShdw blurRad="50800" dist="38100" dir="2700000">
                    <a:srgbClr val="000000">
                      <a:alpha val="43000"/>
                    </a:srgbClr>
                  </a:outerShdw>
                </a:effectLst>
                <a:latin typeface="Chalkduster"/>
                <a:cs typeface="Chalkduster"/>
              </a:rPr>
              <a:t>Self-Worth</a:t>
            </a:r>
          </a:p>
        </p:txBody>
      </p:sp>
      <p:pic>
        <p:nvPicPr>
          <p:cNvPr id="8" name="Picture 7">
            <a:extLst>
              <a:ext uri="{FF2B5EF4-FFF2-40B4-BE49-F238E27FC236}">
                <a16:creationId xmlns:a16="http://schemas.microsoft.com/office/drawing/2014/main" id="{EDA710E5-22EA-5B44-8B81-AE83C065B31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820B1256-E479-2A46-A838-3016EE786E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40279">
            <a:off x="1019660" y="331428"/>
            <a:ext cx="1984797" cy="2577617"/>
          </a:xfrm>
          <a:prstGeom prst="rect">
            <a:avLst/>
          </a:prstGeom>
          <a:effectLst>
            <a:softEdge rad="266700"/>
          </a:effectLst>
        </p:spPr>
      </p:pic>
    </p:spTree>
    <p:extLst>
      <p:ext uri="{BB962C8B-B14F-4D97-AF65-F5344CB8AC3E}">
        <p14:creationId xmlns:p14="http://schemas.microsoft.com/office/powerpoint/2010/main" val="4119440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0990" y="2001266"/>
            <a:ext cx="10452100" cy="8902948"/>
          </a:xfrm>
          <a:prstGeom prst="rect">
            <a:avLst/>
          </a:prstGeom>
          <a:noFill/>
        </p:spPr>
        <p:txBody>
          <a:bodyPr wrap="square" lIns="130046" tIns="65023" rIns="130046" bIns="65023" rtlCol="0">
            <a:spAutoFit/>
          </a:bodyPr>
          <a:lstStyle/>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r>
              <a:rPr lang="en-US" sz="6300" dirty="0">
                <a:solidFill>
                  <a:schemeClr val="bg1"/>
                </a:solidFill>
                <a:latin typeface="Chalkduster"/>
                <a:cs typeface="Chalkduster"/>
              </a:rPr>
              <a:t>When students believe they have a Voice they are </a:t>
            </a:r>
            <a:r>
              <a:rPr lang="is-IS" sz="6300" dirty="0">
                <a:solidFill>
                  <a:srgbClr val="FFFF00"/>
                </a:solidFill>
                <a:latin typeface="Chalkduster"/>
                <a:cs typeface="Chalkduster"/>
              </a:rPr>
              <a:t>32% </a:t>
            </a:r>
            <a:r>
              <a:rPr lang="is-IS" sz="6300" dirty="0">
                <a:solidFill>
                  <a:schemeClr val="bg1"/>
                </a:solidFill>
                <a:latin typeface="Chalkduster"/>
                <a:cs typeface="Chalkduster"/>
              </a:rPr>
              <a:t>more likely to report having Self-Worth.</a:t>
            </a:r>
          </a:p>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endParaRPr lang="en-US" sz="5100" dirty="0">
              <a:solidFill>
                <a:schemeClr val="bg1"/>
              </a:solidFill>
              <a:latin typeface="Chalkduster"/>
              <a:cs typeface="Chalkduster"/>
            </a:endParaRPr>
          </a:p>
        </p:txBody>
      </p:sp>
      <p:sp>
        <p:nvSpPr>
          <p:cNvPr id="6" name="Text Box 3">
            <a:extLst>
              <a:ext uri="{FF2B5EF4-FFF2-40B4-BE49-F238E27FC236}">
                <a16:creationId xmlns:a16="http://schemas.microsoft.com/office/drawing/2014/main" id="{14707750-B7C7-AF43-91DF-9293B8068F37}"/>
              </a:ext>
            </a:extLst>
          </p:cNvPr>
          <p:cNvSpPr txBox="1">
            <a:spLocks noChangeArrowheads="1"/>
          </p:cNvSpPr>
          <p:nvPr/>
        </p:nvSpPr>
        <p:spPr bwMode="auto">
          <a:xfrm>
            <a:off x="1086762" y="882000"/>
            <a:ext cx="12649200" cy="1239308"/>
          </a:xfrm>
          <a:prstGeom prst="rect">
            <a:avLst/>
          </a:prstGeom>
          <a:noFill/>
          <a:ln w="9525">
            <a:noFill/>
            <a:miter lim="800000"/>
            <a:headEnd/>
            <a:tailEnd/>
          </a:ln>
          <a:effectLst/>
        </p:spPr>
        <p:txBody>
          <a:bodyPr wrap="square" lIns="130041" tIns="65021" rIns="130041" bIns="65021">
            <a:prstTxWarp prst="textNoShape">
              <a:avLst/>
            </a:prstTxWarp>
            <a:spAutoFit/>
          </a:bodyPr>
          <a:lstStyle/>
          <a:p>
            <a:pPr algn="ctr">
              <a:defRPr/>
            </a:pPr>
            <a:r>
              <a:rPr lang="en-US" sz="7200" b="1" dirty="0">
                <a:solidFill>
                  <a:srgbClr val="FFFF00"/>
                </a:solidFill>
                <a:effectLst>
                  <a:outerShdw blurRad="50800" dist="38100" dir="2700000">
                    <a:srgbClr val="000000">
                      <a:alpha val="43000"/>
                    </a:srgbClr>
                  </a:outerShdw>
                </a:effectLst>
                <a:latin typeface="Chalkduster"/>
                <a:cs typeface="Chalkduster"/>
              </a:rPr>
              <a:t>Why </a:t>
            </a:r>
            <a:r>
              <a:rPr lang="en-US" sz="7200" dirty="0">
                <a:solidFill>
                  <a:srgbClr val="FFFF00"/>
                </a:solidFill>
                <a:effectLst>
                  <a:outerShdw blurRad="50800" dist="38100" dir="2700000">
                    <a:srgbClr val="000000">
                      <a:alpha val="43000"/>
                    </a:srgbClr>
                  </a:outerShdw>
                </a:effectLst>
                <a:latin typeface="Chalkduster"/>
                <a:cs typeface="Chalkduster"/>
              </a:rPr>
              <a:t>Self-Worth</a:t>
            </a:r>
            <a:r>
              <a:rPr lang="en-US" sz="7200" b="1" dirty="0">
                <a:solidFill>
                  <a:srgbClr val="FFFF00"/>
                </a:solidFill>
                <a:effectLst>
                  <a:outerShdw blurRad="50800" dist="38100" dir="2700000">
                    <a:srgbClr val="000000">
                      <a:alpha val="43000"/>
                    </a:srgbClr>
                  </a:outerShdw>
                </a:effectLst>
                <a:latin typeface="Chalkduster"/>
                <a:cs typeface="Chalkduster"/>
              </a:rPr>
              <a:t>?</a:t>
            </a:r>
          </a:p>
        </p:txBody>
      </p:sp>
      <p:pic>
        <p:nvPicPr>
          <p:cNvPr id="8" name="Picture 7">
            <a:extLst>
              <a:ext uri="{FF2B5EF4-FFF2-40B4-BE49-F238E27FC236}">
                <a16:creationId xmlns:a16="http://schemas.microsoft.com/office/drawing/2014/main" id="{D87C2546-2EB1-B048-950B-3E5CF75816C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9" name="Picture 8">
            <a:extLst>
              <a:ext uri="{FF2B5EF4-FFF2-40B4-BE49-F238E27FC236}">
                <a16:creationId xmlns:a16="http://schemas.microsoft.com/office/drawing/2014/main" id="{56D62CDB-E7EC-E949-9FAB-DFD4CF9EBC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56540">
            <a:off x="241506" y="323279"/>
            <a:ext cx="2584142" cy="3355975"/>
          </a:xfrm>
          <a:prstGeom prst="rect">
            <a:avLst/>
          </a:prstGeom>
          <a:effectLst>
            <a:softEdge rad="266700"/>
          </a:effectLst>
        </p:spPr>
      </p:pic>
    </p:spTree>
    <p:extLst>
      <p:ext uri="{BB962C8B-B14F-4D97-AF65-F5344CB8AC3E}">
        <p14:creationId xmlns:p14="http://schemas.microsoft.com/office/powerpoint/2010/main" val="318129739"/>
      </p:ext>
    </p:extLst>
  </p:cSld>
  <p:clrMapOvr>
    <a:masterClrMapping/>
  </p:clrMapOvr>
  <mc:AlternateContent xmlns:mc="http://schemas.openxmlformats.org/markup-compatibility/2006" xmlns:p14="http://schemas.microsoft.com/office/powerpoint/2010/main">
    <mc:Choice Requires="p14">
      <p:transition spd="slow" p14:dur="1250" advClick="0">
        <p14:flip dir="r"/>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16688" y="507307"/>
            <a:ext cx="11054082" cy="1385703"/>
          </a:xfrm>
        </p:spPr>
        <p:txBody>
          <a:bodyPr/>
          <a:lstStyle/>
          <a:p>
            <a:pPr lvl="0">
              <a:defRPr sz="1800"/>
            </a:pPr>
            <a:r>
              <a:rPr lang="en-US" sz="7200" dirty="0">
                <a:solidFill>
                  <a:srgbClr val="FFFF00"/>
                </a:solidFill>
                <a:latin typeface="Chalkduster"/>
                <a:ea typeface="Marker Felt"/>
                <a:cs typeface="Chalkduster"/>
                <a:sym typeface="Marker Felt"/>
              </a:rPr>
              <a:t>Belonging </a:t>
            </a:r>
          </a:p>
        </p:txBody>
      </p:sp>
      <p:pic>
        <p:nvPicPr>
          <p:cNvPr id="3" name="Picture 2" descr="Belonging Bad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2748126"/>
            <a:ext cx="4978400" cy="4996503"/>
          </a:xfrm>
          <a:prstGeom prst="rect">
            <a:avLst/>
          </a:prstGeom>
        </p:spPr>
      </p:pic>
      <p:pic>
        <p:nvPicPr>
          <p:cNvPr id="8" name="Picture 7">
            <a:extLst>
              <a:ext uri="{FF2B5EF4-FFF2-40B4-BE49-F238E27FC236}">
                <a16:creationId xmlns:a16="http://schemas.microsoft.com/office/drawing/2014/main" id="{B55A9AC9-B83A-8B4B-B225-4B1A2537D97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89839168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5A9AC9-B83A-8B4B-B225-4B1A2537D97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a:extLst>
              <a:ext uri="{FF2B5EF4-FFF2-40B4-BE49-F238E27FC236}">
                <a16:creationId xmlns:a16="http://schemas.microsoft.com/office/drawing/2014/main" id="{526690EE-1068-9840-9E38-F8931FB58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7866" y="491066"/>
            <a:ext cx="9719733" cy="8504766"/>
          </a:xfrm>
          <a:prstGeom prst="rect">
            <a:avLst/>
          </a:prstGeom>
          <a:effectLst>
            <a:softEdge rad="88900"/>
          </a:effectLst>
        </p:spPr>
      </p:pic>
    </p:spTree>
    <p:extLst>
      <p:ext uri="{BB962C8B-B14F-4D97-AF65-F5344CB8AC3E}">
        <p14:creationId xmlns:p14="http://schemas.microsoft.com/office/powerpoint/2010/main" val="405845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31949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4A66B-464D-2E46-87E9-3BCD8ED0ABDD}"/>
              </a:ext>
            </a:extLst>
          </p:cNvPr>
          <p:cNvSpPr>
            <a:spLocks noGrp="1"/>
          </p:cNvSpPr>
          <p:nvPr>
            <p:ph type="title"/>
          </p:nvPr>
        </p:nvSpPr>
        <p:spPr>
          <a:xfrm>
            <a:off x="3461002" y="2020128"/>
            <a:ext cx="11054082" cy="2497103"/>
          </a:xfrm>
        </p:spPr>
        <p:txBody>
          <a:bodyPr/>
          <a:lstStyle/>
          <a:p>
            <a:r>
              <a:rPr lang="en-US" dirty="0">
                <a:solidFill>
                  <a:srgbClr val="FFFF00"/>
                </a:solidFill>
                <a:latin typeface="Chalkduster" panose="03050602040202020205" pitchFamily="66" charset="77"/>
              </a:rPr>
              <a:t>Be the first</a:t>
            </a:r>
            <a:br>
              <a:rPr lang="en-US" dirty="0">
                <a:solidFill>
                  <a:srgbClr val="FFFF00"/>
                </a:solidFill>
                <a:latin typeface="Chalkduster" panose="03050602040202020205" pitchFamily="66" charset="77"/>
              </a:rPr>
            </a:br>
            <a:r>
              <a:rPr lang="en-US" dirty="0">
                <a:solidFill>
                  <a:srgbClr val="FFFF00"/>
                </a:solidFill>
                <a:latin typeface="Chalkduster" panose="03050602040202020205" pitchFamily="66" charset="77"/>
              </a:rPr>
              <a:t>person to solve</a:t>
            </a:r>
            <a:br>
              <a:rPr lang="en-US" dirty="0">
                <a:solidFill>
                  <a:srgbClr val="FFFF00"/>
                </a:solidFill>
                <a:latin typeface="Chalkduster" panose="03050602040202020205" pitchFamily="66" charset="77"/>
              </a:rPr>
            </a:br>
            <a:r>
              <a:rPr lang="en-US" dirty="0">
                <a:solidFill>
                  <a:srgbClr val="FFFF00"/>
                </a:solidFill>
                <a:latin typeface="Chalkduster" panose="03050602040202020205" pitchFamily="66" charset="77"/>
              </a:rPr>
              <a:t>this riddle!</a:t>
            </a:r>
            <a:br>
              <a:rPr lang="en-US" dirty="0"/>
            </a:br>
            <a:endParaRPr lang="en-US" dirty="0">
              <a:solidFill>
                <a:schemeClr val="bg1"/>
              </a:solidFill>
              <a:latin typeface="Chalkduster" panose="03050602040202020205" pitchFamily="66" charset="77"/>
            </a:endParaRPr>
          </a:p>
        </p:txBody>
      </p:sp>
      <p:pic>
        <p:nvPicPr>
          <p:cNvPr id="5" name="Picture 4">
            <a:extLst>
              <a:ext uri="{FF2B5EF4-FFF2-40B4-BE49-F238E27FC236}">
                <a16:creationId xmlns:a16="http://schemas.microsoft.com/office/drawing/2014/main" id="{0AFA47C2-2A00-6D49-8712-6F69597FBEE4}"/>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6" name="Title 1">
            <a:extLst>
              <a:ext uri="{FF2B5EF4-FFF2-40B4-BE49-F238E27FC236}">
                <a16:creationId xmlns:a16="http://schemas.microsoft.com/office/drawing/2014/main" id="{36495F95-067C-494C-9889-96FF94427FCF}"/>
              </a:ext>
            </a:extLst>
          </p:cNvPr>
          <p:cNvSpPr txBox="1">
            <a:spLocks/>
          </p:cNvSpPr>
          <p:nvPr/>
        </p:nvSpPr>
        <p:spPr>
          <a:xfrm>
            <a:off x="1129835" y="4339539"/>
            <a:ext cx="11054082" cy="249710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br>
              <a:rPr lang="en-US" dirty="0"/>
            </a:br>
            <a:br>
              <a:rPr lang="en-US" dirty="0">
                <a:solidFill>
                  <a:schemeClr val="bg1"/>
                </a:solidFill>
              </a:rPr>
            </a:br>
            <a:r>
              <a:rPr lang="en-US" dirty="0">
                <a:solidFill>
                  <a:schemeClr val="bg1"/>
                </a:solidFill>
                <a:latin typeface="Chalkduster" panose="03050602040202020205" pitchFamily="66" charset="77"/>
              </a:rPr>
              <a:t>What is something you own, but everyone</a:t>
            </a:r>
          </a:p>
          <a:p>
            <a:pPr defTabSz="914400"/>
            <a:r>
              <a:rPr lang="en-US" dirty="0">
                <a:solidFill>
                  <a:schemeClr val="bg1"/>
                </a:solidFill>
                <a:latin typeface="Chalkduster" panose="03050602040202020205" pitchFamily="66" charset="77"/>
              </a:rPr>
              <a:t>else uses? </a:t>
            </a:r>
          </a:p>
        </p:txBody>
      </p:sp>
      <p:pic>
        <p:nvPicPr>
          <p:cNvPr id="7" name="Picture 6">
            <a:extLst>
              <a:ext uri="{FF2B5EF4-FFF2-40B4-BE49-F238E27FC236}">
                <a16:creationId xmlns:a16="http://schemas.microsoft.com/office/drawing/2014/main" id="{64A3E7E1-DA92-924F-9DE7-9E877CFDB3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78264">
            <a:off x="829487" y="617315"/>
            <a:ext cx="4203891" cy="5018328"/>
          </a:xfrm>
          <a:prstGeom prst="rect">
            <a:avLst/>
          </a:prstGeom>
          <a:effectLst>
            <a:softEdge rad="165100"/>
          </a:effectLst>
        </p:spPr>
      </p:pic>
    </p:spTree>
    <p:extLst>
      <p:ext uri="{BB962C8B-B14F-4D97-AF65-F5344CB8AC3E}">
        <p14:creationId xmlns:p14="http://schemas.microsoft.com/office/powerpoint/2010/main" val="20468973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309" y="337527"/>
            <a:ext cx="12588477" cy="646331"/>
          </a:xfrm>
          <a:prstGeom prst="rect">
            <a:avLst/>
          </a:prstGeom>
        </p:spPr>
        <p:txBody>
          <a:bodyPr wrap="square">
            <a:spAutoFit/>
          </a:bodyPr>
          <a:lstStyle/>
          <a:p>
            <a:r>
              <a:rPr lang="en-US" dirty="0">
                <a:solidFill>
                  <a:srgbClr val="FFFF00"/>
                </a:solidFill>
                <a:latin typeface="Chalkduster"/>
                <a:cs typeface="Chalkduster"/>
              </a:rPr>
              <a:t>Do You Know Me?</a:t>
            </a:r>
            <a:endParaRPr lang="en-US" dirty="0"/>
          </a:p>
        </p:txBody>
      </p:sp>
      <p:sp>
        <p:nvSpPr>
          <p:cNvPr id="7" name="TextBox 6">
            <a:extLst>
              <a:ext uri="{FF2B5EF4-FFF2-40B4-BE49-F238E27FC236}">
                <a16:creationId xmlns:a16="http://schemas.microsoft.com/office/drawing/2014/main" id="{97BD6EAE-1B1F-3B4E-92C1-A6AC478311AF}"/>
              </a:ext>
            </a:extLst>
          </p:cNvPr>
          <p:cNvSpPr txBox="1"/>
          <p:nvPr/>
        </p:nvSpPr>
        <p:spPr>
          <a:xfrm>
            <a:off x="304800" y="9125545"/>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3" name="TextBox 2">
            <a:extLst>
              <a:ext uri="{FF2B5EF4-FFF2-40B4-BE49-F238E27FC236}">
                <a16:creationId xmlns:a16="http://schemas.microsoft.com/office/drawing/2014/main" id="{4124672D-1559-BBDF-6433-145E05D01FDA}"/>
              </a:ext>
            </a:extLst>
          </p:cNvPr>
          <p:cNvSpPr txBox="1"/>
          <p:nvPr/>
        </p:nvSpPr>
        <p:spPr>
          <a:xfrm>
            <a:off x="2438399" y="2730975"/>
            <a:ext cx="8684303"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lang="en-US" b="1" i="0" u="none" strike="noStrike" dirty="0">
                <a:solidFill>
                  <a:srgbClr val="00ADEF"/>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https://vimeo.com/854745592</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a:t>
            </a:r>
          </a:p>
          <a:p>
            <a:pPr marL="0" marR="0" indent="0" algn="ctr" defTabSz="584200" rtl="0" fontAlgn="auto" latinLnBrk="1" hangingPunct="0">
              <a:lnSpc>
                <a:spcPct val="100000"/>
              </a:lnSpc>
              <a:spcBef>
                <a:spcPts val="0"/>
              </a:spcBef>
              <a:spcAft>
                <a:spcPts val="0"/>
              </a:spcAft>
              <a:buClrTx/>
              <a:buSzTx/>
              <a:buFontTx/>
              <a:buNone/>
              <a:tabLst/>
            </a:pPr>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https://youtu.be/ZQ0k2iAG1fk</a:t>
            </a:r>
            <a:r>
              <a:rPr lang="en-US" dirty="0">
                <a:hlinkClick r:id="rId3"/>
              </a:rPr>
              <a:t> </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04803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5402" y="1711359"/>
            <a:ext cx="12314579" cy="2220791"/>
          </a:xfrm>
        </p:spPr>
        <p:txBody>
          <a:bodyPr anchor="ctr"/>
          <a:lstStyle/>
          <a:p>
            <a:pPr>
              <a:lnSpc>
                <a:spcPct val="130000"/>
              </a:lnSpc>
            </a:pPr>
            <a:r>
              <a:rPr lang="en-US" sz="6000" dirty="0">
                <a:solidFill>
                  <a:srgbClr val="FFFF00"/>
                </a:solidFill>
                <a:latin typeface="Chalkduster"/>
                <a:cs typeface="Chalkduster"/>
              </a:rPr>
              <a:t>What’s in a Name</a:t>
            </a:r>
            <a:br>
              <a:rPr lang="en-US" sz="6000" dirty="0">
                <a:solidFill>
                  <a:srgbClr val="FFFF00"/>
                </a:solidFill>
                <a:latin typeface="Chalkduster"/>
                <a:cs typeface="Chalkduster"/>
              </a:rPr>
            </a:br>
            <a:br>
              <a:rPr lang="en-US" sz="2800" dirty="0">
                <a:solidFill>
                  <a:srgbClr val="FFFF00"/>
                </a:solidFill>
                <a:latin typeface="Chalkduster"/>
                <a:cs typeface="Chalkduster"/>
              </a:rPr>
            </a:br>
            <a:br>
              <a:rPr lang="en-US" sz="8800" dirty="0">
                <a:solidFill>
                  <a:srgbClr val="FFFF00"/>
                </a:solidFill>
                <a:latin typeface="Chalkduster"/>
                <a:cs typeface="Chalkduster"/>
              </a:rPr>
            </a:br>
            <a:endParaRPr lang="en-US" sz="8800" dirty="0">
              <a:solidFill>
                <a:srgbClr val="FFFF00"/>
              </a:solidFill>
              <a:latin typeface="Chalkduster"/>
              <a:cs typeface="Chalkduster"/>
            </a:endParaRPr>
          </a:p>
        </p:txBody>
      </p:sp>
      <p:sp>
        <p:nvSpPr>
          <p:cNvPr id="5" name="TextBox 4">
            <a:extLst>
              <a:ext uri="{FF2B5EF4-FFF2-40B4-BE49-F238E27FC236}">
                <a16:creationId xmlns:a16="http://schemas.microsoft.com/office/drawing/2014/main" id="{3267CCB1-AE71-834A-ADC2-F1CF9874BF17}"/>
              </a:ext>
            </a:extLst>
          </p:cNvPr>
          <p:cNvSpPr txBox="1"/>
          <p:nvPr/>
        </p:nvSpPr>
        <p:spPr>
          <a:xfrm>
            <a:off x="213168" y="5707884"/>
            <a:ext cx="12791632" cy="305724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r>
              <a:rPr lang="en-US" sz="3200" dirty="0">
                <a:solidFill>
                  <a:schemeClr val="bg1"/>
                </a:solidFill>
                <a:latin typeface="Chalkduster"/>
                <a:cs typeface="Chalkduster"/>
              </a:rPr>
              <a:t>Merge with another set of partners &amp; introduce</a:t>
            </a:r>
            <a:br>
              <a:rPr lang="en-US" sz="3200" dirty="0">
                <a:solidFill>
                  <a:schemeClr val="bg1"/>
                </a:solidFill>
                <a:latin typeface="Chalkduster"/>
                <a:cs typeface="Chalkduster"/>
              </a:rPr>
            </a:br>
            <a:r>
              <a:rPr lang="en-US" sz="3200" dirty="0">
                <a:solidFill>
                  <a:schemeClr val="bg1"/>
                </a:solidFill>
                <a:latin typeface="Chalkduster"/>
                <a:cs typeface="Chalkduster"/>
              </a:rPr>
              <a:t>your original partner via their name story.</a:t>
            </a:r>
            <a:endParaRPr kumimoji="0" lang="en-US" sz="3200" b="0" i="0" u="none" strike="noStrike" cap="none" spc="0" normalizeH="0" baseline="0" dirty="0">
              <a:ln>
                <a:noFill/>
              </a:ln>
              <a:solidFill>
                <a:schemeClr val="bg1"/>
              </a:solidFill>
              <a:effectLst/>
              <a:uFillTx/>
              <a:latin typeface="Chalkduster"/>
              <a:cs typeface="Chalkduster"/>
              <a:sym typeface="Helvetica Light"/>
            </a:endParaRPr>
          </a:p>
          <a:p>
            <a:pPr marR="0" defTabSz="584200" rtl="0" fontAlgn="auto" latinLnBrk="1" hangingPunct="0">
              <a:lnSpc>
                <a:spcPct val="100000"/>
              </a:lnSpc>
              <a:spcBef>
                <a:spcPts val="0"/>
              </a:spcBef>
              <a:spcAft>
                <a:spcPts val="0"/>
              </a:spcAft>
              <a:buClrTx/>
              <a:buSzTx/>
              <a:tabLst/>
            </a:pPr>
            <a:endParaRPr lang="en-US" sz="3200" dirty="0">
              <a:solidFill>
                <a:srgbClr val="FFFF00"/>
              </a:solidFill>
              <a:latin typeface="Chalkduster"/>
              <a:cs typeface="Chalkduster"/>
            </a:endParaRP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200" b="0" i="0" u="none" strike="noStrike" cap="none" spc="0" normalizeH="0" baseline="0" dirty="0">
              <a:ln>
                <a:noFill/>
              </a:ln>
              <a:solidFill>
                <a:schemeClr val="bg1"/>
              </a:solidFill>
              <a:effectLst/>
              <a:uFillTx/>
              <a:latin typeface="Chalkduster"/>
              <a:ea typeface="+mn-ea"/>
              <a:cs typeface="Chalkduster"/>
              <a:sym typeface="Helvetica Light"/>
            </a:endParaRPr>
          </a:p>
        </p:txBody>
      </p:sp>
      <p:pic>
        <p:nvPicPr>
          <p:cNvPr id="6" name="Picture 5">
            <a:extLst>
              <a:ext uri="{FF2B5EF4-FFF2-40B4-BE49-F238E27FC236}">
                <a16:creationId xmlns:a16="http://schemas.microsoft.com/office/drawing/2014/main" id="{F40703ED-7E3F-1448-9699-1A63C03FA06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descr="A drawing of a number one and a question mark&#10;&#10;Description automatically generated">
            <a:extLst>
              <a:ext uri="{FF2B5EF4-FFF2-40B4-BE49-F238E27FC236}">
                <a16:creationId xmlns:a16="http://schemas.microsoft.com/office/drawing/2014/main" id="{58574961-6684-C171-0799-8B0B54712C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38685">
            <a:off x="321936" y="361814"/>
            <a:ext cx="2546932" cy="2933265"/>
          </a:xfrm>
          <a:prstGeom prst="rect">
            <a:avLst/>
          </a:prstGeom>
          <a:effectLst>
            <a:softEdge rad="176298"/>
          </a:effectLst>
        </p:spPr>
      </p:pic>
      <p:sp>
        <p:nvSpPr>
          <p:cNvPr id="8" name="TextBox 7">
            <a:extLst>
              <a:ext uri="{FF2B5EF4-FFF2-40B4-BE49-F238E27FC236}">
                <a16:creationId xmlns:a16="http://schemas.microsoft.com/office/drawing/2014/main" id="{5DC55A9D-3662-47C3-3D1A-C618A5F2ECB8}"/>
              </a:ext>
            </a:extLst>
          </p:cNvPr>
          <p:cNvSpPr txBox="1"/>
          <p:nvPr/>
        </p:nvSpPr>
        <p:spPr>
          <a:xfrm>
            <a:off x="137165" y="4549405"/>
            <a:ext cx="12791632" cy="10874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kumimoji="0" lang="en-US" sz="3200" b="0" i="0" u="none" strike="noStrike" cap="none" spc="0" normalizeH="0" baseline="0" dirty="0">
                <a:ln>
                  <a:noFill/>
                </a:ln>
                <a:solidFill>
                  <a:srgbClr val="FFFF00"/>
                </a:solidFill>
                <a:effectLst/>
                <a:uFillTx/>
                <a:latin typeface="Chalkduster"/>
                <a:ea typeface="+mn-ea"/>
                <a:cs typeface="Chalkduster"/>
                <a:sym typeface="Helvetica Light"/>
              </a:rPr>
              <a:t>Find a meet with your feet partner &amp;</a:t>
            </a:r>
            <a:r>
              <a:rPr kumimoji="0" lang="en-US" sz="3200" b="0" i="0" u="none" strike="noStrike" cap="none" spc="0" normalizeH="0" dirty="0">
                <a:ln>
                  <a:noFill/>
                </a:ln>
                <a:solidFill>
                  <a:srgbClr val="FFFF00"/>
                </a:solidFill>
                <a:effectLst/>
                <a:uFillTx/>
                <a:latin typeface="Chalkduster"/>
                <a:ea typeface="+mn-ea"/>
                <a:cs typeface="Chalkduster"/>
                <a:sym typeface="Helvetica Light"/>
              </a:rPr>
              <a:t> </a:t>
            </a:r>
            <a:r>
              <a:rPr kumimoji="0" lang="en-US" sz="3200" b="0" i="0" u="none" strike="noStrike" cap="none" spc="0" normalizeH="0" baseline="0" dirty="0">
                <a:ln>
                  <a:noFill/>
                </a:ln>
                <a:solidFill>
                  <a:srgbClr val="FFFF00"/>
                </a:solidFill>
                <a:effectLst/>
                <a:uFillTx/>
                <a:latin typeface="Chalkduster"/>
                <a:ea typeface="+mn-ea"/>
                <a:cs typeface="Chalkduster"/>
                <a:sym typeface="Helvetica Light"/>
              </a:rPr>
              <a:t>share the</a:t>
            </a:r>
            <a:br>
              <a:rPr kumimoji="0" lang="en-US" sz="3200" b="0" i="0" u="none" strike="noStrike" cap="none" spc="0" normalizeH="0" baseline="0" dirty="0">
                <a:ln>
                  <a:noFill/>
                </a:ln>
                <a:solidFill>
                  <a:srgbClr val="FFFF00"/>
                </a:solidFill>
                <a:effectLst/>
                <a:uFillTx/>
                <a:latin typeface="Chalkduster"/>
                <a:ea typeface="+mn-ea"/>
                <a:cs typeface="Chalkduster"/>
                <a:sym typeface="Helvetica Light"/>
              </a:rPr>
            </a:br>
            <a:r>
              <a:rPr kumimoji="0" lang="en-US" sz="3200" b="0" i="0" u="none" strike="noStrike" cap="none" spc="0" normalizeH="0" baseline="0" dirty="0">
                <a:ln>
                  <a:noFill/>
                </a:ln>
                <a:solidFill>
                  <a:srgbClr val="FFFF00"/>
                </a:solidFill>
                <a:effectLst/>
                <a:uFillTx/>
                <a:latin typeface="Chalkduster"/>
                <a:ea typeface="+mn-ea"/>
                <a:cs typeface="Chalkduster"/>
                <a:sym typeface="Helvetica Light"/>
              </a:rPr>
              <a:t>stories of your name.</a:t>
            </a:r>
          </a:p>
        </p:txBody>
      </p:sp>
      <p:sp>
        <p:nvSpPr>
          <p:cNvPr id="10" name="TextBox 9">
            <a:extLst>
              <a:ext uri="{FF2B5EF4-FFF2-40B4-BE49-F238E27FC236}">
                <a16:creationId xmlns:a16="http://schemas.microsoft.com/office/drawing/2014/main" id="{0722735D-2863-C100-0589-EEE30F1A4693}"/>
              </a:ext>
            </a:extLst>
          </p:cNvPr>
          <p:cNvSpPr txBox="1"/>
          <p:nvPr/>
        </p:nvSpPr>
        <p:spPr>
          <a:xfrm>
            <a:off x="1356875" y="1127405"/>
            <a:ext cx="12791632" cy="256480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r>
              <a:rPr lang="en-US" sz="3200" dirty="0">
                <a:solidFill>
                  <a:schemeClr val="bg1"/>
                </a:solidFill>
                <a:latin typeface="Chalkduster"/>
                <a:cs typeface="Chalkduster"/>
              </a:rPr>
              <a:t>“My Name”</a:t>
            </a:r>
            <a:br>
              <a:rPr lang="en-US" sz="3200" dirty="0">
                <a:solidFill>
                  <a:schemeClr val="bg1"/>
                </a:solidFill>
                <a:latin typeface="Chalkduster"/>
                <a:cs typeface="Chalkduster"/>
              </a:rPr>
            </a:br>
            <a:r>
              <a:rPr lang="en-US" sz="3200" dirty="0">
                <a:solidFill>
                  <a:schemeClr val="bg1"/>
                </a:solidFill>
                <a:latin typeface="Chalkduster"/>
                <a:cs typeface="Chalkduster"/>
              </a:rPr>
              <a:t>From The House on Mango Street</a:t>
            </a:r>
            <a:br>
              <a:rPr lang="en-US" sz="3200" dirty="0">
                <a:solidFill>
                  <a:schemeClr val="bg1"/>
                </a:solidFill>
                <a:latin typeface="Chalkduster"/>
                <a:cs typeface="Chalkduster"/>
              </a:rPr>
            </a:br>
            <a:r>
              <a:rPr lang="en-US" sz="3200" dirty="0">
                <a:solidFill>
                  <a:schemeClr val="bg1"/>
                </a:solidFill>
                <a:latin typeface="Chalkduster"/>
                <a:cs typeface="Chalkduster"/>
              </a:rPr>
              <a:t>by Sandra Cisneros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200" b="0" i="0" u="none" strike="noStrike" cap="none" spc="0" normalizeH="0" baseline="0" dirty="0">
              <a:ln>
                <a:noFill/>
              </a:ln>
              <a:solidFill>
                <a:schemeClr val="bg1"/>
              </a:solidFill>
              <a:effectLst/>
              <a:uFillTx/>
              <a:latin typeface="Chalkduster"/>
              <a:ea typeface="+mn-ea"/>
              <a:cs typeface="Chalkduster"/>
              <a:sym typeface="Helvetica Light"/>
            </a:endParaRPr>
          </a:p>
        </p:txBody>
      </p:sp>
      <p:sp>
        <p:nvSpPr>
          <p:cNvPr id="11" name="Title 1">
            <a:extLst>
              <a:ext uri="{FF2B5EF4-FFF2-40B4-BE49-F238E27FC236}">
                <a16:creationId xmlns:a16="http://schemas.microsoft.com/office/drawing/2014/main" id="{B54D6401-187B-452D-7E75-C9A644B9ADA9}"/>
              </a:ext>
            </a:extLst>
          </p:cNvPr>
          <p:cNvSpPr txBox="1">
            <a:spLocks/>
          </p:cNvSpPr>
          <p:nvPr/>
        </p:nvSpPr>
        <p:spPr>
          <a:xfrm>
            <a:off x="-219535" y="7867965"/>
            <a:ext cx="12314579" cy="222079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br>
              <a:rPr lang="en-US" sz="6000" dirty="0">
                <a:solidFill>
                  <a:srgbClr val="FFFF00"/>
                </a:solidFill>
                <a:latin typeface="Chalkduster"/>
                <a:cs typeface="Chalkduster"/>
              </a:rPr>
            </a:br>
            <a:r>
              <a:rPr lang="en-US" sz="2400" dirty="0">
                <a:solidFill>
                  <a:schemeClr val="bg1"/>
                </a:solidFill>
                <a:latin typeface="Chalkduster"/>
                <a:cs typeface="Chalkduster"/>
              </a:rPr>
              <a:t>Adapted from: SRI Resource &amp; Protocol Book p. 163-164</a:t>
            </a:r>
            <a:br>
              <a:rPr lang="en-US" sz="2400" dirty="0">
                <a:solidFill>
                  <a:srgbClr val="FFFF00"/>
                </a:solidFill>
                <a:latin typeface="Chalkduster"/>
                <a:cs typeface="Chalkduster"/>
              </a:rPr>
            </a:br>
            <a:br>
              <a:rPr lang="en-US" sz="2400" dirty="0">
                <a:solidFill>
                  <a:srgbClr val="FFFF00"/>
                </a:solidFill>
                <a:latin typeface="Chalkduster"/>
                <a:cs typeface="Chalkduster"/>
              </a:rPr>
            </a:br>
            <a:endParaRPr lang="en-US" sz="2400" dirty="0">
              <a:solidFill>
                <a:srgbClr val="FFFF00"/>
              </a:solidFill>
              <a:latin typeface="Chalkduster"/>
              <a:cs typeface="Chalkduster"/>
            </a:endParaRPr>
          </a:p>
        </p:txBody>
      </p:sp>
    </p:spTree>
    <p:extLst>
      <p:ext uri="{BB962C8B-B14F-4D97-AF65-F5344CB8AC3E}">
        <p14:creationId xmlns:p14="http://schemas.microsoft.com/office/powerpoint/2010/main" val="10707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longing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67" y="343594"/>
            <a:ext cx="3015175" cy="3026139"/>
          </a:xfrm>
          <a:prstGeom prst="rect">
            <a:avLst/>
          </a:prstGeom>
        </p:spPr>
      </p:pic>
      <p:sp>
        <p:nvSpPr>
          <p:cNvPr id="2" name="TextBox 1"/>
          <p:cNvSpPr txBox="1"/>
          <p:nvPr/>
        </p:nvSpPr>
        <p:spPr>
          <a:xfrm>
            <a:off x="3616506" y="991434"/>
            <a:ext cx="4945074"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Key</a:t>
            </a:r>
            <a:r>
              <a:rPr kumimoji="0" lang="en-US" sz="6000" b="0" i="0" u="none" strike="noStrike" cap="none" spc="0" normalizeH="0" dirty="0">
                <a:ln>
                  <a:noFill/>
                </a:ln>
                <a:solidFill>
                  <a:srgbClr val="FFFF00"/>
                </a:solidFill>
                <a:effectLst/>
                <a:uFillTx/>
                <a:latin typeface="Chalkduster"/>
                <a:ea typeface="+mn-ea"/>
                <a:cs typeface="Chalkduster"/>
                <a:sym typeface="Helvetica Light"/>
              </a:rPr>
              <a:t> Points</a:t>
            </a:r>
            <a:endParaRPr kumimoji="0" lang="en-US" sz="6000" b="0" i="0" u="none" strike="noStrike" cap="none" spc="0" normalizeH="0" baseline="0" dirty="0">
              <a:ln>
                <a:noFill/>
              </a:ln>
              <a:solidFill>
                <a:srgbClr val="FFFF00"/>
              </a:solidFill>
              <a:effectLst/>
              <a:uFillTx/>
              <a:latin typeface="Chalkduster"/>
              <a:ea typeface="+mn-ea"/>
              <a:cs typeface="Chalkduster"/>
              <a:sym typeface="Helvetica Light"/>
            </a:endParaRPr>
          </a:p>
        </p:txBody>
      </p:sp>
      <p:sp>
        <p:nvSpPr>
          <p:cNvPr id="5" name="TextBox 4"/>
          <p:cNvSpPr txBox="1"/>
          <p:nvPr/>
        </p:nvSpPr>
        <p:spPr>
          <a:xfrm>
            <a:off x="76003" y="3369733"/>
            <a:ext cx="12683067" cy="702756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Create community without losing the identity of any student.</a:t>
            </a:r>
          </a:p>
          <a:p>
            <a:pPr marL="571500" marR="0" indent="-571500" algn="l" defTabSz="584200" rtl="0" fontAlgn="auto" latinLnBrk="1" hangingPunct="0">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Knowing you are a part of a group, while</a:t>
            </a:r>
            <a:br>
              <a:rPr lang="en-US" dirty="0">
                <a:solidFill>
                  <a:srgbClr val="FFFFFF"/>
                </a:solidFill>
                <a:latin typeface="Chalkduster"/>
                <a:cs typeface="Chalkduster"/>
              </a:rPr>
            </a:br>
            <a:r>
              <a:rPr lang="en-US" dirty="0">
                <a:solidFill>
                  <a:srgbClr val="FFFFFF"/>
                </a:solidFill>
                <a:latin typeface="Chalkduster"/>
                <a:cs typeface="Chalkduster"/>
              </a:rPr>
              <a:t>being recognized &amp; celebrated for who</a:t>
            </a:r>
            <a:br>
              <a:rPr lang="en-US" dirty="0">
                <a:solidFill>
                  <a:srgbClr val="FFFFFF"/>
                </a:solidFill>
                <a:latin typeface="Chalkduster"/>
                <a:cs typeface="Chalkduster"/>
              </a:rPr>
            </a:br>
            <a:r>
              <a:rPr lang="en-US" dirty="0">
                <a:solidFill>
                  <a:srgbClr val="FFFFFF"/>
                </a:solidFill>
                <a:latin typeface="Chalkduster"/>
                <a:cs typeface="Chalkduster"/>
              </a:rPr>
              <a:t>you are as an individual. </a:t>
            </a:r>
          </a:p>
          <a:p>
            <a:pPr marL="571500" marR="0" indent="-571500" algn="l" defTabSz="584200" rtl="0" fontAlgn="auto" latinLnBrk="1" hangingPunct="0">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Before students can feel like they belong </a:t>
            </a:r>
          </a:p>
          <a:p>
            <a:pPr marR="0" algn="l" defTabSz="584200" rtl="0" fontAlgn="auto" latinLnBrk="1" hangingPunct="0">
              <a:spcBef>
                <a:spcPts val="0"/>
              </a:spcBef>
              <a:spcAft>
                <a:spcPts val="0"/>
              </a:spcAft>
              <a:buClrTx/>
              <a:buSzTx/>
              <a:tabLst/>
            </a:pPr>
            <a:r>
              <a:rPr lang="en-US" dirty="0">
                <a:solidFill>
                  <a:srgbClr val="FFFFFF"/>
                </a:solidFill>
                <a:latin typeface="Chalkduster"/>
                <a:cs typeface="Chalkduster"/>
              </a:rPr>
              <a:t>   there needs to be trust &amp; respect.</a:t>
            </a:r>
          </a:p>
          <a:p>
            <a:pPr marR="0" algn="l" defTabSz="584200" rtl="0" fontAlgn="auto" latinLnBrk="1" hangingPunct="0">
              <a:spcBef>
                <a:spcPts val="0"/>
              </a:spcBef>
              <a:spcAft>
                <a:spcPts val="0"/>
              </a:spcAft>
              <a:buClrTx/>
              <a:buSzTx/>
              <a:tabLst/>
            </a:pPr>
            <a:endParaRPr lang="en-US" dirty="0">
              <a:solidFill>
                <a:srgbClr val="FFFFFF"/>
              </a:solidFill>
              <a:latin typeface="Chalkduster"/>
              <a:cs typeface="Chalkduster"/>
            </a:endParaRPr>
          </a:p>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Belonging is about accepting, not judging.</a:t>
            </a:r>
          </a:p>
          <a:p>
            <a:pPr marL="571500" marR="0" indent="-571500" algn="ctr" defTabSz="584200" rtl="0" fontAlgn="auto" latinLnBrk="1" hangingPunct="0">
              <a:lnSpc>
                <a:spcPct val="150000"/>
              </a:lnSpc>
              <a:spcBef>
                <a:spcPts val="0"/>
              </a:spcBef>
              <a:spcAft>
                <a:spcPts val="0"/>
              </a:spcAft>
              <a:buClrTx/>
              <a:buSzTx/>
              <a:buFont typeface="Arial"/>
              <a:buChar char="•"/>
              <a:tabLst/>
            </a:pP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8" name="Picture 7">
            <a:extLst>
              <a:ext uri="{FF2B5EF4-FFF2-40B4-BE49-F238E27FC236}">
                <a16:creationId xmlns:a16="http://schemas.microsoft.com/office/drawing/2014/main" id="{E2411438-F79E-D84D-A0A7-B30392C5913E}"/>
              </a:ext>
            </a:extLst>
          </p:cNvPr>
          <p:cNvPicPr>
            <a:picLocks noChangeAspect="1"/>
          </p:cNvPicPr>
          <p:nvPr/>
        </p:nvPicPr>
        <p:blipFill>
          <a:blip r:embed="rId3"/>
          <a:stretch>
            <a:fillRect/>
          </a:stretch>
        </p:blipFill>
        <p:spPr>
          <a:xfrm rot="10800000" flipH="1" flipV="1">
            <a:off x="11557787" y="343594"/>
            <a:ext cx="1190453" cy="675997"/>
          </a:xfrm>
          <a:prstGeom prst="rect">
            <a:avLst/>
          </a:prstGeom>
        </p:spPr>
      </p:pic>
    </p:spTree>
    <p:extLst>
      <p:ext uri="{BB962C8B-B14F-4D97-AF65-F5344CB8AC3E}">
        <p14:creationId xmlns:p14="http://schemas.microsoft.com/office/powerpoint/2010/main" val="32811978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longing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67" y="343594"/>
            <a:ext cx="3015175" cy="3026139"/>
          </a:xfrm>
          <a:prstGeom prst="rect">
            <a:avLst/>
          </a:prstGeom>
        </p:spPr>
      </p:pic>
      <p:sp>
        <p:nvSpPr>
          <p:cNvPr id="2" name="TextBox 1"/>
          <p:cNvSpPr txBox="1"/>
          <p:nvPr/>
        </p:nvSpPr>
        <p:spPr>
          <a:xfrm>
            <a:off x="4786570" y="809936"/>
            <a:ext cx="5024394"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a:cs typeface="Chalkduster"/>
              </a:rPr>
              <a:t>Cultivating </a:t>
            </a:r>
          </a:p>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a:cs typeface="Chalkduster"/>
              </a:rPr>
              <a:t>Belonging</a:t>
            </a:r>
            <a:endParaRPr kumimoji="0" lang="en-US" sz="6000" b="0" i="0" u="none" strike="noStrike" cap="none" spc="0" normalizeH="0" baseline="0" dirty="0">
              <a:ln>
                <a:noFill/>
              </a:ln>
              <a:solidFill>
                <a:srgbClr val="FFFF00"/>
              </a:solidFill>
              <a:effectLst/>
              <a:uFillTx/>
              <a:latin typeface="Chalkduster"/>
              <a:cs typeface="Chalkduster"/>
              <a:sym typeface="Helvetica Light"/>
            </a:endParaRPr>
          </a:p>
        </p:txBody>
      </p:sp>
      <p:sp>
        <p:nvSpPr>
          <p:cNvPr id="5" name="TextBox 4"/>
          <p:cNvSpPr txBox="1"/>
          <p:nvPr/>
        </p:nvSpPr>
        <p:spPr>
          <a:xfrm>
            <a:off x="152006" y="3369733"/>
            <a:ext cx="12852794" cy="564257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Be aware</a:t>
            </a:r>
            <a:r>
              <a:rPr kumimoji="0" lang="en-US" sz="3600" b="0" i="0" u="none" strike="noStrike" cap="none" spc="0" normalizeH="0" dirty="0">
                <a:ln>
                  <a:noFill/>
                </a:ln>
                <a:solidFill>
                  <a:srgbClr val="FFFFFF"/>
                </a:solidFill>
                <a:effectLst/>
                <a:uFillTx/>
                <a:latin typeface="Chalkduster"/>
                <a:cs typeface="Chalkduster"/>
                <a:sym typeface="Helvetica Light"/>
              </a:rPr>
              <a:t> of the nothing, nowhere, fine rut.</a:t>
            </a: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dirty="0">
              <a:ln>
                <a:noFill/>
              </a:ln>
              <a:solidFill>
                <a:srgbClr val="FFFFFF"/>
              </a:solidFill>
              <a:effectLst/>
              <a:uFillTx/>
              <a:latin typeface="Chalkduster"/>
              <a:cs typeface="Chalkduster"/>
              <a:sym typeface="Helvetica Light"/>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baseline="0" dirty="0">
                <a:solidFill>
                  <a:srgbClr val="FFFFFF"/>
                </a:solidFill>
                <a:latin typeface="Chalkduster"/>
                <a:cs typeface="Chalkduster"/>
              </a:rPr>
              <a:t>Use</a:t>
            </a:r>
            <a:r>
              <a:rPr lang="en-US" dirty="0">
                <a:solidFill>
                  <a:srgbClr val="FFFFFF"/>
                </a:solidFill>
                <a:latin typeface="Chalkduster"/>
                <a:cs typeface="Chalkduster"/>
              </a:rPr>
              <a:t> the names of students (correctly).</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Be</a:t>
            </a:r>
            <a:r>
              <a:rPr kumimoji="0" lang="en-US" sz="3600" b="0" i="0" u="none" strike="noStrike" cap="none" spc="0" normalizeH="0" dirty="0">
                <a:ln>
                  <a:noFill/>
                </a:ln>
                <a:solidFill>
                  <a:srgbClr val="FFFFFF"/>
                </a:solidFill>
                <a:effectLst/>
                <a:uFillTx/>
                <a:latin typeface="Chalkduster"/>
                <a:cs typeface="Chalkduster"/>
                <a:sym typeface="Helvetica Light"/>
              </a:rPr>
              <a:t> culturally </a:t>
            </a:r>
            <a:r>
              <a:rPr lang="en-US" dirty="0">
                <a:solidFill>
                  <a:srgbClr val="FFFFFF"/>
                </a:solidFill>
                <a:latin typeface="Chalkduster"/>
                <a:cs typeface="Chalkduster"/>
              </a:rPr>
              <a:t>&amp;</a:t>
            </a:r>
            <a:r>
              <a:rPr kumimoji="0" lang="en-US" sz="3600" b="0" i="0" u="none" strike="noStrike" cap="none" spc="0" normalizeH="0" dirty="0">
                <a:ln>
                  <a:noFill/>
                </a:ln>
                <a:solidFill>
                  <a:srgbClr val="FFFFFF"/>
                </a:solidFill>
                <a:effectLst/>
                <a:uFillTx/>
                <a:latin typeface="Chalkduster"/>
                <a:cs typeface="Chalkduster"/>
                <a:sym typeface="Helvetica Light"/>
              </a:rPr>
              <a:t> socially sensitive &amp; relevant.</a:t>
            </a:r>
          </a:p>
          <a:p>
            <a:pPr marR="0" algn="l" defTabSz="584200" rtl="0" fontAlgn="auto" latinLnBrk="1" hangingPunct="0">
              <a:lnSpc>
                <a:spcPct val="100000"/>
              </a:lnSpc>
              <a:spcBef>
                <a:spcPts val="0"/>
              </a:spcBef>
              <a:spcAft>
                <a:spcPts val="0"/>
              </a:spcAft>
              <a:buClrTx/>
              <a:buSzTx/>
              <a:tabLst/>
            </a:pPr>
            <a:endParaRPr lang="en-US" baseline="0" dirty="0">
              <a:solidFill>
                <a:srgbClr val="FFFFFF"/>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dirty="0">
                <a:solidFill>
                  <a:srgbClr val="FFFFFF"/>
                </a:solidFill>
                <a:latin typeface="Chalkduster"/>
                <a:cs typeface="Chalkduster"/>
              </a:rPr>
              <a:t>R</a:t>
            </a:r>
            <a:r>
              <a:rPr kumimoji="0" lang="en-US" sz="3600" b="0" i="0" u="none" strike="noStrike" cap="none" spc="0" normalizeH="0" dirty="0">
                <a:ln>
                  <a:noFill/>
                </a:ln>
                <a:solidFill>
                  <a:srgbClr val="FFFFFF"/>
                </a:solidFill>
                <a:effectLst/>
                <a:uFillTx/>
                <a:latin typeface="Chalkduster"/>
                <a:cs typeface="Chalkduster"/>
                <a:sym typeface="Helvetica Light"/>
              </a:rPr>
              <a:t>ecognize &amp; celebrate differences.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Getting to KNOW your students is an</a:t>
            </a:r>
            <a:br>
              <a:rPr kumimoji="0" lang="en-US" sz="3600" b="0" i="0" u="none" strike="noStrike" cap="none" spc="0" normalizeH="0" dirty="0">
                <a:ln>
                  <a:noFill/>
                </a:ln>
                <a:solidFill>
                  <a:srgbClr val="FFFFFF"/>
                </a:solidFill>
                <a:effectLst/>
                <a:uFillTx/>
                <a:latin typeface="Chalkduster"/>
                <a:cs typeface="Chalkduster"/>
                <a:sym typeface="Helvetica Light"/>
              </a:rPr>
            </a:br>
            <a:r>
              <a:rPr kumimoji="0" lang="en-US" sz="3600" b="0" i="0" u="none" strike="noStrike" cap="none" spc="0" normalizeH="0" dirty="0">
                <a:ln>
                  <a:noFill/>
                </a:ln>
                <a:solidFill>
                  <a:srgbClr val="FFFFFF"/>
                </a:solidFill>
                <a:effectLst/>
                <a:uFillTx/>
                <a:latin typeface="Chalkduster"/>
                <a:cs typeface="Chalkduster"/>
                <a:sym typeface="Helvetica Light"/>
              </a:rPr>
              <a:t>on-going process!</a:t>
            </a: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8" name="Picture 7">
            <a:extLst>
              <a:ext uri="{FF2B5EF4-FFF2-40B4-BE49-F238E27FC236}">
                <a16:creationId xmlns:a16="http://schemas.microsoft.com/office/drawing/2014/main" id="{6DBE7158-F02C-3148-9B9A-85C35D934B8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955927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50607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63991">
            <a:off x="7593374" y="3121323"/>
            <a:ext cx="4886547" cy="3828639"/>
          </a:xfrm>
          <a:prstGeom prst="rect">
            <a:avLst/>
          </a:prstGeom>
          <a:effectLst>
            <a:softEdge rad="114300"/>
          </a:effectLst>
        </p:spPr>
      </p:pic>
      <p:sp>
        <p:nvSpPr>
          <p:cNvPr id="5" name="TextBox 4"/>
          <p:cNvSpPr txBox="1"/>
          <p:nvPr/>
        </p:nvSpPr>
        <p:spPr>
          <a:xfrm>
            <a:off x="353519" y="2977135"/>
            <a:ext cx="6960008" cy="60118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marL="685800" indent="-685800" algn="l" defTabSz="584170" latinLnBrk="1" hangingPunct="0">
              <a:buFont typeface="Arial" panose="020B0604020202020204" pitchFamily="34" charset="0"/>
              <a:buChar char="•"/>
            </a:pPr>
            <a:r>
              <a:rPr lang="en-US" sz="4800" dirty="0">
                <a:solidFill>
                  <a:schemeClr val="bg1"/>
                </a:solidFill>
                <a:latin typeface="Chalkduster"/>
                <a:cs typeface="Chalkduster"/>
              </a:rPr>
              <a:t>NO TALKING!!</a:t>
            </a:r>
            <a:br>
              <a:rPr lang="en-US" sz="4800" dirty="0">
                <a:solidFill>
                  <a:schemeClr val="bg1"/>
                </a:solidFill>
                <a:latin typeface="Chalkduster"/>
                <a:cs typeface="Chalkduster"/>
              </a:rPr>
            </a:br>
            <a:endParaRPr lang="en-US" sz="4800"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sz="4800" dirty="0">
                <a:solidFill>
                  <a:schemeClr val="bg1"/>
                </a:solidFill>
                <a:latin typeface="Chalkduster"/>
                <a:cs typeface="Chalkduster"/>
              </a:rPr>
              <a:t>NO looking at</a:t>
            </a:r>
            <a:br>
              <a:rPr lang="en-US" sz="4800" dirty="0">
                <a:solidFill>
                  <a:schemeClr val="bg1"/>
                </a:solidFill>
                <a:latin typeface="Chalkduster"/>
                <a:cs typeface="Chalkduster"/>
              </a:rPr>
            </a:br>
            <a:r>
              <a:rPr lang="en-US" sz="4800" dirty="0">
                <a:solidFill>
                  <a:schemeClr val="bg1"/>
                </a:solidFill>
                <a:latin typeface="Chalkduster"/>
                <a:cs typeface="Chalkduster"/>
              </a:rPr>
              <a:t>your own dot.</a:t>
            </a:r>
            <a:br>
              <a:rPr lang="en-US" sz="4800" dirty="0">
                <a:solidFill>
                  <a:schemeClr val="bg1"/>
                </a:solidFill>
                <a:latin typeface="Chalkduster"/>
                <a:cs typeface="Chalkduster"/>
              </a:rPr>
            </a:br>
            <a:endParaRPr lang="en-US" sz="4800"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sz="4800" dirty="0">
                <a:solidFill>
                  <a:schemeClr val="bg1"/>
                </a:solidFill>
                <a:latin typeface="Chalkduster"/>
                <a:cs typeface="Chalkduster"/>
              </a:rPr>
              <a:t>Group yourselves according to the dots.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95369">
            <a:off x="592523" y="326694"/>
            <a:ext cx="1894381" cy="2337009"/>
          </a:xfrm>
          <a:prstGeom prst="rect">
            <a:avLst/>
          </a:prstGeom>
          <a:effectLst>
            <a:softEdge rad="38100"/>
          </a:effectLst>
        </p:spPr>
      </p:pic>
      <p:sp>
        <p:nvSpPr>
          <p:cNvPr id="8" name="Title 1"/>
          <p:cNvSpPr txBox="1">
            <a:spLocks/>
          </p:cNvSpPr>
          <p:nvPr/>
        </p:nvSpPr>
        <p:spPr>
          <a:xfrm>
            <a:off x="3005666" y="220547"/>
            <a:ext cx="1013426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Where do I Belong?</a:t>
            </a:r>
          </a:p>
        </p:txBody>
      </p:sp>
      <p:pic>
        <p:nvPicPr>
          <p:cNvPr id="11" name="Picture 10" descr="Belonging Badge.png">
            <a:extLst>
              <a:ext uri="{FF2B5EF4-FFF2-40B4-BE49-F238E27FC236}">
                <a16:creationId xmlns:a16="http://schemas.microsoft.com/office/drawing/2014/main" id="{B0E930A8-F7E1-B549-AE3E-DA21DD1CA2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4293" y="200720"/>
            <a:ext cx="1518707" cy="1524230"/>
          </a:xfrm>
          <a:prstGeom prst="rect">
            <a:avLst/>
          </a:prstGeom>
        </p:spPr>
      </p:pic>
      <p:pic>
        <p:nvPicPr>
          <p:cNvPr id="12" name="Picture 11">
            <a:extLst>
              <a:ext uri="{FF2B5EF4-FFF2-40B4-BE49-F238E27FC236}">
                <a16:creationId xmlns:a16="http://schemas.microsoft.com/office/drawing/2014/main" id="{BCAA97A6-C1DF-5A46-B57C-AC35E1B858FF}"/>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61571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63991">
            <a:off x="7593374" y="3121323"/>
            <a:ext cx="4886547" cy="3828639"/>
          </a:xfrm>
          <a:prstGeom prst="rect">
            <a:avLst/>
          </a:prstGeom>
          <a:effectLst>
            <a:softEdge rad="114300"/>
          </a:effectLst>
        </p:spPr>
      </p:pic>
      <p:sp>
        <p:nvSpPr>
          <p:cNvPr id="5" name="TextBox 4"/>
          <p:cNvSpPr txBox="1"/>
          <p:nvPr/>
        </p:nvSpPr>
        <p:spPr>
          <a:xfrm>
            <a:off x="353519" y="2762788"/>
            <a:ext cx="6960008" cy="67505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How did you FEEL</a:t>
            </a:r>
            <a:br>
              <a:rPr lang="en-US" dirty="0">
                <a:solidFill>
                  <a:schemeClr val="bg1"/>
                </a:solidFill>
                <a:latin typeface="Chalkduster"/>
                <a:cs typeface="Chalkduster"/>
              </a:rPr>
            </a:br>
            <a:r>
              <a:rPr lang="en-US" dirty="0">
                <a:solidFill>
                  <a:schemeClr val="bg1"/>
                </a:solidFill>
                <a:latin typeface="Chalkduster"/>
                <a:cs typeface="Chalkduster"/>
              </a:rPr>
              <a:t>during the activity?</a:t>
            </a:r>
          </a:p>
          <a:p>
            <a:pPr marL="685800" indent="-685800" algn="l" defTabSz="584170" latinLnBrk="1" hangingPunct="0">
              <a:buFont typeface="Arial" panose="020B0604020202020204" pitchFamily="34" charset="0"/>
              <a:buChar char="•"/>
            </a:pPr>
            <a:endParaRPr lang="en-US"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What did you observe</a:t>
            </a:r>
            <a:br>
              <a:rPr lang="en-US" dirty="0">
                <a:solidFill>
                  <a:schemeClr val="bg1"/>
                </a:solidFill>
                <a:latin typeface="Chalkduster"/>
                <a:cs typeface="Chalkduster"/>
              </a:rPr>
            </a:br>
            <a:r>
              <a:rPr lang="en-US" dirty="0">
                <a:solidFill>
                  <a:schemeClr val="bg1"/>
                </a:solidFill>
                <a:latin typeface="Chalkduster"/>
                <a:cs typeface="Chalkduster"/>
              </a:rPr>
              <a:t>in others?</a:t>
            </a:r>
          </a:p>
          <a:p>
            <a:pPr marL="685800" indent="-685800" algn="l" defTabSz="584170" latinLnBrk="1" hangingPunct="0">
              <a:buFont typeface="Arial" panose="020B0604020202020204" pitchFamily="34" charset="0"/>
              <a:buChar char="•"/>
            </a:pPr>
            <a:endParaRPr lang="en-US"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What did you learn?</a:t>
            </a:r>
          </a:p>
          <a:p>
            <a:pPr marL="685800" indent="-685800" algn="l" defTabSz="584170" latinLnBrk="1" hangingPunct="0">
              <a:buFont typeface="Arial" panose="020B0604020202020204" pitchFamily="34" charset="0"/>
              <a:buChar char="•"/>
            </a:pPr>
            <a:endParaRPr lang="en-US"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How might you use this type of activity with</a:t>
            </a:r>
            <a:br>
              <a:rPr lang="en-US" dirty="0">
                <a:solidFill>
                  <a:schemeClr val="bg1"/>
                </a:solidFill>
                <a:latin typeface="Chalkduster"/>
                <a:cs typeface="Chalkduster"/>
              </a:rPr>
            </a:br>
            <a:r>
              <a:rPr lang="en-US" dirty="0">
                <a:solidFill>
                  <a:schemeClr val="bg1"/>
                </a:solidFill>
                <a:latin typeface="Chalkduster"/>
                <a:cs typeface="Chalkduster"/>
              </a:rPr>
              <a:t>your colleagues &amp;</a:t>
            </a:r>
            <a:br>
              <a:rPr lang="en-US" dirty="0">
                <a:solidFill>
                  <a:schemeClr val="bg1"/>
                </a:solidFill>
                <a:latin typeface="Chalkduster"/>
                <a:cs typeface="Chalkduster"/>
              </a:rPr>
            </a:br>
            <a:r>
              <a:rPr lang="en-US" dirty="0">
                <a:solidFill>
                  <a:schemeClr val="bg1"/>
                </a:solidFill>
                <a:latin typeface="Chalkduster"/>
                <a:cs typeface="Chalkduster"/>
              </a:rPr>
              <a:t>students?</a:t>
            </a:r>
          </a:p>
        </p:txBody>
      </p:sp>
      <p:pic>
        <p:nvPicPr>
          <p:cNvPr id="11" name="Picture 10" descr="Belonging Badge.png">
            <a:extLst>
              <a:ext uri="{FF2B5EF4-FFF2-40B4-BE49-F238E27FC236}">
                <a16:creationId xmlns:a16="http://schemas.microsoft.com/office/drawing/2014/main" id="{B0E930A8-F7E1-B549-AE3E-DA21DD1CA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4293" y="200720"/>
            <a:ext cx="1518707" cy="1524230"/>
          </a:xfrm>
          <a:prstGeom prst="rect">
            <a:avLst/>
          </a:prstGeom>
        </p:spPr>
      </p:pic>
      <p:pic>
        <p:nvPicPr>
          <p:cNvPr id="12" name="Picture 11">
            <a:extLst>
              <a:ext uri="{FF2B5EF4-FFF2-40B4-BE49-F238E27FC236}">
                <a16:creationId xmlns:a16="http://schemas.microsoft.com/office/drawing/2014/main" id="{BCAA97A6-C1DF-5A46-B57C-AC35E1B858F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9E787793-E9E4-C822-71AB-F3AFE381AA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95369">
            <a:off x="592523" y="326694"/>
            <a:ext cx="1894381" cy="2337009"/>
          </a:xfrm>
          <a:prstGeom prst="rect">
            <a:avLst/>
          </a:prstGeom>
          <a:effectLst>
            <a:softEdge rad="38100"/>
          </a:effectLst>
        </p:spPr>
      </p:pic>
      <p:sp>
        <p:nvSpPr>
          <p:cNvPr id="10" name="Title 1">
            <a:extLst>
              <a:ext uri="{FF2B5EF4-FFF2-40B4-BE49-F238E27FC236}">
                <a16:creationId xmlns:a16="http://schemas.microsoft.com/office/drawing/2014/main" id="{645F7F8C-6763-72CC-2738-A15CA5731E80}"/>
              </a:ext>
            </a:extLst>
          </p:cNvPr>
          <p:cNvSpPr txBox="1">
            <a:spLocks/>
          </p:cNvSpPr>
          <p:nvPr/>
        </p:nvSpPr>
        <p:spPr>
          <a:xfrm>
            <a:off x="3005666" y="220547"/>
            <a:ext cx="1013426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Where do I Belong?</a:t>
            </a:r>
          </a:p>
        </p:txBody>
      </p:sp>
    </p:spTree>
    <p:extLst>
      <p:ext uri="{BB962C8B-B14F-4D97-AF65-F5344CB8AC3E}">
        <p14:creationId xmlns:p14="http://schemas.microsoft.com/office/powerpoint/2010/main" val="126521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309" y="337527"/>
            <a:ext cx="12588477" cy="646331"/>
          </a:xfrm>
          <a:prstGeom prst="rect">
            <a:avLst/>
          </a:prstGeom>
        </p:spPr>
        <p:txBody>
          <a:bodyPr wrap="square">
            <a:spAutoFit/>
          </a:bodyPr>
          <a:lstStyle/>
          <a:p>
            <a:r>
              <a:rPr lang="en-US" dirty="0">
                <a:solidFill>
                  <a:srgbClr val="FFFF00"/>
                </a:solidFill>
                <a:latin typeface="Chalkduster"/>
              </a:rPr>
              <a:t>Odd Dot Out</a:t>
            </a:r>
            <a:endParaRPr lang="en-US" dirty="0"/>
          </a:p>
        </p:txBody>
      </p:sp>
      <p:sp>
        <p:nvSpPr>
          <p:cNvPr id="7" name="TextBox 6">
            <a:extLst>
              <a:ext uri="{FF2B5EF4-FFF2-40B4-BE49-F238E27FC236}">
                <a16:creationId xmlns:a16="http://schemas.microsoft.com/office/drawing/2014/main" id="{97BD6EAE-1B1F-3B4E-92C1-A6AC478311AF}"/>
              </a:ext>
            </a:extLst>
          </p:cNvPr>
          <p:cNvSpPr txBox="1"/>
          <p:nvPr/>
        </p:nvSpPr>
        <p:spPr>
          <a:xfrm>
            <a:off x="304800" y="9125545"/>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4" name="TextBox 3">
            <a:extLst>
              <a:ext uri="{FF2B5EF4-FFF2-40B4-BE49-F238E27FC236}">
                <a16:creationId xmlns:a16="http://schemas.microsoft.com/office/drawing/2014/main" id="{1EC06A42-F0BF-BBB0-923C-8A61FAA09357}"/>
              </a:ext>
            </a:extLst>
          </p:cNvPr>
          <p:cNvSpPr txBox="1"/>
          <p:nvPr/>
        </p:nvSpPr>
        <p:spPr>
          <a:xfrm>
            <a:off x="1760876" y="2814987"/>
            <a:ext cx="9483047" cy="39703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a:r>
              <a:rPr lang="en-US" sz="3600" b="1" dirty="0">
                <a:latin typeface="Helvetica Neue" panose="02000503000000020004" pitchFamily="2" charset="0"/>
                <a:ea typeface="Helvetica Neue" panose="02000503000000020004" pitchFamily="2" charset="0"/>
                <a:cs typeface="Helvetica Neue" panose="02000503000000020004" pitchFamily="2" charset="0"/>
              </a:rPr>
              <a:t>Vimeo</a:t>
            </a:r>
          </a:p>
          <a:p>
            <a:pPr algn="ctr"/>
            <a:r>
              <a:rPr lang="en-US" sz="3600" b="1" dirty="0">
                <a:latin typeface="Helvetica Neue" panose="02000503000000020004" pitchFamily="2" charset="0"/>
                <a:ea typeface="Helvetica Neue" panose="02000503000000020004" pitchFamily="2" charset="0"/>
                <a:cs typeface="Helvetica Neue" panose="02000503000000020004" pitchFamily="2" charset="0"/>
                <a:hlinkClick r:id="rId3"/>
              </a:rPr>
              <a:t>https://vimeo.com/qisva/odddot</a:t>
            </a:r>
            <a:r>
              <a:rPr lang="en-US" sz="3600" b="1" dirty="0">
                <a:latin typeface="Helvetica Neue" panose="02000503000000020004" pitchFamily="2" charset="0"/>
                <a:ea typeface="Helvetica Neue" panose="02000503000000020004" pitchFamily="2" charset="0"/>
                <a:cs typeface="Helvetica Neue" panose="02000503000000020004" pitchFamily="2" charset="0"/>
              </a:rPr>
              <a:t> </a:t>
            </a:r>
          </a:p>
          <a:p>
            <a:pPr algn="ctr"/>
            <a:endParaRPr lang="en-US" sz="3600" b="1" dirty="0">
              <a:latin typeface="Helvetica Neue" panose="02000503000000020004" pitchFamily="2" charset="0"/>
              <a:ea typeface="Helvetica Neue" panose="02000503000000020004" pitchFamily="2" charset="0"/>
              <a:cs typeface="Helvetica Neue" panose="02000503000000020004" pitchFamily="2" charset="0"/>
              <a:hlinkClick r:id="rId4"/>
            </a:endParaRPr>
          </a:p>
          <a:p>
            <a:pPr algn="ctr"/>
            <a:r>
              <a:rPr lang="en-US" sz="3600" b="1" dirty="0">
                <a:latin typeface="Helvetica Neue" panose="02000503000000020004" pitchFamily="2" charset="0"/>
                <a:ea typeface="Helvetica Neue" panose="02000503000000020004" pitchFamily="2" charset="0"/>
                <a:cs typeface="Helvetica Neue" panose="02000503000000020004" pitchFamily="2" charset="0"/>
              </a:rPr>
              <a:t>YouTube</a:t>
            </a:r>
          </a:p>
          <a:p>
            <a:pPr algn="ctr"/>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https://youtu.be/x8r7BDQzaTY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endParaRPr lang="en-US" dirty="0"/>
          </a:p>
        </p:txBody>
      </p:sp>
    </p:spTree>
    <p:extLst>
      <p:ext uri="{BB962C8B-B14F-4D97-AF65-F5344CB8AC3E}">
        <p14:creationId xmlns:p14="http://schemas.microsoft.com/office/powerpoint/2010/main" val="299328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69E482-EC56-6D4C-93CA-3AB2BE6C8F56}"/>
              </a:ext>
            </a:extLst>
          </p:cNvPr>
          <p:cNvPicPr>
            <a:picLocks noChangeAspect="1"/>
          </p:cNvPicPr>
          <p:nvPr/>
        </p:nvPicPr>
        <p:blipFill rotWithShape="1">
          <a:blip r:embed="rId3">
            <a:extLst>
              <a:ext uri="{28A0092B-C50C-407E-A947-70E740481C1C}">
                <a14:useLocalDpi xmlns:a14="http://schemas.microsoft.com/office/drawing/2010/main" val="0"/>
              </a:ext>
            </a:extLst>
          </a:blip>
          <a:srcRect l="5505"/>
          <a:stretch/>
        </p:blipFill>
        <p:spPr>
          <a:xfrm>
            <a:off x="252919" y="136187"/>
            <a:ext cx="6011694" cy="4771417"/>
          </a:xfrm>
          <a:prstGeom prst="rect">
            <a:avLst/>
          </a:prstGeom>
          <a:effectLst>
            <a:softEdge rad="165100"/>
          </a:effectLst>
        </p:spPr>
      </p:pic>
      <p:pic>
        <p:nvPicPr>
          <p:cNvPr id="6" name="Picture 5">
            <a:extLst>
              <a:ext uri="{FF2B5EF4-FFF2-40B4-BE49-F238E27FC236}">
                <a16:creationId xmlns:a16="http://schemas.microsoft.com/office/drawing/2014/main" id="{BDB43981-5646-D941-A472-4E3C45E13C17}"/>
              </a:ext>
            </a:extLst>
          </p:cNvPr>
          <p:cNvPicPr>
            <a:picLocks noChangeAspect="1"/>
          </p:cNvPicPr>
          <p:nvPr/>
        </p:nvPicPr>
        <p:blipFill rotWithShape="1">
          <a:blip r:embed="rId4">
            <a:extLst>
              <a:ext uri="{28A0092B-C50C-407E-A947-70E740481C1C}">
                <a14:useLocalDpi xmlns:a14="http://schemas.microsoft.com/office/drawing/2010/main" val="0"/>
              </a:ext>
            </a:extLst>
          </a:blip>
          <a:srcRect t="4968" b="13355"/>
          <a:stretch/>
        </p:blipFill>
        <p:spPr>
          <a:xfrm>
            <a:off x="5337268" y="4922196"/>
            <a:ext cx="7368263" cy="4513634"/>
          </a:xfrm>
          <a:prstGeom prst="rect">
            <a:avLst/>
          </a:prstGeom>
          <a:effectLst>
            <a:softEdge rad="63500"/>
          </a:effectLst>
        </p:spPr>
      </p:pic>
      <p:sp>
        <p:nvSpPr>
          <p:cNvPr id="7" name="Rectangle 6">
            <a:extLst>
              <a:ext uri="{FF2B5EF4-FFF2-40B4-BE49-F238E27FC236}">
                <a16:creationId xmlns:a16="http://schemas.microsoft.com/office/drawing/2014/main" id="{9DF5AAC3-421A-A349-B806-BA3475861E8D}"/>
              </a:ext>
            </a:extLst>
          </p:cNvPr>
          <p:cNvSpPr/>
          <p:nvPr/>
        </p:nvSpPr>
        <p:spPr>
          <a:xfrm>
            <a:off x="6156376" y="505999"/>
            <a:ext cx="6712237" cy="2062103"/>
          </a:xfrm>
          <a:prstGeom prst="rect">
            <a:avLst/>
          </a:prstGeom>
        </p:spPr>
        <p:txBody>
          <a:bodyPr wrap="square">
            <a:spAutoFit/>
          </a:bodyPr>
          <a:lstStyle/>
          <a:p>
            <a:pPr algn="ctr" fontAlgn="base">
              <a:spcBef>
                <a:spcPct val="0"/>
              </a:spcBef>
              <a:spcAft>
                <a:spcPct val="0"/>
              </a:spcAft>
            </a:pPr>
            <a:r>
              <a:rPr lang="en-US" sz="3200" dirty="0">
                <a:solidFill>
                  <a:schemeClr val="bg1"/>
                </a:solidFill>
                <a:latin typeface="Chalkduster" charset="0"/>
                <a:ea typeface="Chalkduster" charset="0"/>
                <a:cs typeface="Chalkduster" charset="0"/>
              </a:rPr>
              <a:t>“We are all friends and it was still uncomfortable not knowing where you would fit in.”</a:t>
            </a:r>
          </a:p>
        </p:txBody>
      </p:sp>
      <p:sp>
        <p:nvSpPr>
          <p:cNvPr id="8" name="Rectangle 7">
            <a:extLst>
              <a:ext uri="{FF2B5EF4-FFF2-40B4-BE49-F238E27FC236}">
                <a16:creationId xmlns:a16="http://schemas.microsoft.com/office/drawing/2014/main" id="{2CF75293-91FD-8247-9B29-5412D4BED01A}"/>
              </a:ext>
            </a:extLst>
          </p:cNvPr>
          <p:cNvSpPr/>
          <p:nvPr/>
        </p:nvSpPr>
        <p:spPr>
          <a:xfrm>
            <a:off x="6156376" y="2701208"/>
            <a:ext cx="6712237" cy="2062103"/>
          </a:xfrm>
          <a:prstGeom prst="rect">
            <a:avLst/>
          </a:prstGeom>
        </p:spPr>
        <p:txBody>
          <a:bodyPr wrap="square">
            <a:spAutoFit/>
          </a:bodyPr>
          <a:lstStyle/>
          <a:p>
            <a:pPr algn="ctr" fontAlgn="base">
              <a:spcBef>
                <a:spcPct val="0"/>
              </a:spcBef>
              <a:spcAft>
                <a:spcPct val="0"/>
              </a:spcAft>
            </a:pPr>
            <a:r>
              <a:rPr lang="en-US" sz="3200" dirty="0">
                <a:solidFill>
                  <a:srgbClr val="FFFF00"/>
                </a:solidFill>
                <a:latin typeface="Chalkduster" charset="0"/>
                <a:ea typeface="Chalkduster" charset="0"/>
                <a:cs typeface="Chalkduster" charset="0"/>
              </a:rPr>
              <a:t>“Imagine how it would be different if you got to have an ice cream social BEFORE playing the game!”</a:t>
            </a:r>
          </a:p>
        </p:txBody>
      </p:sp>
      <p:sp>
        <p:nvSpPr>
          <p:cNvPr id="9" name="Rectangle 8">
            <a:extLst>
              <a:ext uri="{FF2B5EF4-FFF2-40B4-BE49-F238E27FC236}">
                <a16:creationId xmlns:a16="http://schemas.microsoft.com/office/drawing/2014/main" id="{A15536B4-F2F9-774F-8B5C-ACEE825EC0FB}"/>
              </a:ext>
            </a:extLst>
          </p:cNvPr>
          <p:cNvSpPr/>
          <p:nvPr/>
        </p:nvSpPr>
        <p:spPr>
          <a:xfrm>
            <a:off x="0" y="5522229"/>
            <a:ext cx="5369668" cy="3539430"/>
          </a:xfrm>
          <a:prstGeom prst="rect">
            <a:avLst/>
          </a:prstGeom>
        </p:spPr>
        <p:txBody>
          <a:bodyPr wrap="square">
            <a:spAutoFit/>
          </a:bodyPr>
          <a:lstStyle/>
          <a:p>
            <a:pPr algn="ctr" fontAlgn="base">
              <a:spcBef>
                <a:spcPct val="0"/>
              </a:spcBef>
              <a:spcAft>
                <a:spcPct val="0"/>
              </a:spcAft>
            </a:pPr>
            <a:r>
              <a:rPr lang="en-US" sz="3200" dirty="0">
                <a:solidFill>
                  <a:schemeClr val="bg1"/>
                </a:solidFill>
                <a:latin typeface="Chalkduster" charset="0"/>
                <a:ea typeface="Chalkduster" charset="0"/>
                <a:cs typeface="Chalkduster" charset="0"/>
              </a:rPr>
              <a:t>“I know it was just  a game, but now I actually am thinking about a few people at school we could help feel like they belong.”</a:t>
            </a:r>
          </a:p>
        </p:txBody>
      </p:sp>
    </p:spTree>
    <p:extLst>
      <p:ext uri="{BB962C8B-B14F-4D97-AF65-F5344CB8AC3E}">
        <p14:creationId xmlns:p14="http://schemas.microsoft.com/office/powerpoint/2010/main" val="4495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p:nvPr/>
        </p:nvSpPr>
        <p:spPr>
          <a:xfrm>
            <a:off x="885611" y="-3597387"/>
            <a:ext cx="4662981" cy="155837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60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32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140" name="Shape 140"/>
          <p:cNvSpPr/>
          <p:nvPr/>
        </p:nvSpPr>
        <p:spPr>
          <a:xfrm>
            <a:off x="3382949" y="1916987"/>
            <a:ext cx="11787496" cy="114133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3400">
                <a:solidFill>
                  <a:srgbClr val="000000"/>
                </a:solidFill>
                <a:latin typeface="Marker Felt"/>
                <a:ea typeface="Marker Felt"/>
                <a:cs typeface="Marker Felt"/>
                <a:sym typeface="Marker Felt"/>
              </a:defRPr>
            </a:pPr>
            <a:endParaRPr lang="en-US"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pic>
        <p:nvPicPr>
          <p:cNvPr id="12" name="Picture 11" descr="Belonging Badge.png">
            <a:extLst>
              <a:ext uri="{FF2B5EF4-FFF2-40B4-BE49-F238E27FC236}">
                <a16:creationId xmlns:a16="http://schemas.microsoft.com/office/drawing/2014/main" id="{FA89C691-3FD6-6A48-8F01-03A260EDB6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38" y="213256"/>
            <a:ext cx="2196493" cy="2204480"/>
          </a:xfrm>
          <a:prstGeom prst="rect">
            <a:avLst/>
          </a:prstGeom>
        </p:spPr>
      </p:pic>
      <p:pic>
        <p:nvPicPr>
          <p:cNvPr id="11" name="Picture 10">
            <a:extLst>
              <a:ext uri="{FF2B5EF4-FFF2-40B4-BE49-F238E27FC236}">
                <a16:creationId xmlns:a16="http://schemas.microsoft.com/office/drawing/2014/main" id="{CD44E23E-5DDE-1A4C-910B-122FC44535A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5" name="Picture 4" descr="A paper with text on it&#10;&#10;Description automatically generated">
            <a:extLst>
              <a:ext uri="{FF2B5EF4-FFF2-40B4-BE49-F238E27FC236}">
                <a16:creationId xmlns:a16="http://schemas.microsoft.com/office/drawing/2014/main" id="{043B2F1C-94DC-8AE2-067B-7D204A3062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885">
            <a:off x="909165" y="2499236"/>
            <a:ext cx="6110764" cy="6840408"/>
          </a:xfrm>
          <a:prstGeom prst="rect">
            <a:avLst/>
          </a:prstGeom>
        </p:spPr>
      </p:pic>
      <p:pic>
        <p:nvPicPr>
          <p:cNvPr id="3" name="Picture 2" descr="A list of students with text&#10;&#10;Description automatically generated with medium confidence">
            <a:extLst>
              <a:ext uri="{FF2B5EF4-FFF2-40B4-BE49-F238E27FC236}">
                <a16:creationId xmlns:a16="http://schemas.microsoft.com/office/drawing/2014/main" id="{CE1E2D51-3865-4249-477F-4D3100943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62212">
            <a:off x="5884240" y="753601"/>
            <a:ext cx="6237187" cy="7919483"/>
          </a:xfrm>
          <a:prstGeom prst="rect">
            <a:avLst/>
          </a:prstGeom>
        </p:spPr>
      </p:pic>
    </p:spTree>
    <p:extLst>
      <p:ext uri="{BB962C8B-B14F-4D97-AF65-F5344CB8AC3E}">
        <p14:creationId xmlns:p14="http://schemas.microsoft.com/office/powerpoint/2010/main" val="1339830079"/>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C62C-C28E-C3C6-ABC8-3E0E294429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5957D2-7181-BFFE-AF3B-71DB799EDEC6}"/>
              </a:ext>
            </a:extLst>
          </p:cNvPr>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2" name="Picture 1">
            <a:extLst>
              <a:ext uri="{FF2B5EF4-FFF2-40B4-BE49-F238E27FC236}">
                <a16:creationId xmlns:a16="http://schemas.microsoft.com/office/drawing/2014/main" id="{648B0582-D99F-64CF-868E-D18053DB158D}"/>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screenshot of a white and black text&#10;&#10;AI-generated content may be incorrect.">
            <a:extLst>
              <a:ext uri="{FF2B5EF4-FFF2-40B4-BE49-F238E27FC236}">
                <a16:creationId xmlns:a16="http://schemas.microsoft.com/office/drawing/2014/main" id="{D195E04F-3E0E-0239-4D7D-84CBFCAE7EE0}"/>
              </a:ext>
            </a:extLst>
          </p:cNvPr>
          <p:cNvPicPr>
            <a:picLocks noChangeAspect="1"/>
          </p:cNvPicPr>
          <p:nvPr/>
        </p:nvPicPr>
        <p:blipFill>
          <a:blip r:embed="rId3">
            <a:extLst>
              <a:ext uri="{28A0092B-C50C-407E-A947-70E740481C1C}">
                <a14:useLocalDpi xmlns:a14="http://schemas.microsoft.com/office/drawing/2010/main" val="0"/>
              </a:ext>
            </a:extLst>
          </a:blip>
          <a:srcRect t="10051" b="45816"/>
          <a:stretch>
            <a:fillRect/>
          </a:stretch>
        </p:blipFill>
        <p:spPr>
          <a:xfrm>
            <a:off x="233156" y="1727199"/>
            <a:ext cx="12538488" cy="6627539"/>
          </a:xfrm>
          <a:prstGeom prst="rect">
            <a:avLst/>
          </a:prstGeom>
          <a:effectLst>
            <a:softEdge rad="122606"/>
          </a:effectLst>
        </p:spPr>
      </p:pic>
    </p:spTree>
    <p:extLst>
      <p:ext uri="{BB962C8B-B14F-4D97-AF65-F5344CB8AC3E}">
        <p14:creationId xmlns:p14="http://schemas.microsoft.com/office/powerpoint/2010/main" val="80250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420" y="5881674"/>
            <a:ext cx="13121640" cy="5024963"/>
          </a:xfrm>
          <a:prstGeom prst="rect">
            <a:avLst/>
          </a:prstGeom>
          <a:noFill/>
        </p:spPr>
        <p:txBody>
          <a:bodyPr wrap="square" lIns="130046" tIns="65023" rIns="130046" bIns="65023" rtlCol="0">
            <a:spAutoFit/>
          </a:bodyPr>
          <a:lstStyle/>
          <a:p>
            <a:endParaRPr lang="en-US" sz="4400" dirty="0">
              <a:solidFill>
                <a:schemeClr val="bg1"/>
              </a:solidFill>
              <a:latin typeface="Chalkduster"/>
              <a:cs typeface="Chalkduster"/>
            </a:endParaRPr>
          </a:p>
          <a:p>
            <a:r>
              <a:rPr lang="en-US" sz="4400" dirty="0">
                <a:solidFill>
                  <a:schemeClr val="bg1"/>
                </a:solidFill>
                <a:latin typeface="Chalkduster"/>
                <a:cs typeface="Chalkduster"/>
              </a:rPr>
              <a:t>How do you know when students feel part of your school community &amp; valued for their uniqueness?</a:t>
            </a:r>
          </a:p>
          <a:p>
            <a:endParaRPr lang="en-US" sz="4400" dirty="0">
              <a:solidFill>
                <a:schemeClr val="bg1"/>
              </a:solidFill>
              <a:latin typeface="Chalkduster"/>
              <a:cs typeface="Chalkduster"/>
            </a:endParaRPr>
          </a:p>
          <a:p>
            <a:endParaRPr lang="en-US" sz="4400" dirty="0">
              <a:solidFill>
                <a:schemeClr val="bg1"/>
              </a:solidFill>
              <a:latin typeface="Chalkduster"/>
              <a:cs typeface="Chalkduster"/>
            </a:endParaRPr>
          </a:p>
          <a:p>
            <a:endParaRPr lang="en-US" sz="5400" dirty="0">
              <a:solidFill>
                <a:schemeClr val="bg1"/>
              </a:solidFill>
              <a:latin typeface="Chalkduster"/>
              <a:cs typeface="Chalkduster"/>
            </a:endParaRPr>
          </a:p>
        </p:txBody>
      </p:sp>
      <p:pic>
        <p:nvPicPr>
          <p:cNvPr id="6" name="Picture 5"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84965">
            <a:off x="371547" y="205278"/>
            <a:ext cx="2156730" cy="2652222"/>
          </a:xfrm>
          <a:prstGeom prst="rect">
            <a:avLst/>
          </a:prstGeom>
          <a:effectLst>
            <a:softEdge rad="50800"/>
          </a:effectLst>
        </p:spPr>
      </p:pic>
      <p:sp>
        <p:nvSpPr>
          <p:cNvPr id="7" name="Text Box 3"/>
          <p:cNvSpPr txBox="1">
            <a:spLocks noChangeArrowheads="1"/>
          </p:cNvSpPr>
          <p:nvPr/>
        </p:nvSpPr>
        <p:spPr bwMode="auto">
          <a:xfrm>
            <a:off x="185694" y="670304"/>
            <a:ext cx="8527625"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descr="Belonging Badge.png">
            <a:extLst>
              <a:ext uri="{FF2B5EF4-FFF2-40B4-BE49-F238E27FC236}">
                <a16:creationId xmlns:a16="http://schemas.microsoft.com/office/drawing/2014/main" id="{128924A1-439A-5C40-B8FD-73074F2674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4293" y="200720"/>
            <a:ext cx="1518707" cy="1524230"/>
          </a:xfrm>
          <a:prstGeom prst="rect">
            <a:avLst/>
          </a:prstGeom>
        </p:spPr>
      </p:pic>
      <p:pic>
        <p:nvPicPr>
          <p:cNvPr id="11" name="Picture 10">
            <a:extLst>
              <a:ext uri="{FF2B5EF4-FFF2-40B4-BE49-F238E27FC236}">
                <a16:creationId xmlns:a16="http://schemas.microsoft.com/office/drawing/2014/main" id="{CF3848D9-AD52-3F45-9082-EA190D7D4043}"/>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944F001E-2770-D1BE-9FB8-7B4F8F529EE3}"/>
              </a:ext>
            </a:extLst>
          </p:cNvPr>
          <p:cNvSpPr txBox="1"/>
          <p:nvPr/>
        </p:nvSpPr>
        <p:spPr>
          <a:xfrm>
            <a:off x="-116840" y="2107878"/>
            <a:ext cx="13121640" cy="5702072"/>
          </a:xfrm>
          <a:prstGeom prst="rect">
            <a:avLst/>
          </a:prstGeom>
          <a:noFill/>
        </p:spPr>
        <p:txBody>
          <a:bodyPr wrap="square" lIns="130046" tIns="65023" rIns="130046" bIns="65023" rtlCol="0">
            <a:spAutoFit/>
          </a:bodyPr>
          <a:lstStyle/>
          <a:p>
            <a:endParaRPr lang="en-US" sz="4400" dirty="0">
              <a:solidFill>
                <a:schemeClr val="bg1"/>
              </a:solidFill>
              <a:latin typeface="Chalkduster"/>
              <a:cs typeface="Chalkduster"/>
            </a:endParaRPr>
          </a:p>
          <a:p>
            <a:endParaRPr lang="en-US" sz="4400" dirty="0">
              <a:solidFill>
                <a:schemeClr val="bg1"/>
              </a:solidFill>
              <a:latin typeface="Chalkduster"/>
              <a:cs typeface="Chalkduster"/>
            </a:endParaRPr>
          </a:p>
          <a:p>
            <a:r>
              <a:rPr lang="en-US" sz="4400" dirty="0">
                <a:solidFill>
                  <a:schemeClr val="bg1"/>
                </a:solidFill>
                <a:latin typeface="Chalkduster" charset="0"/>
                <a:ea typeface="Chalkduster" charset="0"/>
                <a:cs typeface="Chalkduster" charset="0"/>
              </a:rPr>
              <a:t>What do you wish teachers would have known about you when you were in school? Why would it have</a:t>
            </a:r>
            <a:br>
              <a:rPr lang="en-US" sz="4400" dirty="0">
                <a:solidFill>
                  <a:schemeClr val="bg1"/>
                </a:solidFill>
                <a:latin typeface="Chalkduster" charset="0"/>
                <a:ea typeface="Chalkduster" charset="0"/>
                <a:cs typeface="Chalkduster" charset="0"/>
              </a:rPr>
            </a:br>
            <a:r>
              <a:rPr lang="en-US" sz="4400" dirty="0">
                <a:solidFill>
                  <a:schemeClr val="bg1"/>
                </a:solidFill>
                <a:latin typeface="Chalkduster" charset="0"/>
                <a:ea typeface="Chalkduster" charset="0"/>
                <a:cs typeface="Chalkduster" charset="0"/>
              </a:rPr>
              <a:t>mattered?</a:t>
            </a:r>
          </a:p>
          <a:p>
            <a:endParaRPr lang="en-US" sz="4400" dirty="0">
              <a:solidFill>
                <a:schemeClr val="bg1"/>
              </a:solidFill>
              <a:latin typeface="Chalkduster"/>
              <a:cs typeface="Chalkduster"/>
            </a:endParaRPr>
          </a:p>
          <a:p>
            <a:endParaRPr lang="en-US" sz="5400" dirty="0">
              <a:solidFill>
                <a:schemeClr val="bg1"/>
              </a:solidFill>
              <a:latin typeface="Chalkduster"/>
              <a:cs typeface="Chalkduster"/>
            </a:endParaRPr>
          </a:p>
        </p:txBody>
      </p:sp>
    </p:spTree>
    <p:extLst>
      <p:ext uri="{BB962C8B-B14F-4D97-AF65-F5344CB8AC3E}">
        <p14:creationId xmlns:p14="http://schemas.microsoft.com/office/powerpoint/2010/main" val="1710844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16688" y="388776"/>
            <a:ext cx="11054082" cy="1385703"/>
          </a:xfrm>
        </p:spPr>
        <p:txBody>
          <a:bodyPr/>
          <a:lstStyle/>
          <a:p>
            <a:pPr lvl="0">
              <a:defRPr sz="1800"/>
            </a:pPr>
            <a:r>
              <a:rPr lang="en-US" sz="7200" dirty="0">
                <a:solidFill>
                  <a:srgbClr val="FFFF00"/>
                </a:solidFill>
                <a:latin typeface="Chalkduster"/>
                <a:ea typeface="Marker Felt"/>
                <a:cs typeface="Chalkduster"/>
                <a:sym typeface="Marker Felt"/>
              </a:rPr>
              <a:t>Heroes </a:t>
            </a:r>
          </a:p>
        </p:txBody>
      </p:sp>
      <p:pic>
        <p:nvPicPr>
          <p:cNvPr id="3" name="Picture 2" descr="Heroes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9333" y="2459645"/>
            <a:ext cx="5147733" cy="5166452"/>
          </a:xfrm>
          <a:prstGeom prst="rect">
            <a:avLst/>
          </a:prstGeom>
        </p:spPr>
      </p:pic>
      <p:pic>
        <p:nvPicPr>
          <p:cNvPr id="2" name="Picture 1">
            <a:extLst>
              <a:ext uri="{FF2B5EF4-FFF2-40B4-BE49-F238E27FC236}">
                <a16:creationId xmlns:a16="http://schemas.microsoft.com/office/drawing/2014/main" id="{9473DC74-F72B-C752-EB7B-0FCE81AF64D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2111229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309" y="337527"/>
            <a:ext cx="12588477" cy="646331"/>
          </a:xfrm>
          <a:prstGeom prst="rect">
            <a:avLst/>
          </a:prstGeom>
        </p:spPr>
        <p:txBody>
          <a:bodyPr wrap="square">
            <a:spAutoFit/>
          </a:bodyPr>
          <a:lstStyle/>
          <a:p>
            <a:r>
              <a:rPr lang="en-US" dirty="0">
                <a:solidFill>
                  <a:srgbClr val="FFFF00"/>
                </a:solidFill>
                <a:latin typeface="Chalkduster"/>
              </a:rPr>
              <a:t>You ARE a Hero!</a:t>
            </a:r>
            <a:endParaRPr lang="en-US" dirty="0"/>
          </a:p>
        </p:txBody>
      </p:sp>
      <p:sp>
        <p:nvSpPr>
          <p:cNvPr id="7" name="TextBox 6">
            <a:extLst>
              <a:ext uri="{FF2B5EF4-FFF2-40B4-BE49-F238E27FC236}">
                <a16:creationId xmlns:a16="http://schemas.microsoft.com/office/drawing/2014/main" id="{97BD6EAE-1B1F-3B4E-92C1-A6AC478311AF}"/>
              </a:ext>
            </a:extLst>
          </p:cNvPr>
          <p:cNvSpPr txBox="1"/>
          <p:nvPr/>
        </p:nvSpPr>
        <p:spPr>
          <a:xfrm>
            <a:off x="304800" y="9125545"/>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4" name="TextBox 3">
            <a:extLst>
              <a:ext uri="{FF2B5EF4-FFF2-40B4-BE49-F238E27FC236}">
                <a16:creationId xmlns:a16="http://schemas.microsoft.com/office/drawing/2014/main" id="{31B25840-CA40-B01A-3AFE-321A005DA2D2}"/>
              </a:ext>
            </a:extLst>
          </p:cNvPr>
          <p:cNvSpPr txBox="1"/>
          <p:nvPr/>
        </p:nvSpPr>
        <p:spPr>
          <a:xfrm>
            <a:off x="2566257" y="3163510"/>
            <a:ext cx="8769246"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lang="en-US" b="1" i="0" u="none" strike="noStrike" dirty="0">
                <a:solidFill>
                  <a:srgbClr val="00ADEF"/>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https://vimeo.com/854746766</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https://youtu.be/v4aFemrsoMw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04650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roes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392" y="186839"/>
            <a:ext cx="3047699" cy="3058782"/>
          </a:xfrm>
          <a:prstGeom prst="rect">
            <a:avLst/>
          </a:prstGeom>
        </p:spPr>
      </p:pic>
      <p:sp>
        <p:nvSpPr>
          <p:cNvPr id="2" name="TextBox 1"/>
          <p:cNvSpPr txBox="1"/>
          <p:nvPr/>
        </p:nvSpPr>
        <p:spPr>
          <a:xfrm>
            <a:off x="3504089" y="1038351"/>
            <a:ext cx="9009644"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Key Points</a:t>
            </a:r>
          </a:p>
        </p:txBody>
      </p:sp>
      <p:sp>
        <p:nvSpPr>
          <p:cNvPr id="5" name="TextBox 4"/>
          <p:cNvSpPr txBox="1"/>
          <p:nvPr/>
        </p:nvSpPr>
        <p:spPr>
          <a:xfrm>
            <a:off x="159971" y="3298019"/>
            <a:ext cx="12709362" cy="564257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Be there when things go sideways</a:t>
            </a:r>
            <a:r>
              <a:rPr kumimoji="0" lang="mr-IN" sz="3600" b="0" i="0" u="none" strike="noStrike" cap="none" spc="0" normalizeH="0" baseline="0" dirty="0">
                <a:ln>
                  <a:noFill/>
                </a:ln>
                <a:solidFill>
                  <a:schemeClr val="bg1"/>
                </a:solidFill>
                <a:effectLst/>
                <a:uFillTx/>
                <a:latin typeface="Chalkduster"/>
                <a:ea typeface="+mn-ea"/>
                <a:cs typeface="Chalkduster"/>
                <a:sym typeface="Helvetica Light"/>
              </a:rPr>
              <a:t>…</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a:t>
            </a:r>
          </a:p>
          <a:p>
            <a:pPr marR="0" algn="l"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   &amp;</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 when things are worth celebrating.</a:t>
            </a:r>
          </a:p>
          <a:p>
            <a:pPr marR="0" algn="l" defTabSz="584200" rtl="0" fontAlgn="auto" latinLnBrk="1" hangingPunct="0">
              <a:lnSpc>
                <a:spcPct val="100000"/>
              </a:lnSpc>
              <a:spcBef>
                <a:spcPts val="0"/>
              </a:spcBef>
              <a:spcAft>
                <a:spcPts val="0"/>
              </a:spcAft>
              <a:buClrTx/>
              <a:buSzTx/>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Must be accessible.</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Relationships, relationships,</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relationships.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baseline="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It takes respect to get respect.</a:t>
            </a:r>
            <a:endParaRPr kumimoji="0" lang="en-US" sz="3600" b="0" i="0" u="none" strike="noStrike" cap="none" spc="0" normalizeH="0" baseline="0" dirty="0">
              <a:ln>
                <a:noFill/>
              </a:ln>
              <a:solidFill>
                <a:schemeClr val="bg1"/>
              </a:solidFill>
              <a:effectLst/>
              <a:uFillTx/>
              <a:latin typeface="Chalkduster"/>
              <a:ea typeface="+mn-ea"/>
              <a:cs typeface="Chalkduster"/>
              <a:sym typeface="Helvetica Light"/>
            </a:endParaRP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You</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are a hero whether you know it or not.</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 </a:t>
            </a:r>
          </a:p>
        </p:txBody>
      </p:sp>
      <p:pic>
        <p:nvPicPr>
          <p:cNvPr id="4" name="Picture 3">
            <a:extLst>
              <a:ext uri="{FF2B5EF4-FFF2-40B4-BE49-F238E27FC236}">
                <a16:creationId xmlns:a16="http://schemas.microsoft.com/office/drawing/2014/main" id="{A1DB7AE1-6AA4-16E3-57EF-D44504D71AF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49401943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roes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25" y="186838"/>
            <a:ext cx="3295541" cy="3307525"/>
          </a:xfrm>
          <a:prstGeom prst="rect">
            <a:avLst/>
          </a:prstGeom>
        </p:spPr>
      </p:pic>
      <p:sp>
        <p:nvSpPr>
          <p:cNvPr id="2" name="TextBox 1"/>
          <p:cNvSpPr txBox="1"/>
          <p:nvPr/>
        </p:nvSpPr>
        <p:spPr>
          <a:xfrm>
            <a:off x="3449782" y="1266951"/>
            <a:ext cx="8979285"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a:cs typeface="Chalkduster"/>
              </a:rPr>
              <a:t>Becoming a Hero</a:t>
            </a:r>
            <a:endParaRPr kumimoji="0" lang="en-US" sz="6000" b="0" i="0" u="none" strike="noStrike" cap="none" spc="0" normalizeH="0" baseline="0" dirty="0">
              <a:ln>
                <a:noFill/>
              </a:ln>
              <a:solidFill>
                <a:srgbClr val="FFFF00"/>
              </a:solidFill>
              <a:effectLst/>
              <a:uFillTx/>
              <a:latin typeface="Chalkduster"/>
              <a:cs typeface="Chalkduster"/>
              <a:sym typeface="Helvetica Light"/>
            </a:endParaRPr>
          </a:p>
        </p:txBody>
      </p:sp>
      <p:sp>
        <p:nvSpPr>
          <p:cNvPr id="5" name="TextBox 4"/>
          <p:cNvSpPr txBox="1"/>
          <p:nvPr/>
        </p:nvSpPr>
        <p:spPr>
          <a:xfrm>
            <a:off x="135467" y="3915969"/>
            <a:ext cx="12869333" cy="50885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Take time to REALLY listen to</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your students.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Kind w</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ords </a:t>
            </a:r>
            <a:r>
              <a:rPr lang="en-US" dirty="0">
                <a:solidFill>
                  <a:schemeClr val="bg1"/>
                </a:solidFill>
                <a:latin typeface="Chalkduster"/>
                <a:cs typeface="Chalkduster"/>
              </a:rPr>
              <a:t>&amp;</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 smiles are</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important</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Make sure students know they matter to YOU.</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Have high expectations of success.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Simply show</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up.</a:t>
            </a:r>
            <a:endParaRPr kumimoji="0" lang="en-US" sz="3600" b="0" i="0" u="none" strike="noStrike" cap="none" spc="0" normalizeH="0" baseline="0" dirty="0">
              <a:ln>
                <a:noFill/>
              </a:ln>
              <a:solidFill>
                <a:schemeClr val="bg1"/>
              </a:solidFill>
              <a:effectLst/>
              <a:uFillTx/>
              <a:latin typeface="Chalkduster"/>
              <a:ea typeface="+mn-ea"/>
              <a:cs typeface="Chalkduster"/>
              <a:sym typeface="Helvetica Light"/>
            </a:endParaRPr>
          </a:p>
        </p:txBody>
      </p:sp>
      <p:pic>
        <p:nvPicPr>
          <p:cNvPr id="4" name="Picture 3">
            <a:extLst>
              <a:ext uri="{FF2B5EF4-FFF2-40B4-BE49-F238E27FC236}">
                <a16:creationId xmlns:a16="http://schemas.microsoft.com/office/drawing/2014/main" id="{AEF6CFCE-6F06-DA77-E136-62967C995B97}"/>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058601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1C2762-19B7-724E-9957-116688F67BDF}"/>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picture containing whiteboard&#10;&#10;Description automatically generated">
            <a:extLst>
              <a:ext uri="{FF2B5EF4-FFF2-40B4-BE49-F238E27FC236}">
                <a16:creationId xmlns:a16="http://schemas.microsoft.com/office/drawing/2014/main" id="{8A78C55B-B44C-0C4B-9BDD-C6156F3E3A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7132" y="734984"/>
            <a:ext cx="8439689" cy="8255071"/>
          </a:xfrm>
          <a:prstGeom prst="rect">
            <a:avLst/>
          </a:prstGeom>
          <a:effectLst>
            <a:softEdge rad="59770"/>
          </a:effectLst>
        </p:spPr>
      </p:pic>
    </p:spTree>
    <p:extLst>
      <p:ext uri="{BB962C8B-B14F-4D97-AF65-F5344CB8AC3E}">
        <p14:creationId xmlns:p14="http://schemas.microsoft.com/office/powerpoint/2010/main" val="422169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91820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135273" y="4405623"/>
            <a:ext cx="6869527" cy="249710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defRPr sz="1800"/>
            </a:pPr>
            <a:r>
              <a:rPr lang="en-US" sz="4400" dirty="0">
                <a:solidFill>
                  <a:schemeClr val="bg1"/>
                </a:solidFill>
                <a:latin typeface="Chalkduster"/>
                <a:ea typeface="Marker Felt"/>
                <a:cs typeface="Chalkduster"/>
                <a:sym typeface="Marker Felt"/>
              </a:rPr>
              <a:t>Write a note of gratitude honoring an act of heroism</a:t>
            </a:r>
            <a:r>
              <a:rPr lang="is-IS" sz="4400" dirty="0">
                <a:solidFill>
                  <a:schemeClr val="bg1"/>
                </a:solidFill>
                <a:latin typeface="Chalkduster"/>
                <a:ea typeface="Marker Felt"/>
                <a:cs typeface="Chalkduster"/>
                <a:sym typeface="Marker Felt"/>
              </a:rPr>
              <a:t>…</a:t>
            </a:r>
          </a:p>
          <a:p>
            <a:pPr defTabSz="914400">
              <a:defRPr sz="1800"/>
            </a:pPr>
            <a:r>
              <a:rPr lang="is-IS" sz="4400" dirty="0">
                <a:solidFill>
                  <a:schemeClr val="bg1"/>
                </a:solidFill>
                <a:latin typeface="Chalkduster"/>
                <a:ea typeface="Marker Felt"/>
                <a:cs typeface="Chalkduster"/>
                <a:sym typeface="Marker Felt"/>
              </a:rPr>
              <a:t> small or big!</a:t>
            </a:r>
            <a:br>
              <a:rPr lang="is-IS" sz="4400" dirty="0">
                <a:solidFill>
                  <a:schemeClr val="bg1"/>
                </a:solidFill>
                <a:latin typeface="Chalkduster"/>
                <a:ea typeface="Marker Felt"/>
                <a:cs typeface="Chalkduster"/>
                <a:sym typeface="Marker Felt"/>
              </a:rPr>
            </a:br>
            <a:r>
              <a:rPr lang="en-US" sz="4400" dirty="0">
                <a:solidFill>
                  <a:schemeClr val="bg1"/>
                </a:solidFill>
                <a:latin typeface="Chalkduster"/>
                <a:ea typeface="Marker Felt"/>
                <a:cs typeface="Chalkduster"/>
                <a:sym typeface="Marker Felt"/>
              </a:rPr>
              <a:t> </a:t>
            </a:r>
          </a:p>
          <a:p>
            <a:pPr defTabSz="914400">
              <a:defRPr sz="1800"/>
            </a:pPr>
            <a:r>
              <a:rPr lang="en-US" sz="4400" dirty="0">
                <a:solidFill>
                  <a:schemeClr val="bg1"/>
                </a:solidFill>
                <a:latin typeface="Chalkduster"/>
                <a:ea typeface="Marker Felt"/>
                <a:cs typeface="Chalkduster"/>
                <a:sym typeface="Marker Felt"/>
              </a:rPr>
              <a:t>(Don’t forget to deliver it!)</a:t>
            </a:r>
          </a:p>
        </p:txBody>
      </p:sp>
      <p:pic>
        <p:nvPicPr>
          <p:cNvPr id="2" name="Picture 1" descr="IMG_034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730" y="2784496"/>
            <a:ext cx="5782170" cy="4677007"/>
          </a:xfrm>
          <a:prstGeom prst="rect">
            <a:avLst/>
          </a:prstGeom>
          <a:effectLst>
            <a:softEdge rad="101600"/>
          </a:effectLst>
        </p:spPr>
      </p:pic>
      <p:pic>
        <p:nvPicPr>
          <p:cNvPr id="4" name="Picture 3" descr="Heroes Bad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9826" y="3023852"/>
            <a:ext cx="1052570" cy="925601"/>
          </a:xfrm>
          <a:prstGeom prst="rect">
            <a:avLst/>
          </a:prstGeom>
        </p:spPr>
      </p:pic>
      <p:pic>
        <p:nvPicPr>
          <p:cNvPr id="6" name="Picture 5" descr="IMG_694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98207">
            <a:off x="9352272" y="1857931"/>
            <a:ext cx="2303005" cy="2168255"/>
          </a:xfrm>
          <a:prstGeom prst="rect">
            <a:avLst/>
          </a:prstGeom>
          <a:effectLst>
            <a:softEdge rad="88900"/>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925234">
            <a:off x="353519" y="301489"/>
            <a:ext cx="1589802" cy="1961264"/>
          </a:xfrm>
          <a:prstGeom prst="rect">
            <a:avLst/>
          </a:prstGeom>
          <a:effectLst>
            <a:softEdge rad="50800"/>
          </a:effectLst>
        </p:spPr>
      </p:pic>
      <p:sp>
        <p:nvSpPr>
          <p:cNvPr id="10" name="Title 1"/>
          <p:cNvSpPr txBox="1">
            <a:spLocks/>
          </p:cNvSpPr>
          <p:nvPr/>
        </p:nvSpPr>
        <p:spPr>
          <a:xfrm>
            <a:off x="2099480" y="0"/>
            <a:ext cx="10573174"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Attitude of Gratitude</a:t>
            </a:r>
          </a:p>
        </p:txBody>
      </p:sp>
      <p:pic>
        <p:nvPicPr>
          <p:cNvPr id="13" name="Picture 12" descr="Heroes Badge.png">
            <a:extLst>
              <a:ext uri="{FF2B5EF4-FFF2-40B4-BE49-F238E27FC236}">
                <a16:creationId xmlns:a16="http://schemas.microsoft.com/office/drawing/2014/main" id="{2F126DF7-65EA-AC4C-80E5-D6920CB28E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5601" y="325142"/>
            <a:ext cx="1494258" cy="1499692"/>
          </a:xfrm>
          <a:prstGeom prst="rect">
            <a:avLst/>
          </a:prstGeom>
        </p:spPr>
      </p:pic>
      <p:pic>
        <p:nvPicPr>
          <p:cNvPr id="14" name="Picture 13">
            <a:extLst>
              <a:ext uri="{FF2B5EF4-FFF2-40B4-BE49-F238E27FC236}">
                <a16:creationId xmlns:a16="http://schemas.microsoft.com/office/drawing/2014/main" id="{666FB7D0-B842-7640-87FE-786D2C1744D5}"/>
              </a:ext>
            </a:extLst>
          </p:cNvPr>
          <p:cNvPicPr>
            <a:picLocks noChangeAspect="1"/>
          </p:cNvPicPr>
          <p:nvPr/>
        </p:nvPicPr>
        <p:blipFill>
          <a:blip r:embed="rId7"/>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37773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21278">
            <a:off x="353518" y="301488"/>
            <a:ext cx="1552113" cy="1914769"/>
          </a:xfrm>
          <a:prstGeom prst="rect">
            <a:avLst/>
          </a:prstGeom>
          <a:effectLst>
            <a:softEdge rad="50800"/>
          </a:effectLst>
        </p:spPr>
      </p:pic>
      <p:sp>
        <p:nvSpPr>
          <p:cNvPr id="10" name="Title 1"/>
          <p:cNvSpPr txBox="1">
            <a:spLocks/>
          </p:cNvSpPr>
          <p:nvPr/>
        </p:nvSpPr>
        <p:spPr>
          <a:xfrm>
            <a:off x="2006490" y="0"/>
            <a:ext cx="10573174"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Attitude of Gratitude</a:t>
            </a:r>
          </a:p>
        </p:txBody>
      </p:sp>
      <p:pic>
        <p:nvPicPr>
          <p:cNvPr id="14" name="Picture 13">
            <a:extLst>
              <a:ext uri="{FF2B5EF4-FFF2-40B4-BE49-F238E27FC236}">
                <a16:creationId xmlns:a16="http://schemas.microsoft.com/office/drawing/2014/main" id="{666FB7D0-B842-7640-87FE-786D2C1744D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56A62983-7BEC-4D45-A1D9-BC00379567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503" y="2493703"/>
            <a:ext cx="8166670" cy="6125003"/>
          </a:xfrm>
          <a:prstGeom prst="rect">
            <a:avLst/>
          </a:prstGeom>
          <a:effectLst>
            <a:softEdge rad="139700"/>
          </a:effectLst>
        </p:spPr>
      </p:pic>
      <p:pic>
        <p:nvPicPr>
          <p:cNvPr id="6" name="Picture 5">
            <a:extLst>
              <a:ext uri="{FF2B5EF4-FFF2-40B4-BE49-F238E27FC236}">
                <a16:creationId xmlns:a16="http://schemas.microsoft.com/office/drawing/2014/main" id="{7F868401-C7B1-BB4C-8A73-2E03E0B65949}"/>
              </a:ext>
            </a:extLst>
          </p:cNvPr>
          <p:cNvPicPr>
            <a:picLocks noChangeAspect="1"/>
          </p:cNvPicPr>
          <p:nvPr/>
        </p:nvPicPr>
        <p:blipFill rotWithShape="1">
          <a:blip r:embed="rId6">
            <a:extLst>
              <a:ext uri="{28A0092B-C50C-407E-A947-70E740481C1C}">
                <a14:useLocalDpi xmlns:a14="http://schemas.microsoft.com/office/drawing/2010/main" val="0"/>
              </a:ext>
            </a:extLst>
          </a:blip>
          <a:srcRect l="21219" t="6383" r="18941" b="3458"/>
          <a:stretch/>
        </p:blipFill>
        <p:spPr>
          <a:xfrm>
            <a:off x="9150565" y="945396"/>
            <a:ext cx="3718892" cy="7470841"/>
          </a:xfrm>
          <a:prstGeom prst="rect">
            <a:avLst/>
          </a:prstGeom>
          <a:effectLst>
            <a:softEdge rad="127000"/>
          </a:effectLst>
        </p:spPr>
      </p:pic>
    </p:spTree>
    <p:extLst>
      <p:ext uri="{BB962C8B-B14F-4D97-AF65-F5344CB8AC3E}">
        <p14:creationId xmlns:p14="http://schemas.microsoft.com/office/powerpoint/2010/main" val="1675807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50293-7D72-F5AB-DCB9-37F72652C3B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EC517C-DE56-2982-59F8-E59B785E77F1}"/>
              </a:ext>
            </a:extLst>
          </p:cNvPr>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2" name="Picture 1">
            <a:extLst>
              <a:ext uri="{FF2B5EF4-FFF2-40B4-BE49-F238E27FC236}">
                <a16:creationId xmlns:a16="http://schemas.microsoft.com/office/drawing/2014/main" id="{608FAE6C-3D60-18DC-8040-00E6D11AFB25}"/>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screenshot of a white and black text&#10;&#10;AI-generated content may be incorrect.">
            <a:extLst>
              <a:ext uri="{FF2B5EF4-FFF2-40B4-BE49-F238E27FC236}">
                <a16:creationId xmlns:a16="http://schemas.microsoft.com/office/drawing/2014/main" id="{E6A58AA5-4E94-586D-0027-1737AABCCDDC}"/>
              </a:ext>
            </a:extLst>
          </p:cNvPr>
          <p:cNvPicPr>
            <a:picLocks noChangeAspect="1"/>
          </p:cNvPicPr>
          <p:nvPr/>
        </p:nvPicPr>
        <p:blipFill>
          <a:blip r:embed="rId3">
            <a:extLst>
              <a:ext uri="{28A0092B-C50C-407E-A947-70E740481C1C}">
                <a14:useLocalDpi xmlns:a14="http://schemas.microsoft.com/office/drawing/2010/main" val="0"/>
              </a:ext>
            </a:extLst>
          </a:blip>
          <a:srcRect t="55780"/>
          <a:stretch>
            <a:fillRect/>
          </a:stretch>
        </p:blipFill>
        <p:spPr>
          <a:xfrm>
            <a:off x="497981" y="1314704"/>
            <a:ext cx="12008837" cy="6360160"/>
          </a:xfrm>
          <a:prstGeom prst="rect">
            <a:avLst/>
          </a:prstGeom>
          <a:effectLst>
            <a:softEdge rad="54924"/>
          </a:effectLst>
        </p:spPr>
      </p:pic>
    </p:spTree>
    <p:extLst>
      <p:ext uri="{BB962C8B-B14F-4D97-AF65-F5344CB8AC3E}">
        <p14:creationId xmlns:p14="http://schemas.microsoft.com/office/powerpoint/2010/main" val="3549697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p:nvPr/>
        </p:nvSpPr>
        <p:spPr>
          <a:xfrm>
            <a:off x="885611" y="-3101441"/>
            <a:ext cx="4662981" cy="155837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60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32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140" name="Shape 140"/>
          <p:cNvSpPr/>
          <p:nvPr/>
        </p:nvSpPr>
        <p:spPr>
          <a:xfrm>
            <a:off x="3382949" y="1916987"/>
            <a:ext cx="11787496" cy="114133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3400">
                <a:solidFill>
                  <a:srgbClr val="000000"/>
                </a:solidFill>
                <a:latin typeface="Marker Felt"/>
                <a:ea typeface="Marker Felt"/>
                <a:cs typeface="Marker Felt"/>
                <a:sym typeface="Marker Felt"/>
              </a:defRPr>
            </a:pPr>
            <a:endParaRPr lang="en-US"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pic>
        <p:nvPicPr>
          <p:cNvPr id="11" name="Picture 10">
            <a:extLst>
              <a:ext uri="{FF2B5EF4-FFF2-40B4-BE49-F238E27FC236}">
                <a16:creationId xmlns:a16="http://schemas.microsoft.com/office/drawing/2014/main" id="{CD44E23E-5DDE-1A4C-910B-122FC44535AF}"/>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6" name="Picture 15" descr="Heroes Badge.png">
            <a:extLst>
              <a:ext uri="{FF2B5EF4-FFF2-40B4-BE49-F238E27FC236}">
                <a16:creationId xmlns:a16="http://schemas.microsoft.com/office/drawing/2014/main" id="{812CE1E4-FCA8-2744-85F1-0F5A9EE3F5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879" y="216976"/>
            <a:ext cx="2146213" cy="2154018"/>
          </a:xfrm>
          <a:prstGeom prst="rect">
            <a:avLst/>
          </a:prstGeom>
        </p:spPr>
      </p:pic>
      <p:pic>
        <p:nvPicPr>
          <p:cNvPr id="3" name="Picture 2" descr="A paper with text on it&#10;&#10;Description automatically generated">
            <a:extLst>
              <a:ext uri="{FF2B5EF4-FFF2-40B4-BE49-F238E27FC236}">
                <a16:creationId xmlns:a16="http://schemas.microsoft.com/office/drawing/2014/main" id="{5E0C5790-3F40-385B-656E-2261CAD857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45024">
            <a:off x="761041" y="2518155"/>
            <a:ext cx="5934801" cy="6655991"/>
          </a:xfrm>
          <a:prstGeom prst="rect">
            <a:avLst/>
          </a:prstGeom>
        </p:spPr>
      </p:pic>
      <p:pic>
        <p:nvPicPr>
          <p:cNvPr id="2" name="Picture 1" descr="A list of students who are in a classroom&#10;&#10;Description automatically generated with medium confidence">
            <a:extLst>
              <a:ext uri="{FF2B5EF4-FFF2-40B4-BE49-F238E27FC236}">
                <a16:creationId xmlns:a16="http://schemas.microsoft.com/office/drawing/2014/main" id="{1FBE51B4-5FF6-2B0A-2BB4-87A408F7DA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0977">
            <a:off x="5839393" y="752146"/>
            <a:ext cx="6183220" cy="7666568"/>
          </a:xfrm>
          <a:prstGeom prst="rect">
            <a:avLst/>
          </a:prstGeom>
        </p:spPr>
      </p:pic>
    </p:spTree>
    <p:extLst>
      <p:ext uri="{BB962C8B-B14F-4D97-AF65-F5344CB8AC3E}">
        <p14:creationId xmlns:p14="http://schemas.microsoft.com/office/powerpoint/2010/main" val="1978458147"/>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306" y="4288076"/>
            <a:ext cx="12922494" cy="3516858"/>
          </a:xfrm>
          <a:prstGeom prst="rect">
            <a:avLst/>
          </a:prstGeom>
          <a:noFill/>
        </p:spPr>
        <p:txBody>
          <a:bodyPr wrap="square" lIns="130046" tIns="65023" rIns="130046" bIns="65023" rtlCol="0">
            <a:spAutoFit/>
          </a:bodyPr>
          <a:lstStyle/>
          <a:p>
            <a:r>
              <a:rPr lang="en-US" sz="4400" dirty="0">
                <a:solidFill>
                  <a:schemeClr val="bg1"/>
                </a:solidFill>
                <a:latin typeface="Chalkduster"/>
                <a:cs typeface="Chalkduster"/>
              </a:rPr>
              <a:t>Share a time you were a Hero to a student or colleague.</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Share a time when a student or colleague was a Hero for you.</a:t>
            </a:r>
          </a:p>
        </p:txBody>
      </p:sp>
      <p:pic>
        <p:nvPicPr>
          <p:cNvPr id="6" name="Picture 5"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20882">
            <a:off x="599964" y="409693"/>
            <a:ext cx="2502918" cy="3077944"/>
          </a:xfrm>
          <a:prstGeom prst="rect">
            <a:avLst/>
          </a:prstGeom>
          <a:effectLst>
            <a:softEdge rad="63500"/>
          </a:effectLst>
        </p:spPr>
      </p:pic>
      <p:sp>
        <p:nvSpPr>
          <p:cNvPr id="7" name="Text Box 3"/>
          <p:cNvSpPr txBox="1">
            <a:spLocks noChangeArrowheads="1"/>
          </p:cNvSpPr>
          <p:nvPr/>
        </p:nvSpPr>
        <p:spPr bwMode="auto">
          <a:xfrm>
            <a:off x="1140852" y="956736"/>
            <a:ext cx="7978985"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2" name="Picture 11" descr="Heroes Badge.png">
            <a:extLst>
              <a:ext uri="{FF2B5EF4-FFF2-40B4-BE49-F238E27FC236}">
                <a16:creationId xmlns:a16="http://schemas.microsoft.com/office/drawing/2014/main" id="{C225452A-D136-564C-A47E-66B096CD94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2868" y="325142"/>
            <a:ext cx="2226991" cy="2235090"/>
          </a:xfrm>
          <a:prstGeom prst="rect">
            <a:avLst/>
          </a:prstGeom>
        </p:spPr>
      </p:pic>
      <p:pic>
        <p:nvPicPr>
          <p:cNvPr id="5" name="Picture 4">
            <a:extLst>
              <a:ext uri="{FF2B5EF4-FFF2-40B4-BE49-F238E27FC236}">
                <a16:creationId xmlns:a16="http://schemas.microsoft.com/office/drawing/2014/main" id="{7F12A911-CF33-1389-6166-D4D3EB253804}"/>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887507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16688" y="134781"/>
            <a:ext cx="11054082" cy="1385703"/>
          </a:xfrm>
        </p:spPr>
        <p:txBody>
          <a:bodyPr/>
          <a:lstStyle/>
          <a:p>
            <a:pPr lvl="0">
              <a:defRPr sz="1800"/>
            </a:pPr>
            <a:r>
              <a:rPr lang="en-US" sz="7200" dirty="0">
                <a:solidFill>
                  <a:srgbClr val="FFFF00"/>
                </a:solidFill>
                <a:latin typeface="Chalkduster"/>
                <a:ea typeface="Marker Felt"/>
                <a:cs typeface="Chalkduster"/>
                <a:sym typeface="Marker Felt"/>
              </a:rPr>
              <a:t>Sense of Accomplishment </a:t>
            </a:r>
          </a:p>
        </p:txBody>
      </p:sp>
      <p:pic>
        <p:nvPicPr>
          <p:cNvPr id="3" name="Picture 2" descr="SenseOfAccomplishment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2490" y="3162168"/>
            <a:ext cx="4575909" cy="4502499"/>
          </a:xfrm>
          <a:prstGeom prst="rect">
            <a:avLst/>
          </a:prstGeom>
        </p:spPr>
      </p:pic>
      <p:pic>
        <p:nvPicPr>
          <p:cNvPr id="2" name="Picture 1">
            <a:extLst>
              <a:ext uri="{FF2B5EF4-FFF2-40B4-BE49-F238E27FC236}">
                <a16:creationId xmlns:a16="http://schemas.microsoft.com/office/drawing/2014/main" id="{6F2C1C79-9291-EFF8-23EB-F1D7D4B194D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89678337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5A9AC9-B83A-8B4B-B225-4B1A2537D97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A6C1C8D8-E1B3-6744-8358-DD3CDAF030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6406" y="331644"/>
            <a:ext cx="7811987" cy="9090312"/>
          </a:xfrm>
          <a:prstGeom prst="rect">
            <a:avLst/>
          </a:prstGeom>
          <a:effectLst>
            <a:softEdge rad="38100"/>
          </a:effectLst>
        </p:spPr>
      </p:pic>
    </p:spTree>
    <p:extLst>
      <p:ext uri="{BB962C8B-B14F-4D97-AF65-F5344CB8AC3E}">
        <p14:creationId xmlns:p14="http://schemas.microsoft.com/office/powerpoint/2010/main" val="288297507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0E31-F049-5A44-A203-CBEBA0227508}"/>
              </a:ext>
            </a:extLst>
          </p:cNvPr>
          <p:cNvSpPr>
            <a:spLocks noGrp="1"/>
          </p:cNvSpPr>
          <p:nvPr>
            <p:ph type="title"/>
          </p:nvPr>
        </p:nvSpPr>
        <p:spPr>
          <a:xfrm>
            <a:off x="975359" y="439137"/>
            <a:ext cx="11054082" cy="2497103"/>
          </a:xfrm>
        </p:spPr>
        <p:txBody>
          <a:bodyPr/>
          <a:lstStyle/>
          <a:p>
            <a:r>
              <a:rPr lang="en-US" sz="3600" dirty="0">
                <a:solidFill>
                  <a:srgbClr val="FFFF00"/>
                </a:solidFill>
                <a:latin typeface="Chalkduster" panose="03050602040202020205" pitchFamily="66" charset="77"/>
              </a:rPr>
              <a:t>Effort and Perseverance</a:t>
            </a:r>
          </a:p>
        </p:txBody>
      </p:sp>
      <p:sp>
        <p:nvSpPr>
          <p:cNvPr id="5" name="TextBox 4">
            <a:extLst>
              <a:ext uri="{FF2B5EF4-FFF2-40B4-BE49-F238E27FC236}">
                <a16:creationId xmlns:a16="http://schemas.microsoft.com/office/drawing/2014/main" id="{2C3A45ED-ED42-FC47-8B41-E93863A7FC3D}"/>
              </a:ext>
            </a:extLst>
          </p:cNvPr>
          <p:cNvSpPr txBox="1"/>
          <p:nvPr/>
        </p:nvSpPr>
        <p:spPr>
          <a:xfrm>
            <a:off x="304800" y="9125545"/>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7" name="Text Placeholder 2">
            <a:extLst>
              <a:ext uri="{FF2B5EF4-FFF2-40B4-BE49-F238E27FC236}">
                <a16:creationId xmlns:a16="http://schemas.microsoft.com/office/drawing/2014/main" id="{DD5F2DF0-3BAE-FC2E-37C7-9017FD44FA00}"/>
              </a:ext>
            </a:extLst>
          </p:cNvPr>
          <p:cNvSpPr>
            <a:spLocks noGrp="1"/>
          </p:cNvSpPr>
          <p:nvPr>
            <p:ph type="body" idx="1"/>
          </p:nvPr>
        </p:nvSpPr>
        <p:spPr>
          <a:xfrm>
            <a:off x="1950719" y="2555240"/>
            <a:ext cx="9581918" cy="4226561"/>
          </a:xfrm>
        </p:spPr>
        <p:txBody>
          <a:bodyPr/>
          <a:lstStyle/>
          <a:p>
            <a:r>
              <a:rPr lang="en-US" sz="3600" b="1" dirty="0">
                <a:latin typeface="Helvetica Neue" panose="02000503000000020004" pitchFamily="2" charset="0"/>
                <a:ea typeface="Helvetica Neue" panose="02000503000000020004" pitchFamily="2" charset="0"/>
                <a:cs typeface="Helvetica Neue" panose="02000503000000020004" pitchFamily="2" charset="0"/>
              </a:rPr>
              <a:t>Vimeo</a:t>
            </a:r>
          </a:p>
          <a:p>
            <a:r>
              <a:rPr lang="en-US" sz="3600" b="1" u="none" strike="noStrike" dirty="0">
                <a:solidFill>
                  <a:srgbClr val="00ADEF"/>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https://vimeo.com/854748561/53926aaf4e</a:t>
            </a:r>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r>
              <a:rPr lang="en-US" sz="3600" b="1" dirty="0">
                <a:latin typeface="Helvetica Neue" panose="02000503000000020004" pitchFamily="2" charset="0"/>
                <a:ea typeface="Helvetica Neue" panose="02000503000000020004" pitchFamily="2" charset="0"/>
                <a:cs typeface="Helvetica Neue" panose="02000503000000020004" pitchFamily="2" charset="0"/>
              </a:rPr>
              <a:t>YouTube</a:t>
            </a:r>
          </a:p>
          <a:p>
            <a:r>
              <a:rPr lang="en-US" sz="3600"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https://youtu.be/w6SgUPwJNNs </a:t>
            </a:r>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endParaRPr lang="en-US" dirty="0"/>
          </a:p>
        </p:txBody>
      </p:sp>
    </p:spTree>
    <p:extLst>
      <p:ext uri="{BB962C8B-B14F-4D97-AF65-F5344CB8AC3E}">
        <p14:creationId xmlns:p14="http://schemas.microsoft.com/office/powerpoint/2010/main" val="21674560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nseOfAccomplishment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90" y="385102"/>
            <a:ext cx="2984177" cy="2936303"/>
          </a:xfrm>
          <a:prstGeom prst="rect">
            <a:avLst/>
          </a:prstGeom>
        </p:spPr>
      </p:pic>
      <p:sp>
        <p:nvSpPr>
          <p:cNvPr id="2" name="TextBox 1"/>
          <p:cNvSpPr txBox="1"/>
          <p:nvPr/>
        </p:nvSpPr>
        <p:spPr>
          <a:xfrm>
            <a:off x="3837709" y="1390144"/>
            <a:ext cx="6288423"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Key Points</a:t>
            </a:r>
          </a:p>
        </p:txBody>
      </p:sp>
      <p:sp>
        <p:nvSpPr>
          <p:cNvPr id="5" name="TextBox 4"/>
          <p:cNvSpPr txBox="1"/>
          <p:nvPr/>
        </p:nvSpPr>
        <p:spPr>
          <a:xfrm>
            <a:off x="372531" y="3800103"/>
            <a:ext cx="12818534" cy="61965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Move</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beyond just academic success</a:t>
            </a:r>
            <a:r>
              <a:rPr kumimoji="0" lang="mr-IN" sz="3600" b="0" i="0" u="none" strike="noStrike" cap="none" spc="0" normalizeH="0" dirty="0">
                <a:ln>
                  <a:noFill/>
                </a:ln>
                <a:solidFill>
                  <a:schemeClr val="bg1"/>
                </a:solidFill>
                <a:effectLst/>
                <a:uFillTx/>
                <a:latin typeface="Chalkduster"/>
                <a:ea typeface="+mn-ea"/>
                <a:cs typeface="Chalkduster"/>
                <a:sym typeface="Helvetica Light"/>
              </a:rPr>
              <a:t>…</a:t>
            </a:r>
            <a:endParaRPr kumimoji="0" lang="en-US" sz="3600" b="0" i="0" u="none" strike="noStrike" cap="none" spc="0" normalizeH="0" dirty="0">
              <a:ln>
                <a:noFill/>
              </a:ln>
              <a:solidFill>
                <a:schemeClr val="bg1"/>
              </a:solidFill>
              <a:effectLst/>
              <a:uFillTx/>
              <a:latin typeface="Chalkduster"/>
              <a:ea typeface="+mn-ea"/>
              <a:cs typeface="Chalkduster"/>
              <a:sym typeface="Helvetica Light"/>
            </a:endParaRPr>
          </a:p>
          <a:p>
            <a:pPr marR="0" algn="l" defTabSz="584200" rtl="0" fontAlgn="auto" latinLnBrk="1" hangingPunct="0">
              <a:lnSpc>
                <a:spcPct val="100000"/>
              </a:lnSpc>
              <a:spcBef>
                <a:spcPts val="0"/>
              </a:spcBef>
              <a:spcAft>
                <a:spcPts val="0"/>
              </a:spcAft>
              <a:buClrTx/>
              <a:buSzTx/>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   effort, perseverance </a:t>
            </a:r>
            <a:r>
              <a:rPr lang="en-US" dirty="0">
                <a:solidFill>
                  <a:schemeClr val="bg1"/>
                </a:solidFill>
                <a:latin typeface="Chalkduster"/>
                <a:cs typeface="Chalkduster"/>
              </a:rPr>
              <a:t>&amp;</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citizenship matter.</a:t>
            </a:r>
          </a:p>
          <a:p>
            <a:pPr marR="0" algn="l" defTabSz="584200" rtl="0" fontAlgn="auto" latinLnBrk="1" hangingPunct="0">
              <a:lnSpc>
                <a:spcPct val="100000"/>
              </a:lnSpc>
              <a:spcBef>
                <a:spcPts val="0"/>
              </a:spcBef>
              <a:spcAft>
                <a:spcPts val="0"/>
              </a:spcAft>
              <a:buClrTx/>
              <a:buSzTx/>
              <a:tabLst/>
            </a:pPr>
            <a:endParaRPr lang="en-US" baseline="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Value </a:t>
            </a:r>
            <a:r>
              <a:rPr lang="en-US" dirty="0">
                <a:solidFill>
                  <a:schemeClr val="bg1"/>
                </a:solidFill>
                <a:latin typeface="Chalkduster"/>
                <a:cs typeface="Chalkduster"/>
              </a:rPr>
              <a:t>&amp; recognize </a:t>
            </a:r>
            <a:r>
              <a:rPr kumimoji="0" lang="en-US" sz="3600" b="0" i="0" u="none" strike="noStrike" cap="none" spc="0" normalizeH="0" dirty="0">
                <a:ln>
                  <a:noFill/>
                </a:ln>
                <a:solidFill>
                  <a:schemeClr val="bg1"/>
                </a:solidFill>
                <a:effectLst/>
                <a:uFillTx/>
                <a:latin typeface="Chalkduster"/>
                <a:ea typeface="+mn-ea"/>
                <a:cs typeface="Chalkduster"/>
                <a:sym typeface="Helvetica Light"/>
              </a:rPr>
              <a:t>the learning process, </a:t>
            </a:r>
          </a:p>
          <a:p>
            <a:pPr marR="0" algn="l"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   </a:t>
            </a:r>
            <a:r>
              <a:rPr kumimoji="0" lang="en-US" sz="3600" b="0" i="0" u="none" strike="noStrike" cap="none" spc="0" normalizeH="0" dirty="0">
                <a:ln>
                  <a:noFill/>
                </a:ln>
                <a:solidFill>
                  <a:schemeClr val="bg1"/>
                </a:solidFill>
                <a:effectLst/>
                <a:uFillTx/>
                <a:latin typeface="Chalkduster"/>
                <a:ea typeface="+mn-ea"/>
                <a:cs typeface="Chalkduster"/>
                <a:sym typeface="Helvetica Light"/>
              </a:rPr>
              <a:t>not just the final product.</a:t>
            </a:r>
          </a:p>
          <a:p>
            <a:pPr marR="0" algn="l" defTabSz="584200" rtl="0" fontAlgn="auto" latinLnBrk="1" hangingPunct="0">
              <a:lnSpc>
                <a:spcPct val="100000"/>
              </a:lnSpc>
              <a:spcBef>
                <a:spcPts val="0"/>
              </a:spcBef>
              <a:spcAft>
                <a:spcPts val="0"/>
              </a:spcAft>
              <a:buClrTx/>
              <a:buSzTx/>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Students need to establish, recognize </a:t>
            </a:r>
            <a:r>
              <a:rPr lang="en-US" dirty="0">
                <a:solidFill>
                  <a:schemeClr val="bg1"/>
                </a:solidFill>
                <a:latin typeface="Chalkduster"/>
                <a:cs typeface="Chalkduster"/>
              </a:rPr>
              <a:t>&amp;</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a:t>
            </a:r>
          </a:p>
          <a:p>
            <a:pPr marR="0" algn="l"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   celebrate</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their own achievements.</a:t>
            </a:r>
          </a:p>
          <a:p>
            <a:pPr marR="0" algn="l" defTabSz="584200" rtl="0" fontAlgn="auto" latinLnBrk="1" hangingPunct="0">
              <a:lnSpc>
                <a:spcPct val="100000"/>
              </a:lnSpc>
              <a:spcBef>
                <a:spcPts val="0"/>
              </a:spcBef>
              <a:spcAft>
                <a:spcPts val="0"/>
              </a:spcAft>
              <a:buClrTx/>
              <a:buSzTx/>
              <a:tabLst/>
            </a:pPr>
            <a:endParaRPr lang="en-US" dirty="0">
              <a:solidFill>
                <a:schemeClr val="bg1"/>
              </a:solidFill>
              <a:latin typeface="Chalkduster"/>
              <a:cs typeface="Chalkduster"/>
            </a:endParaRPr>
          </a:p>
          <a:p>
            <a:pPr marR="0" algn="l" defTabSz="584200" rtl="0" fontAlgn="auto" latinLnBrk="1" hangingPunct="0">
              <a:lnSpc>
                <a:spcPct val="100000"/>
              </a:lnSpc>
              <a:spcBef>
                <a:spcPts val="0"/>
              </a:spcBef>
              <a:spcAft>
                <a:spcPts val="0"/>
              </a:spcAft>
              <a:buClrTx/>
              <a:buSzTx/>
              <a:tabLst/>
            </a:pPr>
            <a:endParaRPr kumimoji="0" lang="en-US" sz="3600" b="0" i="0" u="none" strike="noStrike" cap="none" spc="0" normalizeH="0" dirty="0">
              <a:ln>
                <a:noFill/>
              </a:ln>
              <a:solidFill>
                <a:schemeClr val="bg1"/>
              </a:solidFill>
              <a:effectLst/>
              <a:uFillTx/>
              <a:latin typeface="Chalkduster"/>
              <a:ea typeface="+mn-ea"/>
              <a:cs typeface="Chalkduster"/>
              <a:sym typeface="Helvetica Light"/>
            </a:endParaRPr>
          </a:p>
          <a:p>
            <a:pPr marR="0" algn="l" defTabSz="584200" rtl="0" fontAlgn="auto" latinLnBrk="1" hangingPunct="0">
              <a:lnSpc>
                <a:spcPct val="100000"/>
              </a:lnSpc>
              <a:spcBef>
                <a:spcPts val="0"/>
              </a:spcBef>
              <a:spcAft>
                <a:spcPts val="0"/>
              </a:spcAft>
              <a:buClrTx/>
              <a:buSzTx/>
              <a:tabLst/>
            </a:pPr>
            <a:endParaRPr lang="en-US" baseline="0" dirty="0">
              <a:solidFill>
                <a:schemeClr val="bg1"/>
              </a:solidFill>
              <a:latin typeface="Chalkduster"/>
              <a:cs typeface="Chalkduster"/>
            </a:endParaRPr>
          </a:p>
        </p:txBody>
      </p:sp>
      <p:pic>
        <p:nvPicPr>
          <p:cNvPr id="4" name="Picture 3">
            <a:extLst>
              <a:ext uri="{FF2B5EF4-FFF2-40B4-BE49-F238E27FC236}">
                <a16:creationId xmlns:a16="http://schemas.microsoft.com/office/drawing/2014/main" id="{C5978E38-C42E-E367-DAB8-52F71FFB1BA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9788175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nseOfAccomplishment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90" y="385102"/>
            <a:ext cx="2984177" cy="2936303"/>
          </a:xfrm>
          <a:prstGeom prst="rect">
            <a:avLst/>
          </a:prstGeom>
        </p:spPr>
      </p:pic>
      <p:sp>
        <p:nvSpPr>
          <p:cNvPr id="2" name="TextBox 1"/>
          <p:cNvSpPr txBox="1"/>
          <p:nvPr/>
        </p:nvSpPr>
        <p:spPr>
          <a:xfrm>
            <a:off x="3843867" y="877680"/>
            <a:ext cx="8585200"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Instill a Sense</a:t>
            </a:r>
            <a:r>
              <a:rPr kumimoji="0" lang="en-US" sz="6000" b="0" i="0" u="none" strike="noStrike" cap="none" spc="0" normalizeH="0" dirty="0">
                <a:ln>
                  <a:noFill/>
                </a:ln>
                <a:solidFill>
                  <a:srgbClr val="FFFF00"/>
                </a:solidFill>
                <a:effectLst/>
                <a:uFillTx/>
                <a:latin typeface="Chalkduster"/>
                <a:ea typeface="+mn-ea"/>
                <a:cs typeface="Chalkduster"/>
                <a:sym typeface="Helvetica Light"/>
              </a:rPr>
              <a:t> of Accomplishment</a:t>
            </a:r>
            <a:endParaRPr kumimoji="0" lang="en-US" sz="6000" b="0" i="0" u="none" strike="noStrike" cap="none" spc="0" normalizeH="0" baseline="0" dirty="0">
              <a:ln>
                <a:noFill/>
              </a:ln>
              <a:solidFill>
                <a:srgbClr val="FFFF00"/>
              </a:solidFill>
              <a:effectLst/>
              <a:uFillTx/>
              <a:latin typeface="Chalkduster"/>
              <a:ea typeface="+mn-ea"/>
              <a:cs typeface="Chalkduster"/>
              <a:sym typeface="Helvetica Light"/>
            </a:endParaRPr>
          </a:p>
        </p:txBody>
      </p:sp>
      <p:sp>
        <p:nvSpPr>
          <p:cNvPr id="5" name="TextBox 4"/>
          <p:cNvSpPr txBox="1"/>
          <p:nvPr/>
        </p:nvSpPr>
        <p:spPr>
          <a:xfrm>
            <a:off x="351690" y="3274387"/>
            <a:ext cx="12649199" cy="7304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rtl="0" latinLnBrk="1" hangingPunct="0">
              <a:buFont typeface="Arial"/>
              <a:buChar char="•"/>
            </a:pPr>
            <a:r>
              <a:rPr lang="en-US" dirty="0">
                <a:solidFill>
                  <a:schemeClr val="bg1"/>
                </a:solidFill>
                <a:latin typeface="Chalkduster"/>
                <a:cs typeface="Chalkduster"/>
              </a:rPr>
              <a:t>Provide students opportunities to reflect </a:t>
            </a:r>
          </a:p>
          <a:p>
            <a:pPr algn="l" rtl="0" latinLnBrk="1" hangingPunct="0"/>
            <a:r>
              <a:rPr lang="en-US" dirty="0">
                <a:solidFill>
                  <a:schemeClr val="bg1"/>
                </a:solidFill>
                <a:latin typeface="Chalkduster"/>
                <a:cs typeface="Chalkduster"/>
              </a:rPr>
              <a:t>   &amp; self assess.</a:t>
            </a:r>
          </a:p>
          <a:p>
            <a:pPr algn="l" rtl="0" latinLnBrk="1" hangingPunct="0"/>
            <a:endParaRPr lang="en-US" dirty="0">
              <a:solidFill>
                <a:schemeClr val="bg1"/>
              </a:solidFill>
              <a:latin typeface="Chalkduster"/>
              <a:cs typeface="Chalkduster"/>
            </a:endParaRPr>
          </a:p>
          <a:p>
            <a:pPr marL="571500" indent="-571500" algn="l" rtl="0" latinLnBrk="1" hangingPunct="0">
              <a:buFont typeface="Arial"/>
              <a:buChar char="•"/>
            </a:pPr>
            <a:r>
              <a:rPr lang="en-US" dirty="0">
                <a:solidFill>
                  <a:schemeClr val="bg1"/>
                </a:solidFill>
                <a:latin typeface="Chalkduster"/>
                <a:cs typeface="Chalkduster"/>
              </a:rPr>
              <a:t>Students need clarity &amp; purpose behind</a:t>
            </a:r>
            <a:br>
              <a:rPr lang="en-US" dirty="0">
                <a:solidFill>
                  <a:schemeClr val="bg1"/>
                </a:solidFill>
                <a:latin typeface="Chalkduster"/>
                <a:cs typeface="Chalkduster"/>
              </a:rPr>
            </a:br>
            <a:r>
              <a:rPr lang="en-US" dirty="0">
                <a:solidFill>
                  <a:schemeClr val="bg1"/>
                </a:solidFill>
                <a:latin typeface="Chalkduster"/>
                <a:cs typeface="Chalkduster"/>
              </a:rPr>
              <a:t>learning &amp; behavior expectations. Help</a:t>
            </a:r>
            <a:br>
              <a:rPr lang="en-US" dirty="0">
                <a:solidFill>
                  <a:schemeClr val="bg1"/>
                </a:solidFill>
                <a:latin typeface="Chalkduster"/>
                <a:cs typeface="Chalkduster"/>
              </a:rPr>
            </a:br>
            <a:r>
              <a:rPr lang="en-US" dirty="0">
                <a:solidFill>
                  <a:schemeClr val="bg1"/>
                </a:solidFill>
                <a:latin typeface="Chalkduster"/>
                <a:cs typeface="Chalkduster"/>
              </a:rPr>
              <a:t>build the why &amp; shared responsibility.</a:t>
            </a:r>
          </a:p>
          <a:p>
            <a:pPr algn="l" rtl="0" latinLnBrk="1" hangingPunct="0"/>
            <a:r>
              <a:rPr lang="en-US" dirty="0">
                <a:solidFill>
                  <a:schemeClr val="bg1"/>
                </a:solidFill>
                <a:latin typeface="Chalkduster"/>
                <a:cs typeface="Chalkduster"/>
              </a:rPr>
              <a:t>   </a:t>
            </a:r>
          </a:p>
          <a:p>
            <a:pPr marL="571500" indent="-571500" algn="l" rtl="0" latinLnBrk="1" hangingPunct="0">
              <a:buFont typeface="Arial"/>
              <a:buChar char="•"/>
            </a:pPr>
            <a:r>
              <a:rPr lang="en-US" dirty="0">
                <a:solidFill>
                  <a:schemeClr val="bg1"/>
                </a:solidFill>
                <a:latin typeface="Chalkduster"/>
                <a:cs typeface="Chalkduster"/>
              </a:rPr>
              <a:t>Provide a wide variety of opportunities for</a:t>
            </a:r>
            <a:br>
              <a:rPr lang="en-US" dirty="0">
                <a:solidFill>
                  <a:schemeClr val="bg1"/>
                </a:solidFill>
                <a:latin typeface="Chalkduster"/>
                <a:cs typeface="Chalkduster"/>
              </a:rPr>
            </a:br>
            <a:r>
              <a:rPr lang="en-US" dirty="0">
                <a:solidFill>
                  <a:schemeClr val="bg1"/>
                </a:solidFill>
                <a:latin typeface="Chalkduster"/>
                <a:cs typeface="Chalkduster"/>
              </a:rPr>
              <a:t>students to grow &amp; succeed.</a:t>
            </a:r>
          </a:p>
          <a:p>
            <a:pPr marL="571500" indent="-571500" algn="l" rtl="0" latinLnBrk="1" hangingPunct="0">
              <a:buFont typeface="Arial"/>
              <a:buChar char="•"/>
            </a:pPr>
            <a:endParaRPr lang="en-US" dirty="0">
              <a:solidFill>
                <a:schemeClr val="bg1"/>
              </a:solidFill>
              <a:latin typeface="Chalkduster"/>
              <a:cs typeface="Chalkduster"/>
            </a:endParaRPr>
          </a:p>
          <a:p>
            <a:pPr marL="571500" indent="-571500" algn="l" rtl="0" latinLnBrk="1" hangingPunct="0">
              <a:buFont typeface="Arial"/>
              <a:buChar char="•"/>
            </a:pPr>
            <a:r>
              <a:rPr lang="en-US" dirty="0">
                <a:solidFill>
                  <a:schemeClr val="bg1"/>
                </a:solidFill>
                <a:latin typeface="Chalkduster"/>
                <a:cs typeface="Chalkduster"/>
              </a:rPr>
              <a:t>Revise, revisit, redo!</a:t>
            </a:r>
          </a:p>
          <a:p>
            <a:pPr marL="571500" indent="-571500" algn="l" rtl="0" latinLnBrk="1" hangingPunct="0">
              <a:buFont typeface="Arial"/>
              <a:buChar char="•"/>
            </a:pPr>
            <a:endParaRPr lang="en-US" dirty="0">
              <a:solidFill>
                <a:schemeClr val="bg1"/>
              </a:solidFill>
              <a:latin typeface="Chalkduster"/>
              <a:cs typeface="Chalkduster"/>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4D35A341-A038-038E-81DD-379482D6BA6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393984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430959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51441" y="2774955"/>
            <a:ext cx="8349553" cy="249710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marL="571500" indent="-571500" algn="l"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Marker Felt"/>
              </a:rPr>
              <a:t>Take turns listing examples of different things &amp; ways you celebrate at school starting with each letter of the alphabet. </a:t>
            </a:r>
          </a:p>
          <a:p>
            <a:pPr algn="l" defTabSz="914400">
              <a:defRPr sz="1800"/>
            </a:pPr>
            <a:endParaRPr lang="en-US" sz="3600" dirty="0">
              <a:solidFill>
                <a:schemeClr val="bg1"/>
              </a:solidFill>
              <a:latin typeface="Chalkduster"/>
              <a:ea typeface="Marker Felt"/>
              <a:cs typeface="Chalkduster"/>
              <a:sym typeface="Wingdings" pitchFamily="2" charset="2"/>
            </a:endParaRPr>
          </a:p>
          <a:p>
            <a:pPr marL="571500" indent="-571500" algn="l"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Wingdings" pitchFamily="2" charset="2"/>
              </a:rPr>
              <a:t>Once a letter covered, pass the baton &amp; the next person moves on to the next letter. You may not skip letters! You CAN help one another if someone gets stuck!</a:t>
            </a:r>
            <a:endParaRPr lang="en-US" sz="3600" dirty="0">
              <a:solidFill>
                <a:schemeClr val="bg1"/>
              </a:solidFill>
              <a:latin typeface="Chalkduster"/>
              <a:ea typeface="Marker Felt"/>
              <a:cs typeface="Chalkduster"/>
              <a:sym typeface="Marker Felt"/>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70693">
            <a:off x="353519" y="301489"/>
            <a:ext cx="1702868" cy="2100748"/>
          </a:xfrm>
          <a:prstGeom prst="rect">
            <a:avLst/>
          </a:prstGeom>
          <a:effectLst>
            <a:softEdge rad="50800"/>
          </a:effectLst>
        </p:spPr>
      </p:pic>
      <p:sp>
        <p:nvSpPr>
          <p:cNvPr id="10" name="Title 1"/>
          <p:cNvSpPr txBox="1">
            <a:spLocks/>
          </p:cNvSpPr>
          <p:nvPr/>
        </p:nvSpPr>
        <p:spPr>
          <a:xfrm>
            <a:off x="2300958" y="139485"/>
            <a:ext cx="10573174"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A-Z Accomplishments Relay</a:t>
            </a:r>
          </a:p>
        </p:txBody>
      </p:sp>
      <p:pic>
        <p:nvPicPr>
          <p:cNvPr id="14" name="Picture 13">
            <a:extLst>
              <a:ext uri="{FF2B5EF4-FFF2-40B4-BE49-F238E27FC236}">
                <a16:creationId xmlns:a16="http://schemas.microsoft.com/office/drawing/2014/main" id="{666FB7D0-B842-7640-87FE-786D2C1744D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08284870-70EA-5345-8556-31A371F67C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9417">
            <a:off x="8810859" y="3070745"/>
            <a:ext cx="3650235" cy="5202526"/>
          </a:xfrm>
          <a:prstGeom prst="rect">
            <a:avLst/>
          </a:prstGeom>
          <a:effectLst>
            <a:softEdge rad="139700"/>
          </a:effectLst>
        </p:spPr>
      </p:pic>
      <p:pic>
        <p:nvPicPr>
          <p:cNvPr id="2" name="Picture 1" descr="SenseOfAccomplishment Badge.png">
            <a:extLst>
              <a:ext uri="{FF2B5EF4-FFF2-40B4-BE49-F238E27FC236}">
                <a16:creationId xmlns:a16="http://schemas.microsoft.com/office/drawing/2014/main" id="{9DFF1BA2-EE2C-9197-52D0-FF91736E75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41098" y="99241"/>
            <a:ext cx="1684644" cy="1657618"/>
          </a:xfrm>
          <a:prstGeom prst="rect">
            <a:avLst/>
          </a:prstGeom>
        </p:spPr>
      </p:pic>
    </p:spTree>
    <p:extLst>
      <p:ext uri="{BB962C8B-B14F-4D97-AF65-F5344CB8AC3E}">
        <p14:creationId xmlns:p14="http://schemas.microsoft.com/office/powerpoint/2010/main" val="3816355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7" name="Picture 16" descr="A paper with text on it&#10;&#10;Description automatically generated">
            <a:extLst>
              <a:ext uri="{FF2B5EF4-FFF2-40B4-BE49-F238E27FC236}">
                <a16:creationId xmlns:a16="http://schemas.microsoft.com/office/drawing/2014/main" id="{258DDE82-FAF8-B8CE-3CB2-521CF10668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98294">
            <a:off x="796862" y="2733481"/>
            <a:ext cx="5728045" cy="6251752"/>
          </a:xfrm>
          <a:prstGeom prst="rect">
            <a:avLst/>
          </a:prstGeom>
        </p:spPr>
      </p:pic>
      <p:pic>
        <p:nvPicPr>
          <p:cNvPr id="2" name="Picture 1" descr="SenseOfAccomplishment Badge.png">
            <a:extLst>
              <a:ext uri="{FF2B5EF4-FFF2-40B4-BE49-F238E27FC236}">
                <a16:creationId xmlns:a16="http://schemas.microsoft.com/office/drawing/2014/main" id="{ED7321F1-1520-ABB2-9B1D-5DE8DC9A3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691" y="385102"/>
            <a:ext cx="2353410" cy="2315655"/>
          </a:xfrm>
          <a:prstGeom prst="rect">
            <a:avLst/>
          </a:prstGeom>
        </p:spPr>
      </p:pic>
      <p:pic>
        <p:nvPicPr>
          <p:cNvPr id="15" name="Picture 14" descr="A list of information on a white background&#10;&#10;Description automatically generated with medium confidence">
            <a:extLst>
              <a:ext uri="{FF2B5EF4-FFF2-40B4-BE49-F238E27FC236}">
                <a16:creationId xmlns:a16="http://schemas.microsoft.com/office/drawing/2014/main" id="{E36C5AE4-E75B-78E8-10E0-2ECBDF1DD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2538">
            <a:off x="5603316" y="694493"/>
            <a:ext cx="6450091" cy="7600582"/>
          </a:xfrm>
          <a:prstGeom prst="rect">
            <a:avLst/>
          </a:prstGeom>
        </p:spPr>
      </p:pic>
      <p:pic>
        <p:nvPicPr>
          <p:cNvPr id="5" name="Picture 4">
            <a:extLst>
              <a:ext uri="{FF2B5EF4-FFF2-40B4-BE49-F238E27FC236}">
                <a16:creationId xmlns:a16="http://schemas.microsoft.com/office/drawing/2014/main" id="{43EC8164-1148-4390-EAE5-40C47607EA58}"/>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830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2B9E0-518F-3DFC-0B6B-A590E2C7E0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BC728B-A6CF-AF3E-33FB-B2049AC5A1EC}"/>
              </a:ext>
            </a:extLst>
          </p:cNvPr>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2" name="Picture 1">
            <a:extLst>
              <a:ext uri="{FF2B5EF4-FFF2-40B4-BE49-F238E27FC236}">
                <a16:creationId xmlns:a16="http://schemas.microsoft.com/office/drawing/2014/main" id="{92B945EA-8640-3B4E-D2C5-3175A3F2387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6" name="Picture 5" descr="A close-up of a questionnaire&#10;&#10;AI-generated content may be incorrect.">
            <a:extLst>
              <a:ext uri="{FF2B5EF4-FFF2-40B4-BE49-F238E27FC236}">
                <a16:creationId xmlns:a16="http://schemas.microsoft.com/office/drawing/2014/main" id="{6941F146-8590-EA92-CE42-6E5158123B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671" y="1242059"/>
            <a:ext cx="12367457" cy="6142777"/>
          </a:xfrm>
          <a:prstGeom prst="rect">
            <a:avLst/>
          </a:prstGeom>
          <a:effectLst>
            <a:softEdge rad="57544"/>
          </a:effectLst>
        </p:spPr>
      </p:pic>
    </p:spTree>
    <p:extLst>
      <p:ext uri="{BB962C8B-B14F-4D97-AF65-F5344CB8AC3E}">
        <p14:creationId xmlns:p14="http://schemas.microsoft.com/office/powerpoint/2010/main" val="386365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36543">
            <a:off x="312324" y="293094"/>
            <a:ext cx="1935358" cy="2379992"/>
          </a:xfrm>
          <a:prstGeom prst="rect">
            <a:avLst/>
          </a:prstGeom>
          <a:effectLst>
            <a:softEdge rad="88900"/>
          </a:effectLst>
        </p:spPr>
      </p:pic>
      <p:sp>
        <p:nvSpPr>
          <p:cNvPr id="7" name="Text Box 3"/>
          <p:cNvSpPr txBox="1">
            <a:spLocks noChangeArrowheads="1"/>
          </p:cNvSpPr>
          <p:nvPr/>
        </p:nvSpPr>
        <p:spPr bwMode="auto">
          <a:xfrm>
            <a:off x="247973" y="498946"/>
            <a:ext cx="7978985"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descr="SenseOfAccomplishment Badge.png">
            <a:extLst>
              <a:ext uri="{FF2B5EF4-FFF2-40B4-BE49-F238E27FC236}">
                <a16:creationId xmlns:a16="http://schemas.microsoft.com/office/drawing/2014/main" id="{218CC140-D3F8-C94D-95A2-7774FCE8CE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5410" y="260380"/>
            <a:ext cx="2539051" cy="2498318"/>
          </a:xfrm>
          <a:prstGeom prst="rect">
            <a:avLst/>
          </a:prstGeom>
        </p:spPr>
      </p:pic>
      <p:pic>
        <p:nvPicPr>
          <p:cNvPr id="11" name="Picture 10" descr="C:\Documents and Settings\owner\Local Settings\Temporary Internet Files\Content.IE5\SZQJHGXS\MCj02905320000[1].wmf">
            <a:extLst>
              <a:ext uri="{FF2B5EF4-FFF2-40B4-BE49-F238E27FC236}">
                <a16:creationId xmlns:a16="http://schemas.microsoft.com/office/drawing/2014/main" id="{518716DA-9243-774F-A93F-482ABB217E3F}"/>
              </a:ext>
            </a:extLst>
          </p:cNvPr>
          <p:cNvPicPr/>
          <p:nvPr/>
        </p:nvPicPr>
        <p:blipFill>
          <a:blip r:embed="rId5"/>
          <a:srcRect/>
          <a:stretch>
            <a:fillRect/>
          </a:stretch>
        </p:blipFill>
        <p:spPr bwMode="auto">
          <a:xfrm>
            <a:off x="5611850" y="636882"/>
            <a:ext cx="3263901" cy="2498317"/>
          </a:xfrm>
          <a:prstGeom prst="rect">
            <a:avLst/>
          </a:prstGeom>
          <a:noFill/>
          <a:ln w="9525">
            <a:noFill/>
            <a:miter lim="800000"/>
            <a:headEnd/>
            <a:tailEnd/>
          </a:ln>
        </p:spPr>
      </p:pic>
      <p:sp>
        <p:nvSpPr>
          <p:cNvPr id="3" name="TextBox 2">
            <a:extLst>
              <a:ext uri="{FF2B5EF4-FFF2-40B4-BE49-F238E27FC236}">
                <a16:creationId xmlns:a16="http://schemas.microsoft.com/office/drawing/2014/main" id="{F6819049-5127-754B-8934-019CCDF1A125}"/>
              </a:ext>
            </a:extLst>
          </p:cNvPr>
          <p:cNvSpPr txBox="1"/>
          <p:nvPr/>
        </p:nvSpPr>
        <p:spPr>
          <a:xfrm>
            <a:off x="131121" y="3969108"/>
            <a:ext cx="12293086"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Create a pie chart &amp; assign percentages</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to the major things your school celebrates,</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with all percentages totaling to 100%.</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What would you like to maintain?</a:t>
            </a:r>
            <a:br>
              <a:rPr lang="en-US" dirty="0">
                <a:solidFill>
                  <a:schemeClr val="bg1"/>
                </a:solidFill>
                <a:latin typeface="Chalkduster" panose="03050602040202020205" pitchFamily="66" charset="77"/>
              </a:rPr>
            </a:br>
            <a:endParaRPr lang="en-US"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What would you like to change?</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FFFF00"/>
              </a:solidFill>
              <a:latin typeface="Chalkduster" panose="03050602040202020205" pitchFamily="66" charset="77"/>
            </a:endParaRPr>
          </a:p>
        </p:txBody>
      </p:sp>
      <p:pic>
        <p:nvPicPr>
          <p:cNvPr id="4" name="Picture 3">
            <a:extLst>
              <a:ext uri="{FF2B5EF4-FFF2-40B4-BE49-F238E27FC236}">
                <a16:creationId xmlns:a16="http://schemas.microsoft.com/office/drawing/2014/main" id="{A11C4FE1-CAE9-8132-712F-2B5A89C74D0C}"/>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392639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65465" y="433953"/>
            <a:ext cx="11782903" cy="1385703"/>
          </a:xfrm>
        </p:spPr>
        <p:txBody>
          <a:bodyPr/>
          <a:lstStyle/>
          <a:p>
            <a:pPr lvl="0">
              <a:defRPr sz="1800"/>
            </a:pPr>
            <a:r>
              <a:rPr lang="en-US" sz="6600" dirty="0">
                <a:solidFill>
                  <a:srgbClr val="FFFF00"/>
                </a:solidFill>
                <a:latin typeface="Chalkduster"/>
                <a:ea typeface="Marker Felt"/>
                <a:cs typeface="Chalkduster"/>
                <a:sym typeface="Marker Felt"/>
              </a:rPr>
              <a:t>Self-Worth</a:t>
            </a:r>
          </a:p>
        </p:txBody>
      </p:sp>
      <p:pic>
        <p:nvPicPr>
          <p:cNvPr id="3" name="Picture 2" descr="Belonging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063" y="1884385"/>
            <a:ext cx="2407786" cy="2416541"/>
          </a:xfrm>
          <a:prstGeom prst="rect">
            <a:avLst/>
          </a:prstGeom>
        </p:spPr>
      </p:pic>
      <p:sp>
        <p:nvSpPr>
          <p:cNvPr id="6" name="TextBox 5"/>
          <p:cNvSpPr txBox="1"/>
          <p:nvPr/>
        </p:nvSpPr>
        <p:spPr>
          <a:xfrm>
            <a:off x="2711086" y="2369015"/>
            <a:ext cx="10041466"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Feeling like you are part of a</a:t>
            </a:r>
            <a:br>
              <a:rPr lang="en-US" dirty="0">
                <a:solidFill>
                  <a:srgbClr val="FFFFFF"/>
                </a:solidFill>
                <a:latin typeface="Chalkduster"/>
                <a:cs typeface="Chalkduster"/>
              </a:rPr>
            </a:br>
            <a:r>
              <a:rPr lang="en-US" dirty="0">
                <a:solidFill>
                  <a:srgbClr val="FFFFFF"/>
                </a:solidFill>
                <a:latin typeface="Chalkduster"/>
                <a:cs typeface="Chalkduster"/>
              </a:rPr>
              <a:t>group, while knowing you are</a:t>
            </a:r>
            <a:br>
              <a:rPr lang="en-US" dirty="0">
                <a:solidFill>
                  <a:srgbClr val="FFFFFF"/>
                </a:solidFill>
                <a:latin typeface="Chalkduster"/>
                <a:cs typeface="Chalkduster"/>
              </a:rPr>
            </a:br>
            <a:r>
              <a:rPr lang="en-US" dirty="0">
                <a:solidFill>
                  <a:srgbClr val="FFFFFF"/>
                </a:solidFill>
                <a:latin typeface="Chalkduster"/>
                <a:cs typeface="Chalkduster"/>
              </a:rPr>
              <a:t>valued as an individual.</a:t>
            </a:r>
          </a:p>
        </p:txBody>
      </p:sp>
      <p:pic>
        <p:nvPicPr>
          <p:cNvPr id="7" name="Picture 6" descr="Heroes Bad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936" y="4448120"/>
            <a:ext cx="2387599" cy="2396281"/>
          </a:xfrm>
          <a:prstGeom prst="rect">
            <a:avLst/>
          </a:prstGeom>
        </p:spPr>
      </p:pic>
      <p:sp>
        <p:nvSpPr>
          <p:cNvPr id="8" name="TextBox 7"/>
          <p:cNvSpPr txBox="1"/>
          <p:nvPr/>
        </p:nvSpPr>
        <p:spPr>
          <a:xfrm>
            <a:off x="2609849" y="4621864"/>
            <a:ext cx="9973733"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Having someone in your life to</a:t>
            </a:r>
            <a:b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b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consistently support &amp; encourage you in good times &amp; bad.</a:t>
            </a:r>
          </a:p>
        </p:txBody>
      </p:sp>
      <p:pic>
        <p:nvPicPr>
          <p:cNvPr id="9" name="Picture 8" descr="SenseOfAccomplishment Bad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1" y="6991595"/>
            <a:ext cx="2430964" cy="2391965"/>
          </a:xfrm>
          <a:prstGeom prst="rect">
            <a:avLst/>
          </a:prstGeom>
        </p:spPr>
      </p:pic>
      <p:sp>
        <p:nvSpPr>
          <p:cNvPr id="10" name="TextBox 9"/>
          <p:cNvSpPr txBox="1"/>
          <p:nvPr/>
        </p:nvSpPr>
        <p:spPr>
          <a:xfrm>
            <a:off x="2531535" y="7165817"/>
            <a:ext cx="10473265"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Being recognized for different types of successes</a:t>
            </a:r>
            <a:r>
              <a:rPr lang="en-US" baseline="0" dirty="0">
                <a:solidFill>
                  <a:schemeClr val="bg1"/>
                </a:solidFill>
                <a:latin typeface="Chalkduster"/>
                <a:cs typeface="Chalkduster"/>
              </a:rPr>
              <a:t> </a:t>
            </a:r>
            <a:r>
              <a:rPr kumimoji="0" lang="en-US" sz="3600" b="0" i="0" u="none" strike="noStrike" cap="none" spc="0" normalizeH="0" dirty="0">
                <a:ln>
                  <a:noFill/>
                </a:ln>
                <a:solidFill>
                  <a:schemeClr val="bg1"/>
                </a:solidFill>
                <a:effectLst/>
                <a:uFillTx/>
                <a:latin typeface="Chalkduster"/>
                <a:ea typeface="+mn-ea"/>
                <a:cs typeface="Chalkduster"/>
                <a:sym typeface="Helvetica Light"/>
              </a:rPr>
              <a:t>on a regular basis.</a:t>
            </a:r>
            <a:endParaRPr lang="en-US" dirty="0">
              <a:solidFill>
                <a:schemeClr val="bg1"/>
              </a:solidFill>
              <a:latin typeface="Chalkduster"/>
              <a:cs typeface="Chalkduster"/>
            </a:endParaRPr>
          </a:p>
        </p:txBody>
      </p:sp>
      <p:pic>
        <p:nvPicPr>
          <p:cNvPr id="12" name="Picture 11">
            <a:extLst>
              <a:ext uri="{FF2B5EF4-FFF2-40B4-BE49-F238E27FC236}">
                <a16:creationId xmlns:a16="http://schemas.microsoft.com/office/drawing/2014/main" id="{75536914-8CB0-6E4F-8AAB-36CCFABC322F}"/>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3842121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0322" y="746518"/>
            <a:ext cx="10246716" cy="201593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sz="1800"/>
            </a:pPr>
            <a:r>
              <a:rPr lang="en-US" sz="12500" dirty="0">
                <a:solidFill>
                  <a:srgbClr val="FFFF00"/>
                </a:solidFill>
                <a:latin typeface="Chalkduster"/>
                <a:ea typeface="Marker Felt"/>
                <a:cs typeface="Chalkduster"/>
                <a:sym typeface="Marker Felt"/>
              </a:rPr>
              <a:t>RESOURCES</a:t>
            </a:r>
            <a:endParaRPr kumimoji="0" lang="en-US" sz="12500" b="0" i="0" u="none" strike="noStrike" kern="0" cap="none" spc="0" normalizeH="0" baseline="0" noProof="0" dirty="0">
              <a:ln>
                <a:noFill/>
              </a:ln>
              <a:solidFill>
                <a:srgbClr val="FFFF00"/>
              </a:solidFill>
              <a:effectLst/>
              <a:uLnTx/>
              <a:uFillTx/>
              <a:latin typeface="Chalkduster"/>
              <a:ea typeface="Marker Felt"/>
              <a:cs typeface="Chalkduster"/>
              <a:sym typeface="Marker Felt"/>
            </a:endParaRPr>
          </a:p>
        </p:txBody>
      </p:sp>
      <p:pic>
        <p:nvPicPr>
          <p:cNvPr id="6" name="Picture 5">
            <a:extLst>
              <a:ext uri="{FF2B5EF4-FFF2-40B4-BE49-F238E27FC236}">
                <a16:creationId xmlns:a16="http://schemas.microsoft.com/office/drawing/2014/main" id="{DDB412EB-1470-434A-BE6A-D6387AAD60BB}"/>
              </a:ext>
            </a:extLst>
          </p:cNvPr>
          <p:cNvPicPr>
            <a:picLocks noChangeAspect="1"/>
          </p:cNvPicPr>
          <p:nvPr/>
        </p:nvPicPr>
        <p:blipFill>
          <a:blip r:embed="rId2"/>
          <a:stretch>
            <a:fillRect/>
          </a:stretch>
        </p:blipFill>
        <p:spPr>
          <a:xfrm>
            <a:off x="2336800" y="1655373"/>
            <a:ext cx="8249920" cy="8227781"/>
          </a:xfrm>
          <a:prstGeom prst="rect">
            <a:avLst/>
          </a:prstGeom>
          <a:effectLst>
            <a:softEdge rad="1231900"/>
          </a:effectLst>
        </p:spPr>
      </p:pic>
      <p:pic>
        <p:nvPicPr>
          <p:cNvPr id="8" name="Picture 7">
            <a:extLst>
              <a:ext uri="{FF2B5EF4-FFF2-40B4-BE49-F238E27FC236}">
                <a16:creationId xmlns:a16="http://schemas.microsoft.com/office/drawing/2014/main" id="{2C289BBB-92E3-2345-92D2-0B9FA69A7307}"/>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3761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5" name="Picture 4" descr="A group of text on a sheet of paper&#10;&#10;Description automatically generated">
            <a:extLst>
              <a:ext uri="{FF2B5EF4-FFF2-40B4-BE49-F238E27FC236}">
                <a16:creationId xmlns:a16="http://schemas.microsoft.com/office/drawing/2014/main" id="{69B30C9D-FAA5-39D0-6DB0-7AFD361F0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8947" y="886734"/>
            <a:ext cx="5965329" cy="8627543"/>
          </a:xfrm>
          <a:prstGeom prst="rect">
            <a:avLst/>
          </a:prstGeom>
        </p:spPr>
      </p:pic>
      <p:sp>
        <p:nvSpPr>
          <p:cNvPr id="2" name="Text Box 3">
            <a:extLst>
              <a:ext uri="{FF2B5EF4-FFF2-40B4-BE49-F238E27FC236}">
                <a16:creationId xmlns:a16="http://schemas.microsoft.com/office/drawing/2014/main" id="{EF330B5E-8C52-7BBF-33C4-F646F540D4FF}"/>
              </a:ext>
            </a:extLst>
          </p:cNvPr>
          <p:cNvSpPr txBox="1">
            <a:spLocks noChangeArrowheads="1"/>
          </p:cNvSpPr>
          <p:nvPr/>
        </p:nvSpPr>
        <p:spPr bwMode="auto">
          <a:xfrm>
            <a:off x="-1149601" y="0"/>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Adding Clarity to Self Worth</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6" name="Picture 5" descr="A page of a paper with text&#10;&#10;Description automatically generated">
            <a:extLst>
              <a:ext uri="{FF2B5EF4-FFF2-40B4-BE49-F238E27FC236}">
                <a16:creationId xmlns:a16="http://schemas.microsoft.com/office/drawing/2014/main" id="{50F5FEB7-4370-C9EE-4D3D-AC19E9F207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344" y="886734"/>
            <a:ext cx="6545606" cy="8627542"/>
          </a:xfrm>
          <a:prstGeom prst="rect">
            <a:avLst/>
          </a:prstGeom>
        </p:spPr>
      </p:pic>
    </p:spTree>
    <p:extLst>
      <p:ext uri="{BB962C8B-B14F-4D97-AF65-F5344CB8AC3E}">
        <p14:creationId xmlns:p14="http://schemas.microsoft.com/office/powerpoint/2010/main" val="97647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551B8976-8005-E94D-8F33-03A83ECA8256}"/>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Self-Worth Implementation Self Assessment</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4" name="Picture 3" descr="A paper with text and a list of text&#10;&#10;Description automatically generated with medium confidence">
            <a:extLst>
              <a:ext uri="{FF2B5EF4-FFF2-40B4-BE49-F238E27FC236}">
                <a16:creationId xmlns:a16="http://schemas.microsoft.com/office/drawing/2014/main" id="{3AE8E82A-D36D-235A-CC2D-D7CD27A7D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696" y="1196570"/>
            <a:ext cx="6586045" cy="8141394"/>
          </a:xfrm>
          <a:prstGeom prst="rect">
            <a:avLst/>
          </a:prstGeom>
        </p:spPr>
      </p:pic>
      <p:pic>
        <p:nvPicPr>
          <p:cNvPr id="7" name="Picture 6" descr="A paper with text on it&#10;&#10;Description automatically generated">
            <a:extLst>
              <a:ext uri="{FF2B5EF4-FFF2-40B4-BE49-F238E27FC236}">
                <a16:creationId xmlns:a16="http://schemas.microsoft.com/office/drawing/2014/main" id="{200EDDB2-9D04-511B-D8C7-1F03FCB41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113" y="1196570"/>
            <a:ext cx="5941991" cy="8141394"/>
          </a:xfrm>
          <a:prstGeom prst="rect">
            <a:avLst/>
          </a:prstGeom>
        </p:spPr>
      </p:pic>
    </p:spTree>
    <p:extLst>
      <p:ext uri="{BB962C8B-B14F-4D97-AF65-F5344CB8AC3E}">
        <p14:creationId xmlns:p14="http://schemas.microsoft.com/office/powerpoint/2010/main" val="383400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551B8976-8005-E94D-8F33-03A83ECA8256}"/>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Self-Worth Implementation Self Assessment</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5" name="Picture 4" descr="A paper with text and images&#10;&#10;Description automatically generated with medium confidence">
            <a:extLst>
              <a:ext uri="{FF2B5EF4-FFF2-40B4-BE49-F238E27FC236}">
                <a16:creationId xmlns:a16="http://schemas.microsoft.com/office/drawing/2014/main" id="{818BDF10-C04C-5061-27C8-0DF7E84C2B45}"/>
              </a:ext>
            </a:extLst>
          </p:cNvPr>
          <p:cNvPicPr>
            <a:picLocks noChangeAspect="1"/>
          </p:cNvPicPr>
          <p:nvPr/>
        </p:nvPicPr>
        <p:blipFill rotWithShape="1">
          <a:blip r:embed="rId2">
            <a:extLst>
              <a:ext uri="{28A0092B-C50C-407E-A947-70E740481C1C}">
                <a14:useLocalDpi xmlns:a14="http://schemas.microsoft.com/office/drawing/2010/main" val="0"/>
              </a:ext>
            </a:extLst>
          </a:blip>
          <a:srcRect b="1281"/>
          <a:stretch/>
        </p:blipFill>
        <p:spPr>
          <a:xfrm>
            <a:off x="433661" y="1099953"/>
            <a:ext cx="6022831" cy="8414324"/>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FE8BE203-1F31-C2F9-209D-2D25CED3F3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4410" y="1099953"/>
            <a:ext cx="6068738" cy="8414324"/>
          </a:xfrm>
          <a:prstGeom prst="rect">
            <a:avLst/>
          </a:prstGeom>
        </p:spPr>
      </p:pic>
    </p:spTree>
    <p:extLst>
      <p:ext uri="{BB962C8B-B14F-4D97-AF65-F5344CB8AC3E}">
        <p14:creationId xmlns:p14="http://schemas.microsoft.com/office/powerpoint/2010/main" val="427494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A71B2-42D3-02B7-E60A-373E11FF9C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960422F-F648-A2CF-2B0C-EAFA8C4BAD06}"/>
              </a:ext>
            </a:extLst>
          </p:cNvPr>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C111FAD7-0FB5-530B-C948-9000D03591CB}"/>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3500" dirty="0">
                <a:solidFill>
                  <a:srgbClr val="FFFF00"/>
                </a:solidFill>
                <a:effectLst>
                  <a:outerShdw blurRad="50800" dist="38100" dir="2700000">
                    <a:srgbClr val="000000">
                      <a:alpha val="43000"/>
                    </a:srgbClr>
                  </a:outerShdw>
                </a:effectLst>
                <a:latin typeface="Chalkduster"/>
                <a:cs typeface="Chalkduster"/>
              </a:rPr>
              <a:t>Instructional Coaches Self-Worth Self-Assessment</a:t>
            </a:r>
            <a:endParaRPr lang="en-US" sz="3500" dirty="0">
              <a:solidFill>
                <a:srgbClr val="FF0000"/>
              </a:solidFill>
              <a:effectLst>
                <a:outerShdw blurRad="50800" dist="38100" dir="2700000">
                  <a:srgbClr val="000000">
                    <a:alpha val="43000"/>
                  </a:srgbClr>
                </a:outerShdw>
              </a:effectLst>
              <a:latin typeface="Chalkduster"/>
              <a:cs typeface="Chalkduster"/>
            </a:endParaRPr>
          </a:p>
        </p:txBody>
      </p:sp>
      <p:pic>
        <p:nvPicPr>
          <p:cNvPr id="2" name="Picture 1">
            <a:extLst>
              <a:ext uri="{FF2B5EF4-FFF2-40B4-BE49-F238E27FC236}">
                <a16:creationId xmlns:a16="http://schemas.microsoft.com/office/drawing/2014/main" id="{2D00C29B-9268-7B97-0B28-EB619CD1C30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6" name="Picture 5" descr="A screenshot of a questionnaire&#10;&#10;AI-generated content may be incorrect.">
            <a:extLst>
              <a:ext uri="{FF2B5EF4-FFF2-40B4-BE49-F238E27FC236}">
                <a16:creationId xmlns:a16="http://schemas.microsoft.com/office/drawing/2014/main" id="{D8C91C01-75B9-ECBE-B877-333FFC356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655" y="1238539"/>
            <a:ext cx="6497286" cy="7910390"/>
          </a:xfrm>
          <a:prstGeom prst="rect">
            <a:avLst/>
          </a:prstGeom>
        </p:spPr>
      </p:pic>
      <p:pic>
        <p:nvPicPr>
          <p:cNvPr id="8" name="Picture 7" descr="A paper with text and a line of text&#10;&#10;AI-generated content may be incorrect.">
            <a:extLst>
              <a:ext uri="{FF2B5EF4-FFF2-40B4-BE49-F238E27FC236}">
                <a16:creationId xmlns:a16="http://schemas.microsoft.com/office/drawing/2014/main" id="{0E09C86B-7C14-E84A-4741-4472245656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37213">
            <a:off x="2742844" y="2796131"/>
            <a:ext cx="5724667" cy="6503487"/>
          </a:xfrm>
          <a:prstGeom prst="rect">
            <a:avLst/>
          </a:prstGeom>
        </p:spPr>
      </p:pic>
      <p:pic>
        <p:nvPicPr>
          <p:cNvPr id="11" name="Picture 10" descr="A paper with text on it&#10;&#10;AI-generated content may be incorrect.">
            <a:extLst>
              <a:ext uri="{FF2B5EF4-FFF2-40B4-BE49-F238E27FC236}">
                <a16:creationId xmlns:a16="http://schemas.microsoft.com/office/drawing/2014/main" id="{899780E0-8EC9-E163-93BC-77C84E8696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55526">
            <a:off x="6659249" y="1874914"/>
            <a:ext cx="5860014" cy="6588262"/>
          </a:xfrm>
          <a:prstGeom prst="rect">
            <a:avLst/>
          </a:prstGeom>
        </p:spPr>
      </p:pic>
    </p:spTree>
    <p:extLst>
      <p:ext uri="{BB962C8B-B14F-4D97-AF65-F5344CB8AC3E}">
        <p14:creationId xmlns:p14="http://schemas.microsoft.com/office/powerpoint/2010/main" val="9238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48BFF-D149-F451-4508-33D692F3EC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3917648-1E5C-0A3E-DBB2-2CD0B824B170}"/>
              </a:ext>
            </a:extLst>
          </p:cNvPr>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F78CE6C9-54B4-D3DA-88B8-0F32EC808A0B}"/>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Coaching Tips to Support Self-Worth</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5" name="Picture 4" descr="A white paper with black text&#10;&#10;AI-generated content may be incorrect.">
            <a:extLst>
              <a:ext uri="{FF2B5EF4-FFF2-40B4-BE49-F238E27FC236}">
                <a16:creationId xmlns:a16="http://schemas.microsoft.com/office/drawing/2014/main" id="{ED6DA1DD-AF18-9B97-4919-740759DC4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51" y="1466850"/>
            <a:ext cx="6251694" cy="7315200"/>
          </a:xfrm>
          <a:prstGeom prst="rect">
            <a:avLst/>
          </a:prstGeom>
        </p:spPr>
      </p:pic>
      <p:pic>
        <p:nvPicPr>
          <p:cNvPr id="8" name="Picture 7" descr="A list of a teacher's guide&#10;&#10;AI-generated content may be incorrect.">
            <a:extLst>
              <a:ext uri="{FF2B5EF4-FFF2-40B4-BE49-F238E27FC236}">
                <a16:creationId xmlns:a16="http://schemas.microsoft.com/office/drawing/2014/main" id="{682DD673-C619-38F1-4EDE-56D582870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484" y="1466850"/>
            <a:ext cx="5600054" cy="7315200"/>
          </a:xfrm>
          <a:prstGeom prst="rect">
            <a:avLst/>
          </a:prstGeom>
        </p:spPr>
      </p:pic>
      <p:pic>
        <p:nvPicPr>
          <p:cNvPr id="10" name="Picture 9">
            <a:extLst>
              <a:ext uri="{FF2B5EF4-FFF2-40B4-BE49-F238E27FC236}">
                <a16:creationId xmlns:a16="http://schemas.microsoft.com/office/drawing/2014/main" id="{C3697C1C-1662-CCC8-3532-5DA2D4490C78}"/>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8782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50293-7D72-F5AB-DCB9-37F72652C3B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EC517C-DE56-2982-59F8-E59B785E77F1}"/>
              </a:ext>
            </a:extLst>
          </p:cNvPr>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72808D3C-217C-CAF6-E02F-A5C0D5593720}"/>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Self-Worth Conversation Starters</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2" name="Picture 1">
            <a:extLst>
              <a:ext uri="{FF2B5EF4-FFF2-40B4-BE49-F238E27FC236}">
                <a16:creationId xmlns:a16="http://schemas.microsoft.com/office/drawing/2014/main" id="{608FAE6C-3D60-18DC-8040-00E6D11AFB25}"/>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screenshot of a white and black text&#10;&#10;AI-generated content may be incorrect.">
            <a:extLst>
              <a:ext uri="{FF2B5EF4-FFF2-40B4-BE49-F238E27FC236}">
                <a16:creationId xmlns:a16="http://schemas.microsoft.com/office/drawing/2014/main" id="{E6A58AA5-4E94-586D-0027-1737AABC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872" y="1324727"/>
            <a:ext cx="6381528" cy="7643079"/>
          </a:xfrm>
          <a:prstGeom prst="rect">
            <a:avLst/>
          </a:prstGeom>
        </p:spPr>
      </p:pic>
      <p:pic>
        <p:nvPicPr>
          <p:cNvPr id="7" name="Picture 6" descr="A couple of speech bubbles with text&#10;&#10;AI-generated content may be incorrect.">
            <a:extLst>
              <a:ext uri="{FF2B5EF4-FFF2-40B4-BE49-F238E27FC236}">
                <a16:creationId xmlns:a16="http://schemas.microsoft.com/office/drawing/2014/main" id="{CC4F9FDD-A7F2-22AB-CEF1-E27555C4E5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0592" y="2084587"/>
            <a:ext cx="6173336" cy="6454901"/>
          </a:xfrm>
          <a:prstGeom prst="rect">
            <a:avLst/>
          </a:prstGeom>
        </p:spPr>
      </p:pic>
    </p:spTree>
    <p:extLst>
      <p:ext uri="{BB962C8B-B14F-4D97-AF65-F5344CB8AC3E}">
        <p14:creationId xmlns:p14="http://schemas.microsoft.com/office/powerpoint/2010/main" val="254491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AE80D-E164-D659-5310-4D3A0E9F77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CB640D-C5C4-C45C-1771-9DF0BA34C7A7}"/>
              </a:ext>
            </a:extLst>
          </p:cNvPr>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B0174808-8023-6739-5246-EE71FBDB153D}"/>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Self-Worth Strategies for Instructional Coaches</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2" name="Picture 1">
            <a:extLst>
              <a:ext uri="{FF2B5EF4-FFF2-40B4-BE49-F238E27FC236}">
                <a16:creationId xmlns:a16="http://schemas.microsoft.com/office/drawing/2014/main" id="{C9E65CA3-1BDE-325D-8975-5AB476E9B6F6}"/>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diagram of a coach&#10;&#10;AI-generated content may be incorrect.">
            <a:extLst>
              <a:ext uri="{FF2B5EF4-FFF2-40B4-BE49-F238E27FC236}">
                <a16:creationId xmlns:a16="http://schemas.microsoft.com/office/drawing/2014/main" id="{28AFAA5B-25DB-9A0E-E3CC-3EC62061E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153" y="924637"/>
            <a:ext cx="6831065" cy="8603832"/>
          </a:xfrm>
          <a:prstGeom prst="rect">
            <a:avLst/>
          </a:prstGeom>
        </p:spPr>
      </p:pic>
      <p:pic>
        <p:nvPicPr>
          <p:cNvPr id="7" name="Picture 6" descr="A list of self-help questions&#10;&#10;AI-generated content may be incorrect.">
            <a:extLst>
              <a:ext uri="{FF2B5EF4-FFF2-40B4-BE49-F238E27FC236}">
                <a16:creationId xmlns:a16="http://schemas.microsoft.com/office/drawing/2014/main" id="{863103DA-51D9-CB82-91C7-1500902A6C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8945" y="2571749"/>
            <a:ext cx="5445326" cy="5464681"/>
          </a:xfrm>
          <a:prstGeom prst="rect">
            <a:avLst/>
          </a:prstGeom>
        </p:spPr>
      </p:pic>
    </p:spTree>
    <p:extLst>
      <p:ext uri="{BB962C8B-B14F-4D97-AF65-F5344CB8AC3E}">
        <p14:creationId xmlns:p14="http://schemas.microsoft.com/office/powerpoint/2010/main" val="222691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a:off x="921850" y="251920"/>
            <a:ext cx="1116109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4" name="TextBox 3">
            <a:extLst>
              <a:ext uri="{FF2B5EF4-FFF2-40B4-BE49-F238E27FC236}">
                <a16:creationId xmlns:a16="http://schemas.microsoft.com/office/drawing/2014/main" id="{63B445B4-6C7B-F185-E8FB-4A00F0A0580C}"/>
              </a:ext>
            </a:extLst>
          </p:cNvPr>
          <p:cNvSpPr txBox="1"/>
          <p:nvPr/>
        </p:nvSpPr>
        <p:spPr>
          <a:xfrm>
            <a:off x="2550501" y="8093810"/>
            <a:ext cx="8104783"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rtl="0" latinLnBrk="1" hangingPunct="0"/>
            <a:r>
              <a:rPr lang="en-US" dirty="0">
                <a:solidFill>
                  <a:schemeClr val="bg1"/>
                </a:solidFill>
                <a:latin typeface="Arial" panose="020B0604020202020204" pitchFamily="34" charset="0"/>
              </a:rPr>
              <a:t>https://</a:t>
            </a:r>
            <a:r>
              <a:rPr lang="en-US" dirty="0" err="1">
                <a:solidFill>
                  <a:schemeClr val="bg1"/>
                </a:solidFill>
                <a:latin typeface="Arial" panose="020B0604020202020204" pitchFamily="34" charset="0"/>
              </a:rPr>
              <a:t>quagliainstitute.org</a:t>
            </a:r>
            <a:r>
              <a:rPr lang="en-US" dirty="0">
                <a:solidFill>
                  <a:schemeClr val="bg1"/>
                </a:solidFill>
                <a:latin typeface="Arial" panose="020B0604020202020204" pitchFamily="34" charset="0"/>
              </a:rPr>
              <a:t>/</a:t>
            </a:r>
            <a:r>
              <a:rPr lang="en-US" dirty="0" err="1">
                <a:solidFill>
                  <a:schemeClr val="bg1"/>
                </a:solidFill>
                <a:latin typeface="Arial" panose="020B0604020202020204" pitchFamily="34" charset="0"/>
              </a:rPr>
              <a:t>tlc</a:t>
            </a:r>
            <a:r>
              <a:rPr lang="en-US" dirty="0">
                <a:solidFill>
                  <a:schemeClr val="bg1"/>
                </a:solidFill>
                <a:latin typeface="Arial" panose="020B0604020202020204" pitchFamily="34" charset="0"/>
              </a:rPr>
              <a:t>-self-worth</a:t>
            </a:r>
            <a:endParaRPr kumimoji="0" lang="en-US" sz="3600" b="0" i="0" u="none" strike="noStrike" cap="none" spc="0" normalizeH="0" baseline="0" dirty="0">
              <a:ln>
                <a:noFill/>
              </a:ln>
              <a:solidFill>
                <a:schemeClr val="bg1"/>
              </a:solidFill>
              <a:effectLst/>
              <a:uFillTx/>
              <a:latin typeface="+mn-lt"/>
              <a:ea typeface="+mn-ea"/>
              <a:cs typeface="+mn-cs"/>
              <a:sym typeface="Helvetica Light"/>
            </a:endParaRPr>
          </a:p>
        </p:txBody>
      </p:sp>
      <p:pic>
        <p:nvPicPr>
          <p:cNvPr id="6" name="Picture 5" descr="A qr code with several round badges&#10;&#10;AI-generated content may be incorrect.">
            <a:extLst>
              <a:ext uri="{FF2B5EF4-FFF2-40B4-BE49-F238E27FC236}">
                <a16:creationId xmlns:a16="http://schemas.microsoft.com/office/drawing/2014/main" id="{2E6B2518-40B5-AB0C-16DA-4EC9DA36A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1998" y="1490234"/>
            <a:ext cx="6400800" cy="6419907"/>
          </a:xfrm>
          <a:prstGeom prst="rect">
            <a:avLst/>
          </a:prstGeom>
        </p:spPr>
      </p:pic>
    </p:spTree>
    <p:extLst>
      <p:ext uri="{BB962C8B-B14F-4D97-AF65-F5344CB8AC3E}">
        <p14:creationId xmlns:p14="http://schemas.microsoft.com/office/powerpoint/2010/main" val="2327163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1555" y="-316747"/>
            <a:ext cx="13004800" cy="3271828"/>
          </a:xfrm>
        </p:spPr>
        <p:txBody>
          <a:bodyPr lIns="91436" tIns="45719" rIns="91436" bIns="45719" anchor="ctr"/>
          <a:lstStyle/>
          <a:p>
            <a:pPr>
              <a:lnSpc>
                <a:spcPct val="130000"/>
              </a:lnSpc>
            </a:pPr>
            <a:r>
              <a:rPr lang="en-US" sz="6542" dirty="0">
                <a:solidFill>
                  <a:srgbClr val="FFFF00"/>
                </a:solidFill>
                <a:latin typeface="Chalkduster"/>
                <a:cs typeface="Chalkduster"/>
              </a:rPr>
              <a:t>Taking Action</a:t>
            </a:r>
          </a:p>
        </p:txBody>
      </p:sp>
      <p:sp>
        <p:nvSpPr>
          <p:cNvPr id="8" name="TextBox 7">
            <a:extLst>
              <a:ext uri="{FF2B5EF4-FFF2-40B4-BE49-F238E27FC236}">
                <a16:creationId xmlns:a16="http://schemas.microsoft.com/office/drawing/2014/main" id="{517EBB73-0BC6-0A4B-97D8-CB4CADD75FFB}"/>
              </a:ext>
            </a:extLst>
          </p:cNvPr>
          <p:cNvSpPr txBox="1"/>
          <p:nvPr/>
        </p:nvSpPr>
        <p:spPr>
          <a:xfrm>
            <a:off x="380742" y="5828785"/>
            <a:ext cx="12220240" cy="2872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dirty="0">
                <a:solidFill>
                  <a:schemeClr val="bg1"/>
                </a:solidFill>
                <a:latin typeface="Chalkduster"/>
                <a:cs typeface="Chalkduster"/>
              </a:rPr>
              <a:t>What actions can you take to amplify Voice &amp; cultivate Self-Worth at your school?</a:t>
            </a:r>
          </a:p>
          <a:p>
            <a:pPr defTabSz="584170" latinLnBrk="1" hangingPunct="0"/>
            <a:endParaRPr lang="en-US" dirty="0">
              <a:solidFill>
                <a:schemeClr val="bg1"/>
              </a:solidFill>
              <a:latin typeface="Chalkduster"/>
              <a:cs typeface="Chalkduster"/>
            </a:endParaRPr>
          </a:p>
          <a:p>
            <a:pPr defTabSz="584170" latinLnBrk="1" hangingPunct="0"/>
            <a:r>
              <a:rPr lang="en-US" dirty="0">
                <a:solidFill>
                  <a:schemeClr val="bg1"/>
                </a:solidFill>
                <a:latin typeface="Chalkduster"/>
                <a:cs typeface="Chalkduster"/>
              </a:rPr>
              <a:t>How will you involve staff &amp; students as</a:t>
            </a:r>
            <a:br>
              <a:rPr lang="en-US" dirty="0">
                <a:solidFill>
                  <a:schemeClr val="bg1"/>
                </a:solidFill>
                <a:latin typeface="Chalkduster"/>
                <a:cs typeface="Chalkduster"/>
              </a:rPr>
            </a:br>
            <a:r>
              <a:rPr lang="en-US" dirty="0">
                <a:solidFill>
                  <a:schemeClr val="bg1"/>
                </a:solidFill>
                <a:latin typeface="Chalkduster"/>
                <a:cs typeface="Chalkduster"/>
              </a:rPr>
              <a:t>partners in cultivating Self-Worth?</a:t>
            </a:r>
          </a:p>
        </p:txBody>
      </p:sp>
      <p:pic>
        <p:nvPicPr>
          <p:cNvPr id="14" name="Picture 13">
            <a:extLst>
              <a:ext uri="{FF2B5EF4-FFF2-40B4-BE49-F238E27FC236}">
                <a16:creationId xmlns:a16="http://schemas.microsoft.com/office/drawing/2014/main" id="{43BC391B-22C9-2643-AB65-DEB24DD19220}"/>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13C8D962-3296-A04F-9CD7-301CAA684F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7677" y="2831850"/>
            <a:ext cx="2287802" cy="2287802"/>
          </a:xfrm>
          <a:prstGeom prst="rect">
            <a:avLst/>
          </a:prstGeom>
        </p:spPr>
      </p:pic>
      <p:pic>
        <p:nvPicPr>
          <p:cNvPr id="12" name="Picture 11">
            <a:extLst>
              <a:ext uri="{FF2B5EF4-FFF2-40B4-BE49-F238E27FC236}">
                <a16:creationId xmlns:a16="http://schemas.microsoft.com/office/drawing/2014/main" id="{519F03FA-089B-7340-8D27-BCEB0DF1AB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2392" y="2941168"/>
            <a:ext cx="2286720" cy="2286720"/>
          </a:xfrm>
          <a:prstGeom prst="rect">
            <a:avLst/>
          </a:prstGeom>
        </p:spPr>
      </p:pic>
      <p:pic>
        <p:nvPicPr>
          <p:cNvPr id="13" name="Picture 12">
            <a:extLst>
              <a:ext uri="{FF2B5EF4-FFF2-40B4-BE49-F238E27FC236}">
                <a16:creationId xmlns:a16="http://schemas.microsoft.com/office/drawing/2014/main" id="{A98D5AA9-E858-8642-A355-82E9CE4726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26025" y="2955081"/>
            <a:ext cx="2315853" cy="2272807"/>
          </a:xfrm>
          <a:prstGeom prst="rect">
            <a:avLst/>
          </a:prstGeom>
        </p:spPr>
      </p:pic>
      <p:pic>
        <p:nvPicPr>
          <p:cNvPr id="5" name="Picture 4" descr="A movie clapper board with text&#10;&#10;Description automatically generated">
            <a:extLst>
              <a:ext uri="{FF2B5EF4-FFF2-40B4-BE49-F238E27FC236}">
                <a16:creationId xmlns:a16="http://schemas.microsoft.com/office/drawing/2014/main" id="{B1FA4AB9-C357-68BA-F5A6-239FDB51B3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42261">
            <a:off x="615043" y="554169"/>
            <a:ext cx="3632200" cy="3187700"/>
          </a:xfrm>
          <a:prstGeom prst="rect">
            <a:avLst/>
          </a:prstGeom>
          <a:effectLst>
            <a:softEdge rad="183347"/>
          </a:effectLst>
        </p:spPr>
      </p:pic>
    </p:spTree>
    <p:extLst>
      <p:ext uri="{BB962C8B-B14F-4D97-AF65-F5344CB8AC3E}">
        <p14:creationId xmlns:p14="http://schemas.microsoft.com/office/powerpoint/2010/main" val="1061952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01062-7912-12A0-4EC8-7B1EA0BB896E}"/>
            </a:ext>
          </a:extLst>
        </p:cNvPr>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1BA7E483-9FAF-863B-8754-D6E8237557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651" y="443442"/>
            <a:ext cx="11919496" cy="2008974"/>
          </a:xfrm>
          <a:prstGeom prst="rect">
            <a:avLst/>
          </a:prstGeom>
        </p:spPr>
      </p:pic>
      <p:sp>
        <p:nvSpPr>
          <p:cNvPr id="9" name="Rectangle 8">
            <a:extLst>
              <a:ext uri="{FF2B5EF4-FFF2-40B4-BE49-F238E27FC236}">
                <a16:creationId xmlns:a16="http://schemas.microsoft.com/office/drawing/2014/main" id="{8FDE440D-9DDD-1962-7BB9-2395113D37D8}"/>
              </a:ext>
            </a:extLst>
          </p:cNvPr>
          <p:cNvSpPr/>
          <p:nvPr/>
        </p:nvSpPr>
        <p:spPr>
          <a:xfrm>
            <a:off x="399011" y="3377750"/>
            <a:ext cx="12442346" cy="2624302"/>
          </a:xfrm>
          <a:prstGeom prst="rect">
            <a:avLst/>
          </a:prstGeom>
        </p:spPr>
        <p:txBody>
          <a:bodyPr wrap="square" lIns="130041" tIns="65021" rIns="130041" bIns="65021">
            <a:spAutoFit/>
          </a:bodyPr>
          <a:lstStyle/>
          <a:p>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Thank you for the opportunity to learn together today.</a:t>
            </a:r>
          </a:p>
        </p:txBody>
      </p:sp>
      <p:sp>
        <p:nvSpPr>
          <p:cNvPr id="10" name="Rectangle 9">
            <a:extLst>
              <a:ext uri="{FF2B5EF4-FFF2-40B4-BE49-F238E27FC236}">
                <a16:creationId xmlns:a16="http://schemas.microsoft.com/office/drawing/2014/main" id="{99043295-FEBC-57C6-8064-019527CC9DC2}"/>
              </a:ext>
            </a:extLst>
          </p:cNvPr>
          <p:cNvSpPr/>
          <p:nvPr/>
        </p:nvSpPr>
        <p:spPr>
          <a:xfrm>
            <a:off x="399011" y="5547750"/>
            <a:ext cx="13165220" cy="4193963"/>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lande@quagliainstitute.org</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Lisa_Lande</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 @</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QISVAtweets</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quagliainstitute.org</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endParaRPr lang="en-US" dirty="0">
              <a:solidFill>
                <a:srgbClr val="A2D630"/>
              </a:solidFill>
              <a:latin typeface="Chalkduster" panose="03050602040202020205" pitchFamily="66" charset="77"/>
            </a:endParaRPr>
          </a:p>
        </p:txBody>
      </p:sp>
    </p:spTree>
    <p:extLst>
      <p:ext uri="{BB962C8B-B14F-4D97-AF65-F5344CB8AC3E}">
        <p14:creationId xmlns:p14="http://schemas.microsoft.com/office/powerpoint/2010/main" val="734426189"/>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165812</TotalTime>
  <Words>1421</Words>
  <Application>Microsoft Macintosh PowerPoint</Application>
  <PresentationFormat>Custom</PresentationFormat>
  <Paragraphs>324</Paragraphs>
  <Slides>57</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Chalkduster</vt:lpstr>
      <vt:lpstr>Helvetica Neue</vt:lpstr>
      <vt:lpstr>Wingdings</vt:lpstr>
      <vt:lpstr>White</vt:lpstr>
      <vt:lpstr>PowerPoint Presentation</vt:lpstr>
      <vt:lpstr>PowerPoint Presentation</vt:lpstr>
      <vt:lpstr>Learning Intention We are learning about how Self Worth &amp; Voice can positively impact school &amp; classroom culture. </vt:lpstr>
      <vt:lpstr>PowerPoint Presentation</vt:lpstr>
      <vt:lpstr>Aspirations Framework</vt:lpstr>
      <vt:lpstr>Self-Worth</vt:lpstr>
      <vt:lpstr>PowerPoint Presentation</vt:lpstr>
      <vt:lpstr>PowerPoint Presentation</vt:lpstr>
      <vt:lpstr>Belonging </vt:lpstr>
      <vt:lpstr>PowerPoint Presentation</vt:lpstr>
      <vt:lpstr>Challenge Time…</vt:lpstr>
      <vt:lpstr>Be the first person to solve this riddle! </vt:lpstr>
      <vt:lpstr>PowerPoint Presentation</vt:lpstr>
      <vt:lpstr>What’s in a Name   </vt:lpstr>
      <vt:lpstr>PowerPoint Presentation</vt:lpstr>
      <vt:lpstr>PowerPoint Presentation</vt:lpstr>
      <vt:lpstr>Challenge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Heroes </vt:lpstr>
      <vt:lpstr>PowerPoint Presentation</vt:lpstr>
      <vt:lpstr>PowerPoint Presentation</vt:lpstr>
      <vt:lpstr>PowerPoint Presentation</vt:lpstr>
      <vt:lpstr>PowerPoint Presentation</vt:lpstr>
      <vt:lpstr>Challenge Time…</vt:lpstr>
      <vt:lpstr>PowerPoint Presentation</vt:lpstr>
      <vt:lpstr>PowerPoint Presentation</vt:lpstr>
      <vt:lpstr>PowerPoint Presentation</vt:lpstr>
      <vt:lpstr>PowerPoint Presentation</vt:lpstr>
      <vt:lpstr>PowerPoint Presentation</vt:lpstr>
      <vt:lpstr>Sense of Accomplishment </vt:lpstr>
      <vt:lpstr>PowerPoint Presentation</vt:lpstr>
      <vt:lpstr>Effort and Perseverance</vt:lpstr>
      <vt:lpstr>PowerPoint Presentation</vt:lpstr>
      <vt:lpstr>PowerPoint Presentation</vt:lpstr>
      <vt:lpstr>Challenge Time…</vt:lpstr>
      <vt:lpstr>PowerPoint Presentation</vt:lpstr>
      <vt:lpstr>PowerPoint Presentation</vt:lpstr>
      <vt:lpstr>PowerPoint Presentation</vt:lpstr>
      <vt:lpstr>PowerPoint Presentation</vt:lpstr>
      <vt:lpstr>Self-Worth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Taking Action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719</cp:revision>
  <cp:lastPrinted>2025-08-13T20:31:10Z</cp:lastPrinted>
  <dcterms:modified xsi:type="dcterms:W3CDTF">2025-10-16T13:06:03Z</dcterms:modified>
</cp:coreProperties>
</file>