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970" r:id="rId2"/>
    <p:sldId id="895" r:id="rId3"/>
    <p:sldId id="467" r:id="rId4"/>
    <p:sldId id="964" r:id="rId5"/>
    <p:sldId id="660" r:id="rId6"/>
    <p:sldId id="896" r:id="rId7"/>
    <p:sldId id="1216" r:id="rId8"/>
    <p:sldId id="1217" r:id="rId9"/>
    <p:sldId id="1218" r:id="rId10"/>
    <p:sldId id="1028" r:id="rId11"/>
    <p:sldId id="1236" r:id="rId12"/>
    <p:sldId id="1221" r:id="rId13"/>
    <p:sldId id="1026" r:id="rId14"/>
    <p:sldId id="1239" r:id="rId15"/>
    <p:sldId id="929" r:id="rId16"/>
    <p:sldId id="798" r:id="rId17"/>
    <p:sldId id="1220" r:id="rId18"/>
    <p:sldId id="1251" r:id="rId19"/>
    <p:sldId id="774" r:id="rId20"/>
    <p:sldId id="671" r:id="rId21"/>
    <p:sldId id="665" r:id="rId22"/>
    <p:sldId id="1237" r:id="rId23"/>
    <p:sldId id="920" r:id="rId24"/>
    <p:sldId id="1187" r:id="rId25"/>
    <p:sldId id="1188" r:id="rId26"/>
    <p:sldId id="1189" r:id="rId27"/>
    <p:sldId id="1190" r:id="rId28"/>
    <p:sldId id="1191" r:id="rId29"/>
    <p:sldId id="1255" r:id="rId30"/>
    <p:sldId id="398" r:id="rId31"/>
    <p:sldId id="399" r:id="rId32"/>
    <p:sldId id="1185" r:id="rId33"/>
    <p:sldId id="1253" r:id="rId34"/>
    <p:sldId id="1240" r:id="rId35"/>
    <p:sldId id="1199" r:id="rId36"/>
    <p:sldId id="1270" r:id="rId37"/>
    <p:sldId id="567" r:id="rId38"/>
    <p:sldId id="1271" r:id="rId39"/>
    <p:sldId id="1243" r:id="rId40"/>
    <p:sldId id="1200" r:id="rId41"/>
    <p:sldId id="1201" r:id="rId42"/>
    <p:sldId id="1252" r:id="rId43"/>
    <p:sldId id="1241" r:id="rId44"/>
    <p:sldId id="1050" r:id="rId45"/>
    <p:sldId id="1242" r:id="rId46"/>
    <p:sldId id="1258" r:id="rId47"/>
    <p:sldId id="1259" r:id="rId48"/>
    <p:sldId id="1260" r:id="rId49"/>
    <p:sldId id="969" r:id="rId50"/>
    <p:sldId id="1233" r:id="rId51"/>
    <p:sldId id="751" r:id="rId52"/>
    <p:sldId id="753" r:id="rId53"/>
    <p:sldId id="669" r:id="rId54"/>
    <p:sldId id="1263" r:id="rId55"/>
    <p:sldId id="1234" r:id="rId56"/>
    <p:sldId id="1257" r:id="rId57"/>
    <p:sldId id="962" r:id="rId58"/>
    <p:sldId id="1210" r:id="rId59"/>
    <p:sldId id="1245" r:id="rId60"/>
    <p:sldId id="953" r:id="rId61"/>
    <p:sldId id="1211" r:id="rId62"/>
    <p:sldId id="1248" r:id="rId63"/>
    <p:sldId id="1261" r:id="rId64"/>
    <p:sldId id="1266" r:id="rId65"/>
    <p:sldId id="1272" r:id="rId66"/>
    <p:sldId id="1192" r:id="rId6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 autoAdjust="0"/>
    <p:restoredTop sz="83975" autoAdjust="0"/>
  </p:normalViewPr>
  <p:slideViewPr>
    <p:cSldViewPr snapToGrid="0" snapToObjects="1">
      <p:cViewPr varScale="1">
        <p:scale>
          <a:sx n="57" d="100"/>
          <a:sy n="57" d="100"/>
        </p:scale>
        <p:origin x="2432" y="168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4/25/22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9805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5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342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708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330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85366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8556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059564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8069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648545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697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832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19933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913744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 sz="1800">
                <a:solidFill>
                  <a:srgbClr val="000000"/>
                </a:solidFill>
                <a:uFillTx/>
              </a:defRPr>
            </a:pPr>
            <a:endParaRPr lang="en-US" sz="1100" dirty="0">
              <a:solidFill>
                <a:srgbClr val="FF0000"/>
              </a:solidFill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8512042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106" name="Shape 10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Tx/>
              <a:buNone/>
              <a:tabLst/>
              <a:defRPr sz="1800">
                <a:solidFill>
                  <a:srgbClr val="000000"/>
                </a:solidFill>
                <a:uFillTx/>
              </a:defRPr>
            </a:pPr>
            <a:endParaRPr lang="en-US" sz="1100" dirty="0">
              <a:solidFill>
                <a:srgbClr val="FF0000"/>
              </a:solidFill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1736990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53148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762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178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789553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 dirty="0"/>
          </a:p>
        </p:txBody>
      </p:sp>
      <p:sp>
        <p:nvSpPr>
          <p:cNvPr id="77" name="Shape 7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sz="1100" dirty="0"/>
          </a:p>
        </p:txBody>
      </p:sp>
    </p:spTree>
    <p:extLst>
      <p:ext uri="{BB962C8B-B14F-4D97-AF65-F5344CB8AC3E}">
        <p14:creationId xmlns:p14="http://schemas.microsoft.com/office/powerpoint/2010/main" val="38829448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354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90240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4686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344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547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73648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9865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95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563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47642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257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2519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974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90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6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7.png"/><Relationship Id="rId7" Type="http://schemas.microsoft.com/office/2007/relationships/hdphoto" Target="../media/hdphoto4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g"/><Relationship Id="rId4" Type="http://schemas.openxmlformats.org/officeDocument/2006/relationships/image" Target="../media/image5.tif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://howstat.com/cricket/Statistics/Grounds/GroundStats.asp?GroundCode=005" TargetMode="External"/><Relationship Id="rId13" Type="http://schemas.openxmlformats.org/officeDocument/2006/relationships/hyperlink" Target="http://howstat.com/cricket/Statistics/Grounds/GroundStats.asp?GroundCode=065" TargetMode="External"/><Relationship Id="rId3" Type="http://schemas.openxmlformats.org/officeDocument/2006/relationships/image" Target="../media/image5.tiff"/><Relationship Id="rId7" Type="http://schemas.openxmlformats.org/officeDocument/2006/relationships/hyperlink" Target="http://howstat.com/cricket/Statistics/Grounds/GroundStats.asp?GroundCode=001" TargetMode="External"/><Relationship Id="rId12" Type="http://schemas.openxmlformats.org/officeDocument/2006/relationships/hyperlink" Target="http://howstat.com/cricket/Statistics/Grounds/GroundStats.asp?GroundCode=05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howstat.com/cricket/Statistics/Grounds/GroundRunsPerOver.asp?Order=2&amp;Mode=T&amp;CountryCode=AUS" TargetMode="External"/><Relationship Id="rId11" Type="http://schemas.openxmlformats.org/officeDocument/2006/relationships/hyperlink" Target="http://howstat.com/cricket/Statistics/Grounds/GroundStats.asp?GroundCode=242" TargetMode="External"/><Relationship Id="rId5" Type="http://schemas.openxmlformats.org/officeDocument/2006/relationships/hyperlink" Target="http://howstat.com/cricket/Statistics/Grounds/GroundRunsPerOver.asp?Order=1&amp;Mode=T&amp;CountryCode=AUS" TargetMode="External"/><Relationship Id="rId10" Type="http://schemas.openxmlformats.org/officeDocument/2006/relationships/hyperlink" Target="http://howstat.com/cricket/Statistics/Grounds/GroundStats.asp?GroundCode=042" TargetMode="External"/><Relationship Id="rId4" Type="http://schemas.openxmlformats.org/officeDocument/2006/relationships/hyperlink" Target="http://howstat.com/cricket/Statistics/Grounds/GroundRunsPerOver.asp?Order=0&amp;Mode=T&amp;CountryCode=AUS" TargetMode="External"/><Relationship Id="rId9" Type="http://schemas.openxmlformats.org/officeDocument/2006/relationships/hyperlink" Target="http://howstat.com/cricket/Statistics/Grounds/GroundStats.asp?GroundCode=068" TargetMode="External"/><Relationship Id="rId1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61.JPG"/><Relationship Id="rId7" Type="http://schemas.openxmlformats.org/officeDocument/2006/relationships/image" Target="../media/image6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mailto:Lande@QuagliaInstitute.org" TargetMode="External"/><Relationship Id="rId2" Type="http://schemas.openxmlformats.org/officeDocument/2006/relationships/hyperlink" Target="http://www.quagliainstitute.org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jpg"/><Relationship Id="rId4" Type="http://schemas.openxmlformats.org/officeDocument/2006/relationships/image" Target="../media/image5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622605" y="2773826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 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60420" y="4293776"/>
            <a:ext cx="1316522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Vision:</a:t>
            </a: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Using Data to Guide Implementation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the Aspirations Framework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Session#4 May 5, 2022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12926812-90EC-CF4A-B2D0-C203A8097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880" y="371237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113049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18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850" y="2632961"/>
            <a:ext cx="115491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Gain a deeper understanding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Aspirations Framework (3 Guiding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Principles &amp; 8 Conditions).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Student Voice Data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supports implementation of the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Aspirations Framework.  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202279" y="350996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Quick Review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F814F7-DE72-FD48-A81C-15DC2C3D8A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42" y="1473396"/>
            <a:ext cx="10955273" cy="7088706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051899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890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and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you say but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4A6450-F3E1-2549-AF13-65FF970E77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and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01266"/>
      </p:ext>
    </p:extLst>
  </p:cSld>
  <p:clrMapOvr>
    <a:masterClrMapping/>
  </p:clrMapOvr>
  <p:transition spd="slow"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142768" y="8337129"/>
            <a:ext cx="10719277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tudent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755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436246" y="4155287"/>
            <a:ext cx="12068022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has most stuck with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from our previous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Voice &amp; Aspirations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learning?</a:t>
            </a: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07711" y="641964"/>
            <a:ext cx="778786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09213A-AF94-FC47-A98E-547EC403C2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B34E0F78-C97E-9046-81A7-B27B7E5A4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0063">
            <a:off x="8995973" y="259038"/>
            <a:ext cx="2772818" cy="3697091"/>
          </a:xfrm>
          <a:prstGeom prst="rect">
            <a:avLst/>
          </a:prstGeom>
          <a:effectLst>
            <a:softEdge rad="233293"/>
          </a:effectLst>
        </p:spPr>
      </p:pic>
    </p:spTree>
    <p:extLst>
      <p:ext uri="{BB962C8B-B14F-4D97-AF65-F5344CB8AC3E}">
        <p14:creationId xmlns:p14="http://schemas.microsoft.com/office/powerpoint/2010/main" val="417748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460" y="2059510"/>
            <a:ext cx="6753383" cy="567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 the Aspirations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Framework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6289">
            <a:off x="907718" y="1230750"/>
            <a:ext cx="4992360" cy="6476574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02706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8226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The Aspirations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203531" y="3040287"/>
            <a:ext cx="12637982" cy="6196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Aspirations Profile: Dreaming &amp; Doing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 Guiding Principles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8 Conditions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The Voices of Students, Teachers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Leadership in deciding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concrete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F422246-4B1A-5C4E-877C-869AD975F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679571-4C63-9A46-8A04-372C7B9CD526}"/>
              </a:ext>
            </a:extLst>
          </p:cNvPr>
          <p:cNvSpPr txBox="1"/>
          <p:nvPr/>
        </p:nvSpPr>
        <p:spPr>
          <a:xfrm rot="20553295">
            <a:off x="8736071" y="960330"/>
            <a:ext cx="479000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Framework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4905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3 Guiding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88125" y="6194369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6979092" y="3869975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436589" y="1829860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8EDCA06-9174-3844-A76A-D3B3845B9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55" y="1322615"/>
            <a:ext cx="2963198" cy="3412672"/>
          </a:xfrm>
          <a:prstGeom prst="rect">
            <a:avLst/>
          </a:prstGeom>
          <a:effectLst>
            <a:softEdge rad="100476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0874AE-B785-134D-8D5F-24253E84CF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629" y="3599542"/>
            <a:ext cx="3188416" cy="3389086"/>
          </a:xfrm>
          <a:prstGeom prst="rect">
            <a:avLst/>
          </a:prstGeom>
          <a:effectLst>
            <a:softEdge rad="52577"/>
          </a:effectLst>
        </p:spPr>
      </p:pic>
      <p:pic>
        <p:nvPicPr>
          <p:cNvPr id="20" name="Picture 19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8460C27-2917-214C-A5E8-F706105E20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271" y="5617631"/>
            <a:ext cx="3101977" cy="4135969"/>
          </a:xfrm>
          <a:prstGeom prst="rect">
            <a:avLst/>
          </a:prstGeom>
          <a:effectLst>
            <a:softEdge rad="247186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DAAA33-986D-594D-8AB6-7773B512B235}"/>
              </a:ext>
            </a:extLst>
          </p:cNvPr>
          <p:cNvSpPr txBox="1"/>
          <p:nvPr/>
        </p:nvSpPr>
        <p:spPr>
          <a:xfrm rot="20553295">
            <a:off x="7642058" y="2041188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3 Guiding Principles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90090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8 Conditions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CDEC1D5-A59D-A84F-AD50-76E89ADB7A14}"/>
              </a:ext>
            </a:extLst>
          </p:cNvPr>
          <p:cNvSpPr txBox="1"/>
          <p:nvPr/>
        </p:nvSpPr>
        <p:spPr>
          <a:xfrm rot="20553295">
            <a:off x="9176942" y="7364302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36814" y="380835"/>
            <a:ext cx="12841513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learn from completing the</a:t>
            </a:r>
            <a:b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8 Conditions Inventory?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30FD08-795A-C54C-8A17-240376B7D351}"/>
              </a:ext>
            </a:extLst>
          </p:cNvPr>
          <p:cNvSpPr txBox="1"/>
          <p:nvPr/>
        </p:nvSpPr>
        <p:spPr>
          <a:xfrm rot="21408268">
            <a:off x="1348889" y="8080759"/>
            <a:ext cx="5089833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Teacher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A picture containing text, sky, outdoor&#10;&#10;Description automatically generated">
            <a:extLst>
              <a:ext uri="{FF2B5EF4-FFF2-40B4-BE49-F238E27FC236}">
                <a16:creationId xmlns:a16="http://schemas.microsoft.com/office/drawing/2014/main" id="{759EDA3E-B86D-D649-9200-ABA0C06BE1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0824">
            <a:off x="145307" y="84023"/>
            <a:ext cx="1466258" cy="2280309"/>
          </a:xfrm>
          <a:prstGeom prst="rect">
            <a:avLst/>
          </a:prstGeom>
          <a:effectLst>
            <a:softEdge rad="17837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4AFD3E-1052-E84A-A6E6-146552D0390C}"/>
              </a:ext>
            </a:extLst>
          </p:cNvPr>
          <p:cNvSpPr txBox="1"/>
          <p:nvPr/>
        </p:nvSpPr>
        <p:spPr>
          <a:xfrm rot="21320647">
            <a:off x="6610935" y="8031775"/>
            <a:ext cx="5141904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</a:t>
            </a:r>
            <a:r>
              <a:rPr lang="en-US" sz="2800" dirty="0">
                <a:solidFill>
                  <a:schemeClr val="accent2">
                    <a:lumMod val="40000"/>
                    <a:lumOff val="60000"/>
                  </a:schemeClr>
                </a:solidFill>
                <a:latin typeface="Chalkduster" panose="03050602040202020205" pitchFamily="66" charset="77"/>
              </a:rPr>
              <a:t>5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Administrator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2" name="Picture 1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70DE2A1-F847-274A-BF6D-2FBE487B4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378" y="1992085"/>
            <a:ext cx="4475694" cy="5875293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2BF3C3B-2692-E34F-BE36-61F5BB1294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327" y="2010414"/>
            <a:ext cx="4446871" cy="587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87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39761" y="4111029"/>
            <a:ext cx="1175362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Congratulations! You just received funding to open up one of the following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positions at your school.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Select which position you want to add at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school &amp; write 1 awesome interview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question for potential candidates.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09940" y="275852"/>
            <a:ext cx="10681665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8 Conditions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Speed Hiring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B0803A-A522-1C4C-A082-7EED5C34F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30FD08-795A-C54C-8A17-240376B7D351}"/>
              </a:ext>
            </a:extLst>
          </p:cNvPr>
          <p:cNvSpPr txBox="1"/>
          <p:nvPr/>
        </p:nvSpPr>
        <p:spPr>
          <a:xfrm rot="20553295">
            <a:off x="8409073" y="1713006"/>
            <a:ext cx="4790005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#6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Speed Hiring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65485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821781" y="673717"/>
            <a:ext cx="11639325" cy="84125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Belonging Facilitator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Assistant Principal of Heroes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Sense of Accomplishment Manager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Leader of Fun &amp; Excitement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Curiosity &amp; Creativity Coordinator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Spirit of Adventure Supervisor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Director of Leadership &amp; Responsibility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Confidence to Take Action Developer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5FE37090-0A1A-274E-A491-E31A92553A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1884065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03185" y="3814635"/>
            <a:ext cx="11753625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Now…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Conduct 1 minute interviews!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(In your breakout you will be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interviewer for one round, &amp; then the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candidate for one round.)</a:t>
            </a:r>
            <a:endParaRPr kumimoji="0" lang="en-US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673948" y="275852"/>
            <a:ext cx="10681665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8 Conditions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Speed Hiring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F9B0803A-A522-1C4C-A082-7EED5C34F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1977316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97764" y="3492580"/>
            <a:ext cx="12270671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 did you select the position you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picked to add to your school?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  <a:cs typeface="Arial" panose="020B060402020202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  <a:t>If YOU were to apply for one of these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  <a:t>positions, which job would you want?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3C305D-F0FF-704A-A78D-1CCDCAFD06EB}"/>
              </a:ext>
            </a:extLst>
          </p:cNvPr>
          <p:cNvSpPr txBox="1"/>
          <p:nvPr/>
        </p:nvSpPr>
        <p:spPr>
          <a:xfrm>
            <a:off x="419535" y="7151205"/>
            <a:ext cx="12270671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  <a:cs typeface="Arial" panose="020B0604020202020204" pitchFamily="34" charset="0"/>
              </a:rPr>
              <a:t>How will you embrace the essence of that position even without the official title?</a:t>
            </a:r>
            <a:endParaRPr lang="en-US" sz="4000" dirty="0">
              <a:solidFill>
                <a:srgbClr val="FFFF00"/>
              </a:solidFill>
              <a:latin typeface="Chalkduster" panose="03050602040202020205"/>
              <a:cs typeface="Arial" panose="020B0604020202020204" pitchFamily="34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0780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9C8F72F-4D58-6242-A095-15822396EE50}"/>
              </a:ext>
            </a:extLst>
          </p:cNvPr>
          <p:cNvSpPr/>
          <p:nvPr/>
        </p:nvSpPr>
        <p:spPr>
          <a:xfrm>
            <a:off x="144569" y="2242216"/>
            <a:ext cx="4886769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l">
              <a:spcBef>
                <a:spcPts val="0"/>
              </a:spcBef>
              <a:spcAft>
                <a:spcPts val="0"/>
              </a:spcAft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What practices are you already doing?</a:t>
            </a: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Which practices are you willing to try?</a:t>
            </a: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  <a:ea typeface="Times New Roman" panose="02020603050405020304" pitchFamily="18" charset="0"/>
            </a:endParaRPr>
          </a:p>
          <a:p>
            <a:pPr marL="457200" marR="0" indent="-4572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Add a best practice for each of the 8 Conditions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5E139-12B9-1F4B-8F16-087895C15599}"/>
              </a:ext>
            </a:extLst>
          </p:cNvPr>
          <p:cNvSpPr txBox="1"/>
          <p:nvPr/>
        </p:nvSpPr>
        <p:spPr>
          <a:xfrm rot="20553295">
            <a:off x="-32371" y="503128"/>
            <a:ext cx="4790005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#7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Best Practices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93AB07-6F54-AB42-BB13-5D6C79EDA1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86" y="195943"/>
            <a:ext cx="6553129" cy="8039100"/>
          </a:xfrm>
          <a:prstGeom prst="rect">
            <a:avLst/>
          </a:prstGeom>
        </p:spPr>
      </p:pic>
      <p:pic>
        <p:nvPicPr>
          <p:cNvPr id="7" name="Picture 6" descr="Text, application&#10;&#10;Description automatically generated">
            <a:extLst>
              <a:ext uri="{FF2B5EF4-FFF2-40B4-BE49-F238E27FC236}">
                <a16:creationId xmlns:a16="http://schemas.microsoft.com/office/drawing/2014/main" id="{3193F3D2-F1CD-4A47-B56A-7BABE7575F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6"/>
          <a:stretch/>
        </p:blipFill>
        <p:spPr>
          <a:xfrm>
            <a:off x="9244074" y="2792186"/>
            <a:ext cx="3602077" cy="602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809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0" y="276926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Quick Break!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 descr="IMG_69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9428">
            <a:off x="4159495" y="1784710"/>
            <a:ext cx="5140806" cy="695986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80F361-DC0C-B848-81DC-7A114B55B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11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8226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The Aspirations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203531" y="3040287"/>
            <a:ext cx="12637982" cy="6196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Aspirations Profile: Dreaming &amp; Doing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 Guiding Principles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8 Conditions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The Voices of Students, Teachers</a:t>
            </a:r>
            <a:b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&amp; Leader in deciding</a:t>
            </a:r>
            <a:b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concrete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F422246-4B1A-5C4E-877C-869AD975F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28942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932FFA-188F-0846-960B-06DFAA7A1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891146-068E-1140-BA7B-BE33B7FB0F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1010937">
            <a:off x="237463" y="2150662"/>
            <a:ext cx="5117278" cy="6662763"/>
          </a:xfrm>
          <a:prstGeom prst="rect">
            <a:avLst/>
          </a:prstGeom>
          <a:effectLst>
            <a:softEdge rad="7366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9ED94D-9D12-434F-B62B-1AE531D6401D}"/>
              </a:ext>
            </a:extLst>
          </p:cNvPr>
          <p:cNvSpPr txBox="1"/>
          <p:nvPr/>
        </p:nvSpPr>
        <p:spPr>
          <a:xfrm>
            <a:off x="864666" y="439030"/>
            <a:ext cx="10681665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Data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CBDD1A-E50B-0441-9B41-0D435D6C9966}"/>
              </a:ext>
            </a:extLst>
          </p:cNvPr>
          <p:cNvSpPr txBox="1"/>
          <p:nvPr/>
        </p:nvSpPr>
        <p:spPr>
          <a:xfrm>
            <a:off x="3646446" y="2904448"/>
            <a:ext cx="10120558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Love it or Leave it?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i="1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Up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Down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Thumbs Neutral</a:t>
            </a:r>
          </a:p>
        </p:txBody>
      </p:sp>
    </p:spTree>
    <p:extLst>
      <p:ext uri="{BB962C8B-B14F-4D97-AF65-F5344CB8AC3E}">
        <p14:creationId xmlns:p14="http://schemas.microsoft.com/office/powerpoint/2010/main" val="213948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528E5D-A91F-C643-B6EF-E083DC0306B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4633" y="2515278"/>
            <a:ext cx="12224850" cy="5330274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6D8BF3-48C4-1840-BD8C-687D25776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2BD52D-23B1-3C41-984F-02979B4FBDBF}"/>
              </a:ext>
            </a:extLst>
          </p:cNvPr>
          <p:cNvSpPr txBox="1"/>
          <p:nvPr/>
        </p:nvSpPr>
        <p:spPr>
          <a:xfrm>
            <a:off x="2361523" y="670680"/>
            <a:ext cx="843280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Viewpoint #1</a:t>
            </a:r>
          </a:p>
        </p:txBody>
      </p:sp>
    </p:spTree>
    <p:extLst>
      <p:ext uri="{BB962C8B-B14F-4D97-AF65-F5344CB8AC3E}">
        <p14:creationId xmlns:p14="http://schemas.microsoft.com/office/powerpoint/2010/main" val="23702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2C3E01-F5D5-184F-8AFD-091609292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904" y="1621112"/>
            <a:ext cx="7788572" cy="7882599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2BF1B9-EE13-8940-98AD-5572C6157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0BDF55-81F3-7449-B7E7-207DF9132B7A}"/>
              </a:ext>
            </a:extLst>
          </p:cNvPr>
          <p:cNvSpPr txBox="1"/>
          <p:nvPr/>
        </p:nvSpPr>
        <p:spPr>
          <a:xfrm>
            <a:off x="2540000" y="423950"/>
            <a:ext cx="765386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#2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0906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2FF9D4-428B-3746-BFB8-74CB1BAFC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16" y="1465037"/>
            <a:ext cx="10492233" cy="788560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9A0033-0E82-2B40-BC75-F71F3C9F3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454CFB-E4AC-BF45-92C5-9E4AFDC2B740}"/>
              </a:ext>
            </a:extLst>
          </p:cNvPr>
          <p:cNvSpPr txBox="1"/>
          <p:nvPr/>
        </p:nvSpPr>
        <p:spPr>
          <a:xfrm>
            <a:off x="2464477" y="-247781"/>
            <a:ext cx="8297334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dirty="0">
              <a:solidFill>
                <a:srgbClr val="FFFF00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#3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825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554B34-70E8-2D42-9390-B55614E02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54" y="1902206"/>
            <a:ext cx="11698910" cy="6089650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A3F8B7-EE67-014F-8971-1BDD123E3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1B0845-B420-0647-B38A-37A926CB1BE9}"/>
              </a:ext>
            </a:extLst>
          </p:cNvPr>
          <p:cNvSpPr txBox="1"/>
          <p:nvPr/>
        </p:nvSpPr>
        <p:spPr>
          <a:xfrm>
            <a:off x="2438400" y="564708"/>
            <a:ext cx="86360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#4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771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7BB79C-8B71-A842-820F-44F5F999D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B1FC02-FBFF-0542-BDCC-683E732F0005}"/>
              </a:ext>
            </a:extLst>
          </p:cNvPr>
          <p:cNvSpPr txBox="1"/>
          <p:nvPr/>
        </p:nvSpPr>
        <p:spPr>
          <a:xfrm>
            <a:off x="3014133" y="175240"/>
            <a:ext cx="74168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Viewpoint #5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10AE0E-0142-5D45-8418-CDA3ABD26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458468"/>
            <a:ext cx="12347956" cy="708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99759" y="4243556"/>
            <a:ext cx="12599778" cy="44114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student voice data does your school currently collect, &amp; how is it used?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How are students involved in data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discussions &amp; action planning?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66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bo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6115" y="3576320"/>
            <a:ext cx="579036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 algn="l">
              <a:buFont typeface="+mj-lt"/>
              <a:buAutoNum type="arabicPeriod"/>
            </a:pPr>
            <a:r>
              <a:rPr lang="en-US" sz="48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Perceptions</a:t>
            </a:r>
          </a:p>
          <a:p>
            <a:pPr marL="1143000" indent="-1143000" algn="l">
              <a:buFont typeface="+mj-lt"/>
              <a:buAutoNum type="arabicPeriod"/>
            </a:pPr>
            <a:r>
              <a:rPr lang="en-US" sz="48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Numbers</a:t>
            </a:r>
          </a:p>
          <a:p>
            <a:pPr marL="1143000" indent="-1143000" algn="l">
              <a:buFont typeface="+mj-lt"/>
              <a:buAutoNum type="arabicPeriod"/>
            </a:pPr>
            <a:r>
              <a:rPr lang="en-US" sz="4800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Comparisons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0933" y="474133"/>
            <a:ext cx="120575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  <a:latin typeface="Chalkduster" charset="0"/>
                <a:ea typeface="Chalkduster" charset="0"/>
                <a:cs typeface="Chalkduster" charset="0"/>
              </a:rPr>
              <a:t>When looking at Student Voice</a:t>
            </a:r>
            <a:br>
              <a:rPr lang="en-US" sz="4800" dirty="0">
                <a:solidFill>
                  <a:srgbClr val="FFFF00"/>
                </a:solidFill>
                <a:latin typeface="Chalkduster" charset="0"/>
                <a:ea typeface="Chalkduster" charset="0"/>
                <a:cs typeface="Chalkduster" charset="0"/>
              </a:rPr>
            </a:br>
            <a:r>
              <a:rPr lang="en-US" sz="4800" dirty="0">
                <a:solidFill>
                  <a:srgbClr val="FFFF00"/>
                </a:solidFill>
                <a:latin typeface="Chalkduster" charset="0"/>
                <a:ea typeface="Chalkduster" charset="0"/>
                <a:cs typeface="Chalkduster" charset="0"/>
              </a:rPr>
              <a:t>feedback keep in mind 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F0F1E2-6075-1845-B307-B64152D31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ABC19F-48B1-9C4D-9A8D-F486C1BA92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1010937">
            <a:off x="7004022" y="1976926"/>
            <a:ext cx="5117278" cy="6662763"/>
          </a:xfrm>
          <a:prstGeom prst="rect">
            <a:avLst/>
          </a:prstGeom>
          <a:effectLst>
            <a:softEdge rad="736600"/>
          </a:effectLst>
        </p:spPr>
      </p:pic>
    </p:spTree>
    <p:extLst>
      <p:ext uri="{BB962C8B-B14F-4D97-AF65-F5344CB8AC3E}">
        <p14:creationId xmlns:p14="http://schemas.microsoft.com/office/powerpoint/2010/main" val="481814964"/>
      </p:ext>
    </p:extLst>
  </p:cSld>
  <p:clrMapOvr>
    <a:masterClrMapping/>
  </p:clrMapOvr>
  <p:transition spd="slow"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SAGESPECNAS\Departments\Corwin\Corwin Connect\Photos\Fotolia_42328514_X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942" y="1914193"/>
            <a:ext cx="9878785" cy="6954212"/>
          </a:xfrm>
          <a:prstGeom prst="rect">
            <a:avLst/>
          </a:prstGeom>
          <a:noFill/>
          <a:effectLst>
            <a:softEdge rad="163277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Shape 104"/>
          <p:cNvSpPr/>
          <p:nvPr/>
        </p:nvSpPr>
        <p:spPr>
          <a:xfrm>
            <a:off x="3163565" y="555687"/>
            <a:ext cx="6244125" cy="1032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4187" tIns="54187" rIns="54187" bIns="54187">
            <a:spAutoFit/>
          </a:bodyPr>
          <a:lstStyle>
            <a:lvl1pPr defTabSz="914400">
              <a:buClr>
                <a:srgbClr val="FFFFFF"/>
              </a:buClr>
              <a:defRPr sz="4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radley Hand ITC TT-Bold"/>
                <a:ea typeface="Bradley Hand ITC TT-Bold"/>
                <a:cs typeface="Bradley Hand ITC TT-Bold"/>
                <a:sym typeface="Bradley Hand ITC TT-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6000" dirty="0">
                <a:solidFill>
                  <a:srgbClr val="FFFF00"/>
                </a:solidFill>
                <a:latin typeface="Chalkduster" charset="0"/>
                <a:ea typeface="Chalkduster" charset="0"/>
                <a:cs typeface="Chalkduster" charset="0"/>
              </a:rPr>
              <a:t>1. </a:t>
            </a:r>
            <a:r>
              <a:rPr sz="6000" dirty="0">
                <a:solidFill>
                  <a:srgbClr val="FFFF00"/>
                </a:solidFill>
                <a:latin typeface="Chalkduster" charset="0"/>
                <a:ea typeface="Chalkduster" charset="0"/>
                <a:cs typeface="Chalkduster" charset="0"/>
              </a:rPr>
              <a:t>Perceptions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E5B074-2AA1-6B42-82E6-C7964FC1B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76038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ackbo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65D0E3-4D6B-7547-A23B-1DBE51A78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CE7B77-4B72-A545-AD7F-EB2E7D876E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305" y="226096"/>
            <a:ext cx="8000710" cy="9176253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3761252568"/>
      </p:ext>
    </p:extLst>
  </p:cSld>
  <p:clrMapOvr>
    <a:masterClrMapping/>
  </p:clrMapOvr>
  <p:transition spd="slow">
    <p:dissolv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09385" y="3272101"/>
            <a:ext cx="12599778" cy="62581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Perception is reality to the beholder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Withhold personal judgement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Don’t jump to solutions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Dialogue is needed to further understand perceptions from multiple perspectives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(Listen, Learn, Lead!)</a:t>
            </a:r>
          </a:p>
          <a:p>
            <a:pPr rtl="0" latinLnBrk="1" hangingPunct="0"/>
            <a:endParaRPr lang="en-US" sz="4000" dirty="0">
              <a:solidFill>
                <a:srgbClr val="FF00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931449" y="592561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Perceptions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92BCC7C-C379-6545-B9FB-D44854BD9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1369">
            <a:off x="404586" y="415472"/>
            <a:ext cx="2182660" cy="2686957"/>
          </a:xfrm>
          <a:prstGeom prst="rect">
            <a:avLst/>
          </a:prstGeom>
          <a:effectLst>
            <a:softEdge rad="80580"/>
          </a:effectLst>
        </p:spPr>
      </p:pic>
    </p:spTree>
    <p:extLst>
      <p:ext uri="{BB962C8B-B14F-4D97-AF65-F5344CB8AC3E}">
        <p14:creationId xmlns:p14="http://schemas.microsoft.com/office/powerpoint/2010/main" val="3116162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97764" y="4015349"/>
            <a:ext cx="12270671" cy="41036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What is the difference between </a:t>
            </a: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perception &amp; reality?</a:t>
            </a:r>
          </a:p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How “valid” is student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perception data in your school?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97687" y="459434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878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4AC8B-594F-6941-B886-18B23DAA9378}"/>
              </a:ext>
            </a:extLst>
          </p:cNvPr>
          <p:cNvSpPr txBox="1"/>
          <p:nvPr/>
        </p:nvSpPr>
        <p:spPr>
          <a:xfrm>
            <a:off x="1185291" y="172840"/>
            <a:ext cx="1080135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2. Numbers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C3AD3-7A70-5A49-9220-52E15FC7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937C0-D88F-204B-8E72-865E34C6B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83" y="1146491"/>
            <a:ext cx="8190025" cy="8607109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9891158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9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/>
        </p:nvSpPr>
        <p:spPr>
          <a:xfrm>
            <a:off x="616476" y="3145685"/>
            <a:ext cx="11657661" cy="5649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4187" tIns="54187" rIns="54187" bIns="54187">
            <a:spAutoFit/>
          </a:bodyPr>
          <a:lstStyle/>
          <a:p>
            <a:pPr algn="l" defTabSz="1300460">
              <a:buClr>
                <a:srgbClr val="FFFFFF"/>
              </a:buClr>
              <a:buSzPct val="100000"/>
              <a:defRPr sz="1800"/>
            </a:pP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1. F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ire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them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.</a:t>
            </a:r>
            <a:endParaRPr lang="en-US"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marL="650230" indent="-650230" algn="l" defTabSz="1300460">
              <a:buClr>
                <a:srgbClr val="FFFFFF"/>
              </a:buClr>
              <a:buSzPct val="100000"/>
              <a:buFont typeface="Arial"/>
              <a:buChar char="•"/>
              <a:defRPr sz="1800"/>
            </a:pPr>
            <a:endParaRPr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algn="l" defTabSz="1300460">
              <a:buClr>
                <a:srgbClr val="FFFFFF"/>
              </a:buClr>
              <a:buSzPct val="100000"/>
              <a:defRPr sz="1800"/>
            </a:pP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2. 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Try to coach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them to be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better.</a:t>
            </a:r>
            <a:endParaRPr lang="en-US"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marL="650230" indent="-650230" algn="l" defTabSz="1300460">
              <a:buClr>
                <a:srgbClr val="FFFFFF"/>
              </a:buClr>
              <a:buSzPct val="100000"/>
              <a:buFont typeface="Arial"/>
              <a:buChar char="•"/>
              <a:defRPr sz="1800"/>
            </a:pPr>
            <a:endParaRPr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algn="l" defTabSz="1300460">
              <a:buClr>
                <a:srgbClr val="FFFFFF"/>
              </a:buClr>
              <a:buSzPct val="100000"/>
              <a:defRPr sz="1800"/>
            </a:pP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3. 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“Counsel”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them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out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&amp;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suggest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e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y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	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try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a new career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.</a:t>
            </a:r>
            <a:endParaRPr lang="en-US"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marL="650230" indent="-650230" algn="l" defTabSz="1300460">
              <a:buClr>
                <a:srgbClr val="FFFFFF"/>
              </a:buClr>
              <a:buSzPct val="100000"/>
              <a:buFont typeface="Arial"/>
              <a:buChar char="•"/>
              <a:defRPr sz="1800"/>
            </a:pPr>
            <a:endParaRPr sz="4000" dirty="0">
              <a:solidFill>
                <a:schemeClr val="bg1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  <a:p>
            <a:pPr algn="l" defTabSz="1300460">
              <a:buClr>
                <a:srgbClr val="FFFFFF"/>
              </a:buClr>
              <a:buSzPct val="100000"/>
              <a:defRPr sz="1800"/>
            </a:pP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4. 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Pay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them 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whatever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they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want so 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	t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he</a:t>
            </a:r>
            <a:r>
              <a:rPr lang="en-US"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y </a:t>
            </a:r>
            <a:r>
              <a:rPr sz="400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never leave the organization.</a:t>
            </a:r>
          </a:p>
        </p:txBody>
      </p:sp>
      <p:sp>
        <p:nvSpPr>
          <p:cNvPr id="73" name="Shape 73"/>
          <p:cNvSpPr/>
          <p:nvPr/>
        </p:nvSpPr>
        <p:spPr>
          <a:xfrm>
            <a:off x="1274175" y="427391"/>
            <a:ext cx="12462933" cy="2079395"/>
          </a:xfrm>
          <a:prstGeom prst="rect">
            <a:avLst/>
          </a:prstGeom>
          <a:ln w="12700">
            <a:round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4187" tIns="54187" rIns="54187" bIns="54187">
            <a:spAutoFit/>
          </a:bodyPr>
          <a:lstStyle/>
          <a:p>
            <a:pPr defTabSz="1300460">
              <a:buClr>
                <a:srgbClr val="FFFFFF"/>
              </a:buClr>
              <a:defRPr sz="1800"/>
            </a:pP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You</a:t>
            </a:r>
            <a:r>
              <a:rPr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manage </a:t>
            </a: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an individual</a:t>
            </a:r>
            <a:r>
              <a:rPr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</a:t>
            </a: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that</a:t>
            </a:r>
            <a:b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</a:br>
            <a:r>
              <a:rPr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FAIL</a:t>
            </a: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S</a:t>
            </a:r>
            <a:r>
              <a:rPr lang="en-US" sz="2276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</a:t>
            </a: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50% of the </a:t>
            </a:r>
            <a:r>
              <a:rPr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time.</a:t>
            </a: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 </a:t>
            </a:r>
            <a:b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</a:br>
            <a:r>
              <a:rPr lang="en-US" sz="4267" dirty="0">
                <a:solidFill>
                  <a:srgbClr val="FFFF00"/>
                </a:solidFill>
                <a:uFill>
                  <a:solidFill>
                    <a:srgbClr val="FFFFFF"/>
                  </a:solidFill>
                </a:uFill>
                <a:latin typeface="Chalkduster" panose="03050602040202020205" pitchFamily="66" charset="0"/>
                <a:sym typeface="Calibri"/>
              </a:rPr>
              <a:t>What should you do?</a:t>
            </a:r>
            <a:endParaRPr sz="4267" dirty="0">
              <a:solidFill>
                <a:srgbClr val="FFFF00"/>
              </a:solidFill>
              <a:uFill>
                <a:solidFill>
                  <a:srgbClr val="FFFFFF"/>
                </a:solidFill>
              </a:uFill>
              <a:latin typeface="Chalkduster" panose="03050602040202020205" pitchFamily="66" charset="0"/>
              <a:sym typeface="Calibri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300480" y="0"/>
            <a:ext cx="11704320" cy="108373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5689" dirty="0">
              <a:latin typeface="Calisto MT" panose="0204060305050503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AD32D-C69B-284E-A582-6F8E1C300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6F91C217-21E3-1249-8C06-CAB6B6C31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9" y="118535"/>
            <a:ext cx="2107402" cy="2599804"/>
          </a:xfrm>
          <a:prstGeom prst="rect">
            <a:avLst/>
          </a:prstGeom>
          <a:effectLst>
            <a:softEdge rad="354569"/>
          </a:effectLst>
        </p:spPr>
      </p:pic>
    </p:spTree>
    <p:extLst>
      <p:ext uri="{BB962C8B-B14F-4D97-AF65-F5344CB8AC3E}">
        <p14:creationId xmlns:p14="http://schemas.microsoft.com/office/powerpoint/2010/main" val="157206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build="p" bldLvl="5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8C3AD3-7A70-5A49-9220-52E15FC7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image16.png">
            <a:extLst>
              <a:ext uri="{FF2B5EF4-FFF2-40B4-BE49-F238E27FC236}">
                <a16:creationId xmlns:a16="http://schemas.microsoft.com/office/drawing/2014/main" id="{8C4257CD-73ED-454B-80E3-AF6C131CF5E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48840" y="1423679"/>
            <a:ext cx="5623169" cy="6935895"/>
          </a:xfrm>
          <a:prstGeom prst="rect">
            <a:avLst/>
          </a:prstGeom>
          <a:ln w="12700">
            <a:round/>
          </a:ln>
          <a:effectLst>
            <a:softEdge rad="122797"/>
          </a:effectLst>
        </p:spPr>
      </p:pic>
      <p:pic>
        <p:nvPicPr>
          <p:cNvPr id="8" name="image17.png">
            <a:extLst>
              <a:ext uri="{FF2B5EF4-FFF2-40B4-BE49-F238E27FC236}">
                <a16:creationId xmlns:a16="http://schemas.microsoft.com/office/drawing/2014/main" id="{A796F119-BAB1-4E41-A182-81B3C4078E3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480000">
            <a:off x="6805013" y="2245866"/>
            <a:ext cx="5369607" cy="4140201"/>
          </a:xfrm>
          <a:prstGeom prst="rect">
            <a:avLst/>
          </a:prstGeom>
          <a:ln w="76200">
            <a:solidFill>
              <a:srgbClr val="FFFFFF"/>
            </a:solidFill>
          </a:ln>
          <a:effectLst>
            <a:softEdge rad="71701"/>
          </a:effectLst>
        </p:spPr>
      </p:pic>
    </p:spTree>
    <p:extLst>
      <p:ext uri="{BB962C8B-B14F-4D97-AF65-F5344CB8AC3E}">
        <p14:creationId xmlns:p14="http://schemas.microsoft.com/office/powerpoint/2010/main" val="19854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8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4C90CA-106B-3440-B63F-B33EC16F37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071436"/>
              </p:ext>
            </p:extLst>
          </p:nvPr>
        </p:nvGraphicFramePr>
        <p:xfrm>
          <a:off x="345881" y="1338698"/>
          <a:ext cx="7637928" cy="6549867"/>
        </p:xfrm>
        <a:graphic>
          <a:graphicData uri="http://schemas.openxmlformats.org/drawingml/2006/table">
            <a:tbl>
              <a:tblPr/>
              <a:tblGrid>
                <a:gridCol w="3326702">
                  <a:extLst>
                    <a:ext uri="{9D8B030D-6E8A-4147-A177-3AD203B41FA5}">
                      <a16:colId xmlns:a16="http://schemas.microsoft.com/office/drawing/2014/main" val="2174693183"/>
                    </a:ext>
                  </a:extLst>
                </a:gridCol>
                <a:gridCol w="2395128">
                  <a:extLst>
                    <a:ext uri="{9D8B030D-6E8A-4147-A177-3AD203B41FA5}">
                      <a16:colId xmlns:a16="http://schemas.microsoft.com/office/drawing/2014/main" val="2538094122"/>
                    </a:ext>
                  </a:extLst>
                </a:gridCol>
                <a:gridCol w="1916098">
                  <a:extLst>
                    <a:ext uri="{9D8B030D-6E8A-4147-A177-3AD203B41FA5}">
                      <a16:colId xmlns:a16="http://schemas.microsoft.com/office/drawing/2014/main" val="2711382025"/>
                    </a:ext>
                  </a:extLst>
                </a:gridCol>
              </a:tblGrid>
              <a:tr h="701377">
                <a:tc>
                  <a:txBody>
                    <a:bodyPr/>
                    <a:lstStyle/>
                    <a:p>
                      <a:pPr algn="l"/>
                      <a:r>
                        <a:rPr lang="en-AU" sz="1600" b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hlinkClick r:id="rId4"/>
                        </a:rPr>
                        <a:t>Ground</a:t>
                      </a:r>
                      <a:endParaRPr lang="en-AU" sz="16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F4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hlinkClick r:id="rId5"/>
                        </a:rPr>
                        <a:t>Matches</a:t>
                      </a:r>
                      <a:endParaRPr lang="en-AU" sz="16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F4C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hlinkClick r:id="rId6"/>
                        </a:rPr>
                        <a:t>RPO</a:t>
                      </a:r>
                      <a:endParaRPr lang="en-AU" sz="16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BDF4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067677"/>
                  </a:ext>
                </a:extLst>
              </a:tr>
              <a:tr h="701377">
                <a:tc>
                  <a:txBody>
                    <a:bodyPr/>
                    <a:lstStyle/>
                    <a:p>
                      <a:r>
                        <a:rPr lang="en-AU" sz="1600" b="0" u="none" strike="noStrike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7"/>
                        </a:rPr>
                        <a:t>Adelaide Oval</a:t>
                      </a:r>
                      <a:endParaRPr lang="en-AU" sz="16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79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3.09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324486"/>
                  </a:ext>
                </a:extLst>
              </a:tr>
              <a:tr h="701377">
                <a:tc>
                  <a:txBody>
                    <a:bodyPr/>
                    <a:lstStyle/>
                    <a:p>
                      <a:r>
                        <a:rPr lang="en-AU" sz="1600" b="0" u="none" strike="noStrike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8"/>
                        </a:rPr>
                        <a:t>Bellerive Oval</a:t>
                      </a:r>
                      <a:endParaRPr lang="en-AU" sz="16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3.21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363927"/>
                  </a:ext>
                </a:extLst>
              </a:tr>
              <a:tr h="1004676">
                <a:tc>
                  <a:txBody>
                    <a:bodyPr/>
                    <a:lstStyle/>
                    <a:p>
                      <a:r>
                        <a:rPr lang="en-AU" sz="1600" b="0" u="none" strike="noStrike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9"/>
                        </a:rPr>
                        <a:t>Brisbane Cricket Ground</a:t>
                      </a:r>
                      <a:endParaRPr lang="en-AU" sz="16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63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3.15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849850"/>
                  </a:ext>
                </a:extLst>
              </a:tr>
              <a:tr h="1033630">
                <a:tc>
                  <a:txBody>
                    <a:bodyPr/>
                    <a:lstStyle/>
                    <a:p>
                      <a:r>
                        <a:rPr lang="en-AU" sz="1600" b="0" u="none" strike="noStrike" dirty="0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10"/>
                        </a:rPr>
                        <a:t>Melbourne Cricket Ground</a:t>
                      </a:r>
                      <a:endParaRPr lang="en-AU" sz="16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113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2.91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247653"/>
                  </a:ext>
                </a:extLst>
              </a:tr>
              <a:tr h="701377">
                <a:tc>
                  <a:txBody>
                    <a:bodyPr/>
                    <a:lstStyle/>
                    <a:p>
                      <a:r>
                        <a:rPr lang="en-AU" sz="1600" b="0" u="none" strike="noStrike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11"/>
                        </a:rPr>
                        <a:t>Perth Stadium</a:t>
                      </a:r>
                      <a:endParaRPr lang="en-AU" sz="16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2.80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044493"/>
                  </a:ext>
                </a:extLst>
              </a:tr>
              <a:tr h="1004676">
                <a:tc>
                  <a:txBody>
                    <a:bodyPr/>
                    <a:lstStyle/>
                    <a:p>
                      <a:r>
                        <a:rPr lang="en-AU" sz="1600" b="0" u="none" strike="noStrike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12"/>
                        </a:rPr>
                        <a:t>Sydney Cricket Ground</a:t>
                      </a:r>
                      <a:endParaRPr lang="en-AU" sz="1600" b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109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2.88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3FB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172147"/>
                  </a:ext>
                </a:extLst>
              </a:tr>
              <a:tr h="701377">
                <a:tc>
                  <a:txBody>
                    <a:bodyPr/>
                    <a:lstStyle/>
                    <a:p>
                      <a:r>
                        <a:rPr lang="en-AU" sz="1600" b="0" u="none" strike="noStrike" dirty="0">
                          <a:solidFill>
                            <a:srgbClr val="BD2E2B"/>
                          </a:solidFill>
                          <a:effectLst/>
                          <a:latin typeface="verdana" panose="020B0604030504040204" pitchFamily="34" charset="0"/>
                          <a:hlinkClick r:id="rId13"/>
                        </a:rPr>
                        <a:t>WACA Ground</a:t>
                      </a:r>
                      <a:endParaRPr lang="en-AU" sz="1600" b="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44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3.32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825435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D570808D-AE74-B947-A3B9-FE601CA8FC8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7375" y="2326432"/>
            <a:ext cx="4085811" cy="2569766"/>
          </a:xfrm>
          <a:prstGeom prst="rect">
            <a:avLst/>
          </a:prstGeom>
          <a:effectLst>
            <a:softEdge rad="92596"/>
          </a:effectLst>
        </p:spPr>
      </p:pic>
    </p:spTree>
    <p:extLst>
      <p:ext uri="{BB962C8B-B14F-4D97-AF65-F5344CB8AC3E}">
        <p14:creationId xmlns:p14="http://schemas.microsoft.com/office/powerpoint/2010/main" val="82203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FD661C-25AC-D044-ABB3-8C9B59B20DF3}"/>
              </a:ext>
            </a:extLst>
          </p:cNvPr>
          <p:cNvSpPr txBox="1"/>
          <p:nvPr/>
        </p:nvSpPr>
        <p:spPr>
          <a:xfrm>
            <a:off x="3248080" y="1838224"/>
            <a:ext cx="12399264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Is this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number high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or low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? Why?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3D0B4A-9909-024E-958C-C6BC2C59C7CA}"/>
              </a:ext>
            </a:extLst>
          </p:cNvPr>
          <p:cNvSpPr txBox="1"/>
          <p:nvPr/>
        </p:nvSpPr>
        <p:spPr>
          <a:xfrm>
            <a:off x="3873790" y="5160651"/>
            <a:ext cx="11192256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250,000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C9BF0D-010B-D84E-A2EE-5984A9EBE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63AB76CA-E2C7-584A-A2FC-8F3FF454D3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4739">
            <a:off x="685801" y="1191987"/>
            <a:ext cx="5797343" cy="7151914"/>
          </a:xfrm>
          <a:prstGeom prst="rect">
            <a:avLst/>
          </a:prstGeom>
          <a:effectLst>
            <a:softEdge rad="428991"/>
          </a:effectLst>
        </p:spPr>
      </p:pic>
    </p:spTree>
    <p:extLst>
      <p:ext uri="{BB962C8B-B14F-4D97-AF65-F5344CB8AC3E}">
        <p14:creationId xmlns:p14="http://schemas.microsoft.com/office/powerpoint/2010/main" val="472785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tatistically Funny (Corporate Comedy Video).mp4">
            <a:hlinkClick r:id="" action="ppaction://media"/>
            <a:extLst>
              <a:ext uri="{FF2B5EF4-FFF2-40B4-BE49-F238E27FC236}">
                <a16:creationId xmlns:a16="http://schemas.microsoft.com/office/drawing/2014/main" id="{1F6EF7DB-FB66-0446-B652-CB6AD70397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8430" y="1076826"/>
            <a:ext cx="12320151" cy="69246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9884C2-7DDC-204A-8C40-78BA2C57A00A}"/>
              </a:ext>
            </a:extLst>
          </p:cNvPr>
          <p:cNvSpPr txBox="1"/>
          <p:nvPr/>
        </p:nvSpPr>
        <p:spPr>
          <a:xfrm>
            <a:off x="212272" y="8971033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1813946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1752" y="3386410"/>
            <a:ext cx="1259977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Avoid “spinning” data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Don’t lie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Reality is not the enemy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An invitation to learn more</a:t>
            </a:r>
          </a:p>
          <a:p>
            <a:pPr rtl="0" latinLnBrk="1" hangingPunct="0"/>
            <a:endParaRPr lang="en-US" sz="4000" dirty="0">
              <a:solidFill>
                <a:srgbClr val="FF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Numbers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92BCC7C-C379-6545-B9FB-D44854BD9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1369">
            <a:off x="404586" y="415472"/>
            <a:ext cx="2182660" cy="2686957"/>
          </a:xfrm>
          <a:prstGeom prst="rect">
            <a:avLst/>
          </a:prstGeom>
          <a:effectLst>
            <a:softEdge rad="88774"/>
          </a:effectLst>
        </p:spPr>
      </p:pic>
    </p:spTree>
    <p:extLst>
      <p:ext uri="{BB962C8B-B14F-4D97-AF65-F5344CB8AC3E}">
        <p14:creationId xmlns:p14="http://schemas.microsoft.com/office/powerpoint/2010/main" val="20648129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12272" y="3463411"/>
            <a:ext cx="1259977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is your current culture of giving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&amp; receiving feedback?</a:t>
            </a: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-teacher to student</a:t>
            </a: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-student to teacher</a:t>
            </a: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-peer to peer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hesitations might teachers have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regarding student voice data?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825025" y="474342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461111" y="267409"/>
            <a:ext cx="1877066" cy="291615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39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180844" y="178280"/>
            <a:ext cx="1141171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Gathering 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Feedback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does </a:t>
            </a:r>
            <a:r>
              <a:rPr lang="en-US" sz="6000" u="sng" dirty="0">
                <a:solidFill>
                  <a:srgbClr val="FFFF00"/>
                </a:solidFill>
                <a:latin typeface="Chalkduster" panose="03050602040202020205" pitchFamily="66" charset="77"/>
              </a:rPr>
              <a:t>not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 mean…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6B3B7-F6F1-E641-899F-D26D3EAA0987}"/>
              </a:ext>
            </a:extLst>
          </p:cNvPr>
          <p:cNvSpPr txBox="1"/>
          <p:nvPr/>
        </p:nvSpPr>
        <p:spPr>
          <a:xfrm>
            <a:off x="643827" y="3377103"/>
            <a:ext cx="1188720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Students are evaluating teachers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Students know more than the teachers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All student feedback must be acted upon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Teachers are doing something wrong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 once a year survey to “check the box” 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D9EEFB8-5C7A-5D41-A9E3-DDDC0DE071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93" y="256722"/>
            <a:ext cx="2862036" cy="286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761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E41717-923B-074A-970E-A33011C84B08}"/>
              </a:ext>
            </a:extLst>
          </p:cNvPr>
          <p:cNvSpPr txBox="1"/>
          <p:nvPr/>
        </p:nvSpPr>
        <p:spPr>
          <a:xfrm>
            <a:off x="2180844" y="178280"/>
            <a:ext cx="11411712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Gathering 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Feedback</a:t>
            </a:r>
            <a:b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6000" u="sng" dirty="0">
                <a:solidFill>
                  <a:srgbClr val="FFFF00"/>
                </a:solidFill>
                <a:latin typeface="Chalkduster" panose="03050602040202020205" pitchFamily="66" charset="77"/>
              </a:rPr>
              <a:t>does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 mean…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6B3B7-F6F1-E641-899F-D26D3EAA0987}"/>
              </a:ext>
            </a:extLst>
          </p:cNvPr>
          <p:cNvSpPr txBox="1"/>
          <p:nvPr/>
        </p:nvSpPr>
        <p:spPr>
          <a:xfrm>
            <a:off x="777892" y="3763390"/>
            <a:ext cx="11887200" cy="67505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are ready to listen &amp; students are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prepared to share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believe students have something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teach us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are willing to learn from students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We plan to take action in partnership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with students</a:t>
            </a: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8A96C8-C11A-7648-80AD-3251156B4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F405B37F-0F76-5D45-A69D-29D1F72B52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23" y="146957"/>
            <a:ext cx="2582636" cy="3484055"/>
          </a:xfrm>
          <a:prstGeom prst="rect">
            <a:avLst/>
          </a:prstGeom>
          <a:effectLst>
            <a:softEdge rad="234769"/>
          </a:effectLst>
        </p:spPr>
      </p:pic>
    </p:spTree>
    <p:extLst>
      <p:ext uri="{BB962C8B-B14F-4D97-AF65-F5344CB8AC3E}">
        <p14:creationId xmlns:p14="http://schemas.microsoft.com/office/powerpoint/2010/main" val="842037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A4AC8B-594F-6941-B886-18B23DAA9378}"/>
              </a:ext>
            </a:extLst>
          </p:cNvPr>
          <p:cNvSpPr txBox="1"/>
          <p:nvPr/>
        </p:nvSpPr>
        <p:spPr>
          <a:xfrm>
            <a:off x="1185291" y="172840"/>
            <a:ext cx="1080135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3. Comparison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8C3AD3-7A70-5A49-9220-52E15FC7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Chart&#10;&#10;Description automatically generated with low confidence">
            <a:extLst>
              <a:ext uri="{FF2B5EF4-FFF2-40B4-BE49-F238E27FC236}">
                <a16:creationId xmlns:a16="http://schemas.microsoft.com/office/drawing/2014/main" id="{F36B8215-AECB-374B-BB10-7B56A9F55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532" y="1616527"/>
            <a:ext cx="9531904" cy="714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1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8C3AD3-7A70-5A49-9220-52E15FC7C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FFB1E35-5ED6-414E-9860-0D009F1883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05" y="1033642"/>
            <a:ext cx="11623079" cy="6849315"/>
          </a:xfrm>
          <a:prstGeom prst="rect">
            <a:avLst/>
          </a:prstGeom>
          <a:effectLst>
            <a:softEdge rad="96825"/>
          </a:effectLst>
        </p:spPr>
      </p:pic>
    </p:spTree>
    <p:extLst>
      <p:ext uri="{BB962C8B-B14F-4D97-AF65-F5344CB8AC3E}">
        <p14:creationId xmlns:p14="http://schemas.microsoft.com/office/powerpoint/2010/main" val="37926600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1752" y="3588308"/>
            <a:ext cx="12599778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Compare you to you!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Collect multiple data sources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Focus on growth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Strive for 100%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821068" y="539656"/>
            <a:ext cx="744920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Comparisons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692BCC7C-C379-6545-B9FB-D44854BD9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1369">
            <a:off x="404586" y="415472"/>
            <a:ext cx="2182660" cy="2686957"/>
          </a:xfrm>
          <a:prstGeom prst="rect">
            <a:avLst/>
          </a:prstGeom>
          <a:effectLst>
            <a:softEdge rad="88774"/>
          </a:effectLst>
        </p:spPr>
      </p:pic>
    </p:spTree>
    <p:extLst>
      <p:ext uri="{BB962C8B-B14F-4D97-AF65-F5344CB8AC3E}">
        <p14:creationId xmlns:p14="http://schemas.microsoft.com/office/powerpoint/2010/main" val="29398050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C0371A-1550-D54E-909D-C3243D06665F}"/>
              </a:ext>
            </a:extLst>
          </p:cNvPr>
          <p:cNvSpPr txBox="1">
            <a:spLocks/>
          </p:cNvSpPr>
          <p:nvPr/>
        </p:nvSpPr>
        <p:spPr>
          <a:xfrm>
            <a:off x="1176577" y="293914"/>
            <a:ext cx="103804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  <a:cs typeface="Chalkduster"/>
              </a:rPr>
              <a:t>Quaglia Student Voice Surveys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30A747-747A-7A4C-B564-237608FA1B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7" t="7428" r="8136" b="9428"/>
          <a:stretch/>
        </p:blipFill>
        <p:spPr>
          <a:xfrm rot="20659988">
            <a:off x="4793994" y="2757202"/>
            <a:ext cx="4951981" cy="6447542"/>
          </a:xfrm>
          <a:prstGeom prst="rect">
            <a:avLst/>
          </a:prstGeom>
          <a:effectLst>
            <a:softEdge rad="7366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1DFFD8-560C-8B47-89C7-9D6E0FA7D5B4}"/>
              </a:ext>
            </a:extLst>
          </p:cNvPr>
          <p:cNvSpPr txBox="1"/>
          <p:nvPr/>
        </p:nvSpPr>
        <p:spPr>
          <a:xfrm rot="20553295">
            <a:off x="299730" y="5781433"/>
            <a:ext cx="444380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 Voice Survey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3-5 &amp; 7-12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27813A-A1C0-1149-8A1B-0C6B01CFABAF}"/>
              </a:ext>
            </a:extLst>
          </p:cNvPr>
          <p:cNvSpPr txBox="1"/>
          <p:nvPr/>
        </p:nvSpPr>
        <p:spPr>
          <a:xfrm rot="20553295">
            <a:off x="482637" y="7609051"/>
            <a:ext cx="5053245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iKnow My Class Survey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3-5 &amp; 7-12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39C16A-9E69-1A40-B4B4-53AB97908D09}"/>
              </a:ext>
            </a:extLst>
          </p:cNvPr>
          <p:cNvSpPr txBox="1"/>
          <p:nvPr/>
        </p:nvSpPr>
        <p:spPr>
          <a:xfrm rot="20553295">
            <a:off x="8278595" y="2613963"/>
            <a:ext cx="4443806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Focus Groups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B4C255-8116-114B-91CF-33BA98F55966}"/>
              </a:ext>
            </a:extLst>
          </p:cNvPr>
          <p:cNvSpPr txBox="1"/>
          <p:nvPr/>
        </p:nvSpPr>
        <p:spPr>
          <a:xfrm rot="20553295">
            <a:off x="-144046" y="3932679"/>
            <a:ext cx="4443806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Grades PK-2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Instruments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7DBDB5-E5C4-CC46-B270-AB96A5ABC1A9}"/>
              </a:ext>
            </a:extLst>
          </p:cNvPr>
          <p:cNvSpPr txBox="1"/>
          <p:nvPr/>
        </p:nvSpPr>
        <p:spPr>
          <a:xfrm rot="20553295">
            <a:off x="8766105" y="4030114"/>
            <a:ext cx="4443806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Data Analysis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Activities in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Partnership with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Students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7688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timeline&#10;&#10;Description automatically generated">
            <a:extLst>
              <a:ext uri="{FF2B5EF4-FFF2-40B4-BE49-F238E27FC236}">
                <a16:creationId xmlns:a16="http://schemas.microsoft.com/office/drawing/2014/main" id="{D0DDE48A-EECF-E94E-926A-240286C6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347" y="208681"/>
            <a:ext cx="7251305" cy="9333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4615" y="8947364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45E139-12B9-1F4B-8F16-087895C15599}"/>
              </a:ext>
            </a:extLst>
          </p:cNvPr>
          <p:cNvSpPr txBox="1"/>
          <p:nvPr/>
        </p:nvSpPr>
        <p:spPr>
          <a:xfrm rot="20553295">
            <a:off x="291395" y="1852682"/>
            <a:ext cx="4790005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#8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Dynamic Process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102821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24C906-25CD-AD4E-8258-57F92A14CB85}"/>
              </a:ext>
            </a:extLst>
          </p:cNvPr>
          <p:cNvSpPr txBox="1"/>
          <p:nvPr/>
        </p:nvSpPr>
        <p:spPr>
          <a:xfrm>
            <a:off x="2152972" y="0"/>
            <a:ext cx="95314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Engage Students in</a:t>
            </a:r>
            <a:b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</a:b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Analysis &amp; Action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720FA-ECF0-E349-8B24-28FA0CF77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668">
            <a:off x="375356" y="188197"/>
            <a:ext cx="2385123" cy="253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01291A-19AC-654A-8A95-5A03119D87E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5"/>
          <a:stretch/>
        </p:blipFill>
        <p:spPr>
          <a:xfrm>
            <a:off x="836909" y="2951722"/>
            <a:ext cx="5147847" cy="6410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F8EB8D-CA1D-5A46-BCC7-FEF86CBA97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3"/>
          <a:stretch/>
        </p:blipFill>
        <p:spPr>
          <a:xfrm>
            <a:off x="7517969" y="1421001"/>
            <a:ext cx="4838541" cy="4029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468BAD-67CC-DE48-B68A-EC94EBB56A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797" y="5460509"/>
            <a:ext cx="5348520" cy="4011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AADEFE9-5ED5-FA4B-9BAB-27FA43F67021}"/>
              </a:ext>
            </a:extLst>
          </p:cNvPr>
          <p:cNvSpPr/>
          <p:nvPr/>
        </p:nvSpPr>
        <p:spPr>
          <a:xfrm>
            <a:off x="3181350" y="1817486"/>
            <a:ext cx="42113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Chatsworth Park Elementary School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C75BEB-D2CC-BA43-B1E7-C595B74D7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882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24C906-25CD-AD4E-8258-57F92A14CB85}"/>
              </a:ext>
            </a:extLst>
          </p:cNvPr>
          <p:cNvSpPr txBox="1"/>
          <p:nvPr/>
        </p:nvSpPr>
        <p:spPr>
          <a:xfrm>
            <a:off x="1714822" y="0"/>
            <a:ext cx="95314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Engage Students in</a:t>
            </a:r>
            <a:b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</a:b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Analysis &amp; Action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B720FA-ECF0-E349-8B24-28FA0CF772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8668">
            <a:off x="328861" y="188198"/>
            <a:ext cx="2385123" cy="2535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CE2351-B919-D245-82B6-595D934BBBE0}"/>
              </a:ext>
            </a:extLst>
          </p:cNvPr>
          <p:cNvSpPr/>
          <p:nvPr/>
        </p:nvSpPr>
        <p:spPr>
          <a:xfrm>
            <a:off x="3406762" y="1944055"/>
            <a:ext cx="34144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Huntington Park High School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DA3D6D-B73F-5C4B-AA84-2059B7AD33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" t="24090" r="9206" b="30475"/>
          <a:stretch/>
        </p:blipFill>
        <p:spPr>
          <a:xfrm>
            <a:off x="7007111" y="1419897"/>
            <a:ext cx="5780868" cy="2309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995861-3C16-1940-9B25-7C0D790F76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6" r="6075" b="24510"/>
          <a:stretch/>
        </p:blipFill>
        <p:spPr>
          <a:xfrm>
            <a:off x="146189" y="6864979"/>
            <a:ext cx="6549079" cy="2742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1941EB-18CB-2645-A0E8-C4A5CD7267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7" t="27138" r="25099" b="15229"/>
          <a:stretch/>
        </p:blipFill>
        <p:spPr>
          <a:xfrm rot="5400000">
            <a:off x="-212530" y="3596866"/>
            <a:ext cx="3956044" cy="2668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D812C2-674D-4A45-9860-D5E31A2D049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33" b="27884"/>
          <a:stretch/>
        </p:blipFill>
        <p:spPr>
          <a:xfrm>
            <a:off x="3319400" y="3674852"/>
            <a:ext cx="9603269" cy="2915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06747D-583C-924E-8E47-F4ABC8B2CCC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7" t="31848" b="19996"/>
          <a:stretch/>
        </p:blipFill>
        <p:spPr>
          <a:xfrm>
            <a:off x="6788259" y="6715507"/>
            <a:ext cx="5405292" cy="2846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C42748D-74E6-7A40-B76C-D64CAF41DF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8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182B57-6767-2D49-ADC3-374D00BCCD21}"/>
              </a:ext>
            </a:extLst>
          </p:cNvPr>
          <p:cNvSpPr txBox="1"/>
          <p:nvPr/>
        </p:nvSpPr>
        <p:spPr>
          <a:xfrm>
            <a:off x="0" y="376486"/>
            <a:ext cx="130048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Student Voice Data World Café</a:t>
            </a:r>
          </a:p>
        </p:txBody>
      </p:sp>
      <p:pic>
        <p:nvPicPr>
          <p:cNvPr id="3" name="Lawrence World Cafe" descr="Lawrence World Cafe">
            <a:hlinkClick r:id="" action="ppaction://media"/>
            <a:extLst>
              <a:ext uri="{FF2B5EF4-FFF2-40B4-BE49-F238E27FC236}">
                <a16:creationId xmlns:a16="http://schemas.microsoft.com/office/drawing/2014/main" id="{BF03C729-D40B-6340-9D01-6DE05B8262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5980" y="1497524"/>
            <a:ext cx="12601844" cy="70885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2A6BA1-ED6C-2A45-916F-52B65E4FA156}"/>
              </a:ext>
            </a:extLst>
          </p:cNvPr>
          <p:cNvSpPr/>
          <p:nvPr/>
        </p:nvSpPr>
        <p:spPr>
          <a:xfrm>
            <a:off x="6424780" y="9005998"/>
            <a:ext cx="7335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/>
                </a:solidFill>
                <a:latin typeface="Chalkduster" panose="03050602040202020205" pitchFamily="66" charset="77"/>
                <a:ea typeface="Times New Roman" panose="02020603050405020304" pitchFamily="18" charset="0"/>
              </a:rPr>
              <a:t>Lawrence Middle School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0DF8E-585B-0B42-9F95-335240BD5711}"/>
              </a:ext>
            </a:extLst>
          </p:cNvPr>
          <p:cNvSpPr txBox="1"/>
          <p:nvPr/>
        </p:nvSpPr>
        <p:spPr>
          <a:xfrm>
            <a:off x="212272" y="8971033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62395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00047D-DCC1-4820-A46A-8031C9EFE38D}"/>
              </a:ext>
            </a:extLst>
          </p:cNvPr>
          <p:cNvSpPr txBox="1"/>
          <p:nvPr/>
        </p:nvSpPr>
        <p:spPr>
          <a:xfrm>
            <a:off x="661921" y="596437"/>
            <a:ext cx="11718387" cy="4770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Chalkduster" panose="03050602040202020205" pitchFamily="66" charset="0"/>
              </a:rPr>
              <a:t>“ This is a starting point – the power in this process is to use what you’ve learned to lead with students and commit to making improvements together.”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								Simone, School Leader, VIC</a:t>
            </a:r>
            <a:endParaRPr lang="en-AU" sz="3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50C13-1B87-B549-84F7-B9AEB65B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Google Shape;156;p21" descr="A person addressing a group of people&#10;&#10;Description automatically generated with medium confidence">
            <a:extLst>
              <a:ext uri="{FF2B5EF4-FFF2-40B4-BE49-F238E27FC236}">
                <a16:creationId xmlns:a16="http://schemas.microsoft.com/office/drawing/2014/main" id="{692F268A-5E82-BD42-91AB-D37A6C54EF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258" y="4552749"/>
            <a:ext cx="5794408" cy="3724977"/>
          </a:xfrm>
          <a:prstGeom prst="rect">
            <a:avLst/>
          </a:prstGeom>
          <a:noFill/>
          <a:ln>
            <a:noFill/>
          </a:ln>
          <a:effectLst>
            <a:softEdge rad="339881"/>
          </a:effectLst>
        </p:spPr>
      </p:pic>
      <p:pic>
        <p:nvPicPr>
          <p:cNvPr id="7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19D11C5D-56BD-C24B-AB60-8FC0D0953A11}"/>
              </a:ext>
            </a:extLst>
          </p:cNvPr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6544379" y="5794410"/>
            <a:ext cx="4611301" cy="3647974"/>
          </a:xfrm>
          <a:prstGeom prst="rect">
            <a:avLst/>
          </a:prstGeom>
          <a:noFill/>
          <a:ln>
            <a:noFill/>
          </a:ln>
          <a:effectLst>
            <a:softEdge rad="72405"/>
          </a:effectLst>
        </p:spPr>
      </p:pic>
    </p:spTree>
    <p:extLst>
      <p:ext uri="{BB962C8B-B14F-4D97-AF65-F5344CB8AC3E}">
        <p14:creationId xmlns:p14="http://schemas.microsoft.com/office/powerpoint/2010/main" val="1501007626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FCA10C-96A3-134C-8D9F-D2CE9577E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454B31-4CFC-8342-A13F-A642FA1C91D0}"/>
              </a:ext>
            </a:extLst>
          </p:cNvPr>
          <p:cNvSpPr txBox="1">
            <a:spLocks/>
          </p:cNvSpPr>
          <p:nvPr/>
        </p:nvSpPr>
        <p:spPr>
          <a:xfrm>
            <a:off x="614746" y="3395629"/>
            <a:ext cx="11821885" cy="4226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>
            <a:lvl1pPr marL="0" indent="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>
              <a:spcBef>
                <a:spcPts val="700"/>
              </a:spcBef>
              <a:buSzTx/>
              <a:buNone/>
              <a:defRPr sz="4400">
                <a:latin typeface="Arial"/>
                <a:ea typeface="Arial"/>
                <a:cs typeface="Arial"/>
                <a:sym typeface="Arial"/>
              </a:defRPr>
            </a:lvl5pPr>
            <a:lvl6pPr marL="27889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6pPr>
            <a:lvl7pPr marL="32461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7pPr>
            <a:lvl8pPr marL="37033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8pPr>
            <a:lvl9pPr marL="4160520" indent="-502920">
              <a:spcBef>
                <a:spcPts val="700"/>
              </a:spcBef>
              <a:buSzPct val="100000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How could Student Voice feedback contribute to your school’s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vision &amp; goals?</a:t>
            </a:r>
            <a:b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endParaRPr lang="en-US" sz="4000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0"/>
              </a:rPr>
              <a:t>How will students know they have been heard?  How will staff &amp; students USE results in partnership with one another?</a:t>
            </a:r>
          </a:p>
          <a:p>
            <a:pPr algn="l" defTabSz="914400"/>
            <a:endParaRPr lang="en-US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endParaRPr lang="en-US" sz="5400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pPr defTabSz="914400"/>
            <a:endParaRPr lang="en-AU" sz="6000" dirty="0">
              <a:solidFill>
                <a:schemeClr val="bg1"/>
              </a:solidFill>
              <a:latin typeface="Chalkduster" panose="03050602040202020205" pitchFamily="66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A9429C-FDB1-EE48-B88F-DEF7FE7EA6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" b="-25"/>
          <a:stretch/>
        </p:blipFill>
        <p:spPr>
          <a:xfrm rot="21004193">
            <a:off x="219804" y="133489"/>
            <a:ext cx="1734826" cy="2691695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7032C9-43C5-B046-B849-B61594A1C13C}"/>
              </a:ext>
            </a:extLst>
          </p:cNvPr>
          <p:cNvSpPr txBox="1"/>
          <p:nvPr/>
        </p:nvSpPr>
        <p:spPr>
          <a:xfrm>
            <a:off x="725102" y="335449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3997014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78226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The Aspirations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203531" y="3040287"/>
            <a:ext cx="12637982" cy="6196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Aspirations Profile: Dreaming &amp; Doing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3 Guiding Principles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8 Conditions</a:t>
            </a:r>
          </a:p>
          <a:p>
            <a:pPr defTabSz="584170" latinLnBrk="1" hangingPunct="0"/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The Voices of Students, Teachers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Leadership in deciding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concrete application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F422246-4B1A-5C4E-877C-869AD975FD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690">
            <a:off x="246754" y="179770"/>
            <a:ext cx="2242827" cy="2916878"/>
          </a:xfrm>
          <a:prstGeom prst="rect">
            <a:avLst/>
          </a:prstGeom>
          <a:effectLst>
            <a:softEdge rad="217010"/>
          </a:effectLst>
        </p:spPr>
      </p:pic>
    </p:spTree>
    <p:extLst>
      <p:ext uri="{BB962C8B-B14F-4D97-AF65-F5344CB8AC3E}">
        <p14:creationId xmlns:p14="http://schemas.microsoft.com/office/powerpoint/2010/main" val="32068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806B35-A192-E54B-99A4-AC71164D7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6140">
            <a:off x="5611687" y="954416"/>
            <a:ext cx="5594576" cy="792938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35" y="1263306"/>
            <a:ext cx="5794580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RESOURCES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23328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491DE0F-4429-0943-AB23-E8F72F76E2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29"/>
          <a:stretch/>
        </p:blipFill>
        <p:spPr>
          <a:xfrm>
            <a:off x="4140006" y="228600"/>
            <a:ext cx="8695737" cy="2674724"/>
          </a:xfrm>
          <a:prstGeom prst="rect">
            <a:avLst/>
          </a:prstGeom>
        </p:spPr>
      </p:pic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FB72DEC-A2AA-A44A-A441-449B189655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7"/>
          <a:stretch/>
        </p:blipFill>
        <p:spPr>
          <a:xfrm>
            <a:off x="2971802" y="6498771"/>
            <a:ext cx="8715003" cy="2883221"/>
          </a:xfrm>
          <a:prstGeom prst="rect">
            <a:avLst/>
          </a:prstGeom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23C69CF-85B8-A148-AC4F-09C31A9500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34" b="33096"/>
          <a:stretch/>
        </p:blipFill>
        <p:spPr>
          <a:xfrm>
            <a:off x="3706584" y="3220019"/>
            <a:ext cx="8719457" cy="29358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248E05-7164-C94D-9CF9-17C2D113C73F}"/>
              </a:ext>
            </a:extLst>
          </p:cNvPr>
          <p:cNvSpPr txBox="1"/>
          <p:nvPr/>
        </p:nvSpPr>
        <p:spPr>
          <a:xfrm rot="20740757">
            <a:off x="-146734" y="3573306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#2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3 Guiding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Principles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E02278-746C-574C-98CE-271243843A6B}"/>
              </a:ext>
            </a:extLst>
          </p:cNvPr>
          <p:cNvSpPr txBox="1"/>
          <p:nvPr/>
        </p:nvSpPr>
        <p:spPr>
          <a:xfrm rot="20740757">
            <a:off x="-402550" y="7090473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#3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67AA84-28D1-6E44-94D2-118E0800B736}"/>
              </a:ext>
            </a:extLst>
          </p:cNvPr>
          <p:cNvSpPr txBox="1"/>
          <p:nvPr/>
        </p:nvSpPr>
        <p:spPr>
          <a:xfrm rot="20740757">
            <a:off x="-53066" y="743020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#1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Framework Brief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2142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866C6D-A23F-674D-AFD2-477D35533A74}"/>
              </a:ext>
            </a:extLst>
          </p:cNvPr>
          <p:cNvSpPr txBox="1"/>
          <p:nvPr/>
        </p:nvSpPr>
        <p:spPr>
          <a:xfrm rot="21251523">
            <a:off x="1077244" y="7953209"/>
            <a:ext cx="4964588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#4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Teacher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ABB326-0D34-6B47-90B7-6EE8CAD5F99F}"/>
              </a:ext>
            </a:extLst>
          </p:cNvPr>
          <p:cNvSpPr txBox="1"/>
          <p:nvPr/>
        </p:nvSpPr>
        <p:spPr>
          <a:xfrm rot="21102096">
            <a:off x="6634250" y="7990897"/>
            <a:ext cx="5193042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#5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Leader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 Inventory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3E0C67-C952-E943-8FA6-BFA0275F4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8904260"/>
            <a:ext cx="1190453" cy="675997"/>
          </a:xfrm>
          <a:prstGeom prst="rect">
            <a:avLst/>
          </a:prstGeom>
        </p:spPr>
      </p:pic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9AE36FD-D4F7-1249-A070-A110D33D09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65" y="334139"/>
            <a:ext cx="5548862" cy="7331529"/>
          </a:xfrm>
          <a:prstGeom prst="rect">
            <a:avLst/>
          </a:prstGeom>
        </p:spPr>
      </p:pic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5F66F0D-D192-434F-A557-C41B3794D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986" y="312233"/>
            <a:ext cx="5593188" cy="73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00048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2EDF32-EFE6-E642-9B8D-EA3E9BEAB847}"/>
              </a:ext>
            </a:extLst>
          </p:cNvPr>
          <p:cNvSpPr txBox="1"/>
          <p:nvPr/>
        </p:nvSpPr>
        <p:spPr>
          <a:xfrm rot="20740757">
            <a:off x="-62625" y="2140375"/>
            <a:ext cx="4012327" cy="1395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#6 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Speed Hiring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152117C8-0E7E-364F-A12D-430E9C5BD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3675" y="178418"/>
            <a:ext cx="7161956" cy="93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45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5F2C5C-0BF3-2541-B05C-183EF871F1D7}"/>
              </a:ext>
            </a:extLst>
          </p:cNvPr>
          <p:cNvSpPr txBox="1"/>
          <p:nvPr/>
        </p:nvSpPr>
        <p:spPr>
          <a:xfrm>
            <a:off x="8382356" y="156117"/>
            <a:ext cx="4012327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#7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8 Conditions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Best Practices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in Action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107634DA-35AD-2D47-AADB-63155A38D4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41" y="310241"/>
            <a:ext cx="6914072" cy="8463643"/>
          </a:xfrm>
          <a:prstGeom prst="rect">
            <a:avLst/>
          </a:prstGeom>
        </p:spPr>
      </p:pic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B3D2A9E-9D49-1D40-91BF-7CBC7DFD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860" y="2039744"/>
            <a:ext cx="4000501" cy="687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timeline&#10;&#10;Description automatically generated">
            <a:extLst>
              <a:ext uri="{FF2B5EF4-FFF2-40B4-BE49-F238E27FC236}">
                <a16:creationId xmlns:a16="http://schemas.microsoft.com/office/drawing/2014/main" id="{D0DDE48A-EECF-E94E-926A-240286C69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90" y="214654"/>
            <a:ext cx="7251305" cy="93338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1C7C6-D6E2-FB4E-899E-7B818804B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866C6D-A23F-674D-AFD2-477D35533A74}"/>
              </a:ext>
            </a:extLst>
          </p:cNvPr>
          <p:cNvSpPr txBox="1"/>
          <p:nvPr/>
        </p:nvSpPr>
        <p:spPr>
          <a:xfrm rot="20740757">
            <a:off x="-68868" y="3213423"/>
            <a:ext cx="4012327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#8</a:t>
            </a:r>
            <a:br>
              <a:rPr lang="en-US" sz="280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Dynamic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Process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454292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C143C8B-B78D-734E-AB04-1CCFE533B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DF969E-AAF6-9741-A299-1DB136825113}"/>
              </a:ext>
            </a:extLst>
          </p:cNvPr>
          <p:cNvSpPr txBox="1"/>
          <p:nvPr/>
        </p:nvSpPr>
        <p:spPr>
          <a:xfrm rot="20740757">
            <a:off x="-538813" y="1070664"/>
            <a:ext cx="4964588" cy="1826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Resource #9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Aspirations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Framework</a:t>
            </a:r>
            <a:b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Action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4F605ED7-20C6-6948-90C8-09B3006B77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0519">
            <a:off x="702490" y="3014134"/>
            <a:ext cx="9215590" cy="6959600"/>
          </a:xfrm>
          <a:prstGeom prst="rect">
            <a:avLst/>
          </a:prstGeom>
        </p:spPr>
      </p:pic>
      <p:pic>
        <p:nvPicPr>
          <p:cNvPr id="8" name="Picture 7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3A9BE6BE-9ACB-8B47-9FA8-0C028932C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6267">
            <a:off x="5388259" y="5029196"/>
            <a:ext cx="9292941" cy="6654097"/>
          </a:xfrm>
          <a:prstGeom prst="rect">
            <a:avLst/>
          </a:prstGeom>
        </p:spPr>
      </p:pic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9F96B20-E793-164E-875B-3C2BE1C76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75" y="555547"/>
            <a:ext cx="9169400" cy="676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6896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23665" y="3029142"/>
            <a:ext cx="9339033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Lande@QuagliaInstitute.org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@</a:t>
            </a:r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Lisa_Lande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B6F73F-6A10-D84B-8729-8F061D1608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1310">
            <a:off x="274852" y="239812"/>
            <a:ext cx="2749795" cy="3074894"/>
          </a:xfrm>
          <a:prstGeom prst="rect">
            <a:avLst/>
          </a:prstGeom>
          <a:effectLst>
            <a:softEdge rad="191597"/>
          </a:effectLst>
        </p:spPr>
      </p:pic>
    </p:spTree>
    <p:extLst>
      <p:ext uri="{BB962C8B-B14F-4D97-AF65-F5344CB8AC3E}">
        <p14:creationId xmlns:p14="http://schemas.microsoft.com/office/powerpoint/2010/main" val="332646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190865" y="2207929"/>
            <a:ext cx="6285615" cy="5027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What is your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“Mic Drop” moment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from this Student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Voice &amp; Aspirations learning journey?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1CBE4826-EE34-E74D-B3E5-A4284B8DD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5726">
            <a:off x="775901" y="1281074"/>
            <a:ext cx="5203237" cy="7677666"/>
          </a:xfrm>
          <a:prstGeom prst="rect">
            <a:avLst/>
          </a:prstGeom>
          <a:effectLst>
            <a:softEdge rad="102006"/>
          </a:effectLst>
        </p:spPr>
      </p:pic>
    </p:spTree>
    <p:extLst>
      <p:ext uri="{BB962C8B-B14F-4D97-AF65-F5344CB8AC3E}">
        <p14:creationId xmlns:p14="http://schemas.microsoft.com/office/powerpoint/2010/main" val="200499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826" y="8138320"/>
            <a:ext cx="6716684" cy="11320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413164" y="2432396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 of Student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&amp; Aspirations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-160420" y="4758073"/>
            <a:ext cx="13165220" cy="253196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Thank you for joining us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on this learning journey!</a:t>
            </a:r>
          </a:p>
          <a:p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4" name="Picture 3" descr="A picture containing logo&#10;&#10;Description automatically generated">
            <a:extLst>
              <a:ext uri="{FF2B5EF4-FFF2-40B4-BE49-F238E27FC236}">
                <a16:creationId xmlns:a16="http://schemas.microsoft.com/office/drawing/2014/main" id="{90A35FF2-90BF-B946-861A-F7C51A8EF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025" y="157133"/>
            <a:ext cx="10132291" cy="2009938"/>
          </a:xfrm>
          <a:prstGeom prst="rect">
            <a:avLst/>
          </a:prstGeom>
          <a:effectLst>
            <a:softEdge rad="46299"/>
          </a:effectLst>
        </p:spPr>
      </p:pic>
    </p:spTree>
    <p:extLst>
      <p:ext uri="{BB962C8B-B14F-4D97-AF65-F5344CB8AC3E}">
        <p14:creationId xmlns:p14="http://schemas.microsoft.com/office/powerpoint/2010/main" val="720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164824</TotalTime>
  <Words>1359</Words>
  <Application>Microsoft Macintosh PowerPoint</Application>
  <PresentationFormat>Custom</PresentationFormat>
  <Paragraphs>305</Paragraphs>
  <Slides>66</Slides>
  <Notes>39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8" baseType="lpstr">
      <vt:lpstr>Arial</vt:lpstr>
      <vt:lpstr>Calibri</vt:lpstr>
      <vt:lpstr>Calisto MT</vt:lpstr>
      <vt:lpstr>Chalkboard</vt:lpstr>
      <vt:lpstr>Chalkduster</vt:lpstr>
      <vt:lpstr>Helvetica</vt:lpstr>
      <vt:lpstr>Helvetica Light</vt:lpstr>
      <vt:lpstr>Helvetica Neue</vt:lpstr>
      <vt:lpstr>Marker Felt Thin</vt:lpstr>
      <vt:lpstr>Times New Roman Bold</vt:lpstr>
      <vt:lpstr>verdana</vt:lpstr>
      <vt:lpstr>White</vt:lpstr>
      <vt:lpstr>PowerPoint Presentation</vt:lpstr>
      <vt:lpstr>PowerPoint Presentation</vt:lpstr>
      <vt:lpstr>Goals for Today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Aspirations Framework</vt:lpstr>
      <vt:lpstr>3 Guiding Principles</vt:lpstr>
      <vt:lpstr>8 Conditions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Quick Break!</vt:lpstr>
      <vt:lpstr>The Aspirations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Aspirations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Lisa Lande</cp:lastModifiedBy>
  <cp:revision>794</cp:revision>
  <cp:lastPrinted>2021-10-15T19:41:25Z</cp:lastPrinted>
  <dcterms:modified xsi:type="dcterms:W3CDTF">2022-04-25T17:14:35Z</dcterms:modified>
</cp:coreProperties>
</file>