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7"/>
  </p:notesMasterIdLst>
  <p:handoutMasterIdLst>
    <p:handoutMasterId r:id="rId58"/>
  </p:handoutMasterIdLst>
  <p:sldIdLst>
    <p:sldId id="970" r:id="rId2"/>
    <p:sldId id="960" r:id="rId3"/>
    <p:sldId id="467" r:id="rId4"/>
    <p:sldId id="1032" r:id="rId5"/>
    <p:sldId id="895" r:id="rId6"/>
    <p:sldId id="660" r:id="rId7"/>
    <p:sldId id="896" r:id="rId8"/>
    <p:sldId id="791" r:id="rId9"/>
    <p:sldId id="1028" r:id="rId10"/>
    <p:sldId id="934" r:id="rId11"/>
    <p:sldId id="1185" r:id="rId12"/>
    <p:sldId id="450" r:id="rId13"/>
    <p:sldId id="490" r:id="rId14"/>
    <p:sldId id="359" r:id="rId15"/>
    <p:sldId id="935" r:id="rId16"/>
    <p:sldId id="940" r:id="rId17"/>
    <p:sldId id="936" r:id="rId18"/>
    <p:sldId id="483" r:id="rId19"/>
    <p:sldId id="937" r:id="rId20"/>
    <p:sldId id="665" r:id="rId21"/>
    <p:sldId id="491" r:id="rId22"/>
    <p:sldId id="750" r:id="rId23"/>
    <p:sldId id="461" r:id="rId24"/>
    <p:sldId id="929" r:id="rId25"/>
    <p:sldId id="798" r:id="rId26"/>
    <p:sldId id="455" r:id="rId27"/>
    <p:sldId id="456" r:id="rId28"/>
    <p:sldId id="453" r:id="rId29"/>
    <p:sldId id="465" r:id="rId30"/>
    <p:sldId id="464" r:id="rId31"/>
    <p:sldId id="452" r:id="rId32"/>
    <p:sldId id="454" r:id="rId33"/>
    <p:sldId id="466" r:id="rId34"/>
    <p:sldId id="774" r:id="rId35"/>
    <p:sldId id="492" r:id="rId36"/>
    <p:sldId id="754" r:id="rId37"/>
    <p:sldId id="690" r:id="rId38"/>
    <p:sldId id="939" r:id="rId39"/>
    <p:sldId id="1186" r:id="rId40"/>
    <p:sldId id="1195" r:id="rId41"/>
    <p:sldId id="954" r:id="rId42"/>
    <p:sldId id="961" r:id="rId43"/>
    <p:sldId id="1190" r:id="rId44"/>
    <p:sldId id="848" r:id="rId45"/>
    <p:sldId id="855" r:id="rId46"/>
    <p:sldId id="1036" r:id="rId47"/>
    <p:sldId id="1194" r:id="rId48"/>
    <p:sldId id="1193" r:id="rId49"/>
    <p:sldId id="952" r:id="rId50"/>
    <p:sldId id="944" r:id="rId51"/>
    <p:sldId id="1184" r:id="rId52"/>
    <p:sldId id="899" r:id="rId53"/>
    <p:sldId id="1191" r:id="rId54"/>
    <p:sldId id="948" r:id="rId55"/>
    <p:sldId id="1192" r:id="rId56"/>
  </p:sldIdLst>
  <p:sldSz cx="13004800" cy="9753600"/>
  <p:notesSz cx="6858000" cy="9144000"/>
  <p:defaultTextStyle>
    <a:lvl1pPr algn="ctr" defTabSz="584200">
      <a:defRPr sz="3600">
        <a:latin typeface="+mn-lt"/>
        <a:ea typeface="+mn-ea"/>
        <a:cs typeface="+mn-cs"/>
        <a:sym typeface="Helvetica Light"/>
      </a:defRPr>
    </a:lvl1pPr>
    <a:lvl2pPr indent="228600" algn="ctr" defTabSz="584200">
      <a:defRPr sz="3600">
        <a:latin typeface="+mn-lt"/>
        <a:ea typeface="+mn-ea"/>
        <a:cs typeface="+mn-cs"/>
        <a:sym typeface="Helvetica Light"/>
      </a:defRPr>
    </a:lvl2pPr>
    <a:lvl3pPr indent="457200" algn="ctr" defTabSz="584200">
      <a:defRPr sz="3600">
        <a:latin typeface="+mn-lt"/>
        <a:ea typeface="+mn-ea"/>
        <a:cs typeface="+mn-cs"/>
        <a:sym typeface="Helvetica Light"/>
      </a:defRPr>
    </a:lvl3pPr>
    <a:lvl4pPr indent="685800" algn="ctr" defTabSz="584200">
      <a:defRPr sz="3600">
        <a:latin typeface="+mn-lt"/>
        <a:ea typeface="+mn-ea"/>
        <a:cs typeface="+mn-cs"/>
        <a:sym typeface="Helvetica Light"/>
      </a:defRPr>
    </a:lvl4pPr>
    <a:lvl5pPr indent="914400" algn="ctr" defTabSz="584200">
      <a:defRPr sz="3600">
        <a:latin typeface="+mn-lt"/>
        <a:ea typeface="+mn-ea"/>
        <a:cs typeface="+mn-cs"/>
        <a:sym typeface="Helvetica Light"/>
      </a:defRPr>
    </a:lvl5pPr>
    <a:lvl6pPr indent="1143000" algn="ctr" defTabSz="584200">
      <a:defRPr sz="3600">
        <a:latin typeface="+mn-lt"/>
        <a:ea typeface="+mn-ea"/>
        <a:cs typeface="+mn-cs"/>
        <a:sym typeface="Helvetica Light"/>
      </a:defRPr>
    </a:lvl6pPr>
    <a:lvl7pPr indent="1371600" algn="ctr" defTabSz="584200">
      <a:defRPr sz="3600">
        <a:latin typeface="+mn-lt"/>
        <a:ea typeface="+mn-ea"/>
        <a:cs typeface="+mn-cs"/>
        <a:sym typeface="Helvetica Light"/>
      </a:defRPr>
    </a:lvl7pPr>
    <a:lvl8pPr indent="1600200" algn="ctr" defTabSz="584200">
      <a:defRPr sz="3600">
        <a:latin typeface="+mn-lt"/>
        <a:ea typeface="+mn-ea"/>
        <a:cs typeface="+mn-cs"/>
        <a:sym typeface="Helvetica Light"/>
      </a:defRPr>
    </a:lvl8pPr>
    <a:lvl9pPr indent="1828800" algn="ctr" defTabSz="584200">
      <a:defRPr sz="3600"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>
        <p15:guide id="1" orient="horz" pos="3072">
          <p15:clr>
            <a:srgbClr val="A4A3A4"/>
          </p15:clr>
        </p15:guide>
        <p15:guide id="2" pos="40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9" hiddenSlides="1" frameSlides="1"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A647"/>
    <a:srgbClr val="F4B7AD"/>
    <a:srgbClr val="FF68B7"/>
    <a:srgbClr val="97C72B"/>
    <a:srgbClr val="2265B2"/>
    <a:srgbClr val="0D3F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583" autoAdjust="0"/>
    <p:restoredTop sz="86618" autoAdjust="0"/>
  </p:normalViewPr>
  <p:slideViewPr>
    <p:cSldViewPr snapToGrid="0" snapToObjects="1">
      <p:cViewPr varScale="1">
        <p:scale>
          <a:sx n="79" d="100"/>
          <a:sy n="79" d="100"/>
        </p:scale>
        <p:origin x="2776" y="216"/>
      </p:cViewPr>
      <p:guideLst>
        <p:guide orient="horz" pos="3072"/>
        <p:guide pos="409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FD5624-B99E-DD4A-BF69-6A9B48023F12}" type="datetimeFigureOut">
              <a:rPr lang="en-US" smtClean="0"/>
              <a:t>9/7/23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433CFD-CE91-9347-BE29-D879001275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5583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40" name="Shape 4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1761393672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1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11971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89798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5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42706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E8075C52-2517-1740-9648-B3FA197A3066}" type="slidenum">
              <a:rPr lang="en-US">
                <a:latin typeface="Arial" pitchFamily="-65" charset="0"/>
              </a:rPr>
              <a:pPr/>
              <a:t>6</a:t>
            </a:fld>
            <a:endParaRPr lang="en-US">
              <a:latin typeface="Arial" pitchFamily="-65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baseline="0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52996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7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03746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68FB27-FBF0-40BD-AAAA-99B40542DE62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6241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68FB27-FBF0-40BD-AAAA-99B40542DE62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83246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68FB27-FBF0-40BD-AAAA-99B40542DE62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3090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68FB27-FBF0-40BD-AAAA-99B40542DE62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8888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68FB27-FBF0-40BD-AAAA-99B40542DE62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5504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defTabSz="457200" rtl="0">
              <a:lnSpc>
                <a:spcPct val="117999"/>
              </a:lnSpc>
            </a:pP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68FB27-FBF0-40BD-AAAA-99B40542DE62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3119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68FB27-FBF0-40BD-AAAA-99B40542DE62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3143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68FB27-FBF0-40BD-AAAA-99B40542DE62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1550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476560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55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58907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>
            <a:spLocks noGrp="1"/>
          </p:cNvSpPr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defTabSz="584200">
              <a:defRPr sz="8000"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 lvl="0">
              <a:defRPr sz="1800"/>
            </a:pPr>
            <a:r>
              <a:rPr sz="8000"/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444500" indent="-444500" defTabSz="584200">
              <a:spcBef>
                <a:spcPts val="4200"/>
              </a:spcBef>
              <a:buSzPct val="75000"/>
              <a:defRPr sz="3600">
                <a:latin typeface="+mn-lt"/>
                <a:ea typeface="+mn-ea"/>
                <a:cs typeface="+mn-cs"/>
                <a:sym typeface="Helvetica Light"/>
              </a:defRPr>
            </a:lvl1pPr>
            <a:lvl2pPr marL="889000" indent="-444500" defTabSz="584200">
              <a:spcBef>
                <a:spcPts val="4200"/>
              </a:spcBef>
              <a:buSzPct val="75000"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2pPr>
            <a:lvl3pPr indent="-444500" defTabSz="584200">
              <a:spcBef>
                <a:spcPts val="4200"/>
              </a:spcBef>
              <a:buSzPct val="75000"/>
              <a:defRPr sz="3600">
                <a:latin typeface="+mn-lt"/>
                <a:ea typeface="+mn-ea"/>
                <a:cs typeface="+mn-cs"/>
                <a:sym typeface="Helvetica Light"/>
              </a:defRPr>
            </a:lvl3pPr>
            <a:lvl4pPr marL="1778000" indent="-444500" defTabSz="584200">
              <a:spcBef>
                <a:spcPts val="4200"/>
              </a:spcBef>
              <a:buSzPct val="75000"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4pPr>
            <a:lvl5pPr marL="2222500" indent="-444500" defTabSz="584200">
              <a:spcBef>
                <a:spcPts val="4200"/>
              </a:spcBef>
              <a:buSzPct val="75000"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pPr lvl="0">
              <a:defRPr sz="1800"/>
            </a:pPr>
            <a:r>
              <a:rPr sz="3600"/>
              <a:t>Body Level One</a:t>
            </a:r>
          </a:p>
          <a:p>
            <a:pPr lvl="1">
              <a:defRPr sz="1800"/>
            </a:pPr>
            <a:r>
              <a:rPr sz="3600"/>
              <a:t>Body Level Two</a:t>
            </a:r>
          </a:p>
          <a:p>
            <a:pPr lvl="2">
              <a:defRPr sz="1800"/>
            </a:pPr>
            <a:r>
              <a:rPr sz="3600"/>
              <a:t>Body Level Three</a:t>
            </a:r>
          </a:p>
          <a:p>
            <a:pPr lvl="3">
              <a:defRPr sz="1800"/>
            </a:pPr>
            <a:r>
              <a:rPr sz="3600"/>
              <a:t>Body Level Four</a:t>
            </a:r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>
            <a:spLocks noGrp="1"/>
          </p:cNvSpPr>
          <p:nvPr>
            <p:ph type="title"/>
          </p:nvPr>
        </p:nvSpPr>
        <p:spPr>
          <a:xfrm>
            <a:off x="975359" y="3029937"/>
            <a:ext cx="11054082" cy="2497103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6200"/>
              <a:t>Title Text</a:t>
            </a:r>
          </a:p>
        </p:txBody>
      </p:sp>
      <p:sp>
        <p:nvSpPr>
          <p:cNvPr id="33" name="Shape 33"/>
          <p:cNvSpPr>
            <a:spLocks noGrp="1"/>
          </p:cNvSpPr>
          <p:nvPr>
            <p:ph type="body" idx="1"/>
          </p:nvPr>
        </p:nvSpPr>
        <p:spPr>
          <a:xfrm>
            <a:off x="1950719" y="5527040"/>
            <a:ext cx="9103361" cy="4226561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None/>
            </a:lvl1pPr>
            <a:lvl2pPr marL="0" indent="457200" algn="ctr">
              <a:buSzTx/>
              <a:buNone/>
            </a:lvl2pPr>
            <a:lvl3pPr marL="0" indent="914400" algn="ctr">
              <a:buSzTx/>
              <a:buNone/>
            </a:lvl3pPr>
            <a:lvl4pPr marL="0" indent="1371600" algn="ctr">
              <a:buSzTx/>
              <a:buNone/>
            </a:lvl4pPr>
            <a:lvl5pPr marL="0" indent="1828800" algn="ctr">
              <a:buSzTx/>
              <a:buNone/>
            </a:lvl5pPr>
          </a:lstStyle>
          <a:p>
            <a:pPr lvl="0">
              <a:defRPr sz="1800"/>
            </a:pPr>
            <a:r>
              <a:rPr sz="4400"/>
              <a:t>Body Level One</a:t>
            </a:r>
          </a:p>
          <a:p>
            <a:pPr lvl="1">
              <a:defRPr sz="1800"/>
            </a:pPr>
            <a:r>
              <a:rPr sz="4400"/>
              <a:t>Body Level Two</a:t>
            </a:r>
          </a:p>
          <a:p>
            <a:pPr lvl="2">
              <a:defRPr sz="1800"/>
            </a:pPr>
            <a:r>
              <a:rPr sz="4400"/>
              <a:t>Body Level Three</a:t>
            </a:r>
          </a:p>
          <a:p>
            <a:pPr lvl="3">
              <a:defRPr sz="1800"/>
            </a:pPr>
            <a:r>
              <a:rPr sz="4400"/>
              <a:t>Body Level Four</a:t>
            </a:r>
          </a:p>
          <a:p>
            <a:pPr lvl="4">
              <a:defRPr sz="1800"/>
            </a:pPr>
            <a:r>
              <a:rPr sz="4400"/>
              <a:t>Body Level Five</a:t>
            </a:r>
          </a:p>
        </p:txBody>
      </p:sp>
      <p:sp>
        <p:nvSpPr>
          <p:cNvPr id="34" name="Shape 3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50240" y="8882098"/>
            <a:ext cx="3034453" cy="67733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443307" y="8882098"/>
            <a:ext cx="4118187" cy="67733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320107" y="8882098"/>
            <a:ext cx="3034453" cy="50064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3AAA35-D58F-994F-8D59-908B347940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7374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240" y="2275841"/>
            <a:ext cx="11704320" cy="64369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50240" y="8882098"/>
            <a:ext cx="3034453" cy="677333"/>
          </a:xfrm>
          <a:prstGeom prst="rect">
            <a:avLst/>
          </a:prstGeom>
          <a:ln/>
        </p:spPr>
        <p:txBody>
          <a:bodyPr lIns="130046" tIns="65023" rIns="130046" bIns="65023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443307" y="8882098"/>
            <a:ext cx="4118187" cy="677333"/>
          </a:xfrm>
          <a:prstGeom prst="rect">
            <a:avLst/>
          </a:prstGeom>
          <a:ln/>
        </p:spPr>
        <p:txBody>
          <a:bodyPr lIns="130046" tIns="65023" rIns="130046" bIns="65023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320107" y="8882098"/>
            <a:ext cx="3034453" cy="50064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DE5B17-1B6C-B140-B3A4-2DB2303588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482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9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650239" y="390596"/>
            <a:ext cx="11704322" cy="18852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65023" tIns="65023" rIns="65023" bIns="65023"/>
          <a:lstStyle/>
          <a:p>
            <a:pPr lvl="0">
              <a:defRPr sz="1800"/>
            </a:pPr>
            <a:r>
              <a:rPr sz="6200"/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650239" y="2275839"/>
            <a:ext cx="11704322" cy="7477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65023" tIns="65023" rIns="65023" bIns="65023"/>
          <a:lstStyle/>
          <a:p>
            <a:pPr lvl="0">
              <a:defRPr sz="1800"/>
            </a:pPr>
            <a:r>
              <a:rPr sz="4400"/>
              <a:t>Body Level One</a:t>
            </a:r>
          </a:p>
          <a:p>
            <a:pPr lvl="1">
              <a:defRPr sz="1800"/>
            </a:pPr>
            <a:r>
              <a:rPr sz="4400"/>
              <a:t>Body Level Two</a:t>
            </a:r>
          </a:p>
          <a:p>
            <a:pPr lvl="2">
              <a:defRPr sz="1800"/>
            </a:pPr>
            <a:r>
              <a:rPr sz="4400"/>
              <a:t>Body Level Three</a:t>
            </a:r>
          </a:p>
          <a:p>
            <a:pPr lvl="3">
              <a:defRPr sz="1800"/>
            </a:pPr>
            <a:r>
              <a:rPr sz="4400"/>
              <a:t>Body Level Four</a:t>
            </a:r>
          </a:p>
          <a:p>
            <a:pPr lvl="4">
              <a:defRPr sz="1800"/>
            </a:pPr>
            <a:r>
              <a:rPr sz="4400"/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9320107" y="8882098"/>
            <a:ext cx="3034454" cy="475677"/>
          </a:xfrm>
          <a:prstGeom prst="rect">
            <a:avLst/>
          </a:prstGeom>
          <a:ln w="12700">
            <a:miter lim="400000"/>
          </a:ln>
        </p:spPr>
        <p:txBody>
          <a:bodyPr lIns="65023" tIns="65023" rIns="65023" bIns="65023">
            <a:spAutoFit/>
          </a:bodyPr>
          <a:lstStyle>
            <a:lvl1pPr algn="l" defTabSz="914400">
              <a:defRPr sz="2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6" r:id="rId2"/>
    <p:sldLayoutId id="2147483657" r:id="rId3"/>
    <p:sldLayoutId id="2147483658" r:id="rId4"/>
    <p:sldLayoutId id="2147483662" r:id="rId5"/>
    <p:sldLayoutId id="2147483665" r:id="rId6"/>
    <p:sldLayoutId id="2147483666" r:id="rId7"/>
  </p:sldLayoutIdLst>
  <p:transition spd="med"/>
  <p:txStyles>
    <p:titleStyle>
      <a:lvl1pPr algn="ctr">
        <a:defRPr sz="6200">
          <a:latin typeface="Arial"/>
          <a:ea typeface="Arial"/>
          <a:cs typeface="Arial"/>
          <a:sym typeface="Arial"/>
        </a:defRPr>
      </a:lvl1pPr>
      <a:lvl2pPr algn="ctr">
        <a:defRPr sz="6200">
          <a:latin typeface="Arial"/>
          <a:ea typeface="Arial"/>
          <a:cs typeface="Arial"/>
          <a:sym typeface="Arial"/>
        </a:defRPr>
      </a:lvl2pPr>
      <a:lvl3pPr algn="ctr">
        <a:defRPr sz="6200">
          <a:latin typeface="Arial"/>
          <a:ea typeface="Arial"/>
          <a:cs typeface="Arial"/>
          <a:sym typeface="Arial"/>
        </a:defRPr>
      </a:lvl3pPr>
      <a:lvl4pPr algn="ctr">
        <a:defRPr sz="6200">
          <a:latin typeface="Arial"/>
          <a:ea typeface="Arial"/>
          <a:cs typeface="Arial"/>
          <a:sym typeface="Arial"/>
        </a:defRPr>
      </a:lvl4pPr>
      <a:lvl5pPr algn="ctr">
        <a:defRPr sz="6200">
          <a:latin typeface="Arial"/>
          <a:ea typeface="Arial"/>
          <a:cs typeface="Arial"/>
          <a:sym typeface="Arial"/>
        </a:defRPr>
      </a:lvl5pPr>
      <a:lvl6pPr indent="457200" algn="ctr">
        <a:defRPr sz="6200">
          <a:latin typeface="Arial"/>
          <a:ea typeface="Arial"/>
          <a:cs typeface="Arial"/>
          <a:sym typeface="Arial"/>
        </a:defRPr>
      </a:lvl6pPr>
      <a:lvl7pPr indent="914400" algn="ctr">
        <a:defRPr sz="6200">
          <a:latin typeface="Arial"/>
          <a:ea typeface="Arial"/>
          <a:cs typeface="Arial"/>
          <a:sym typeface="Arial"/>
        </a:defRPr>
      </a:lvl7pPr>
      <a:lvl8pPr indent="1371600" algn="ctr">
        <a:defRPr sz="6200">
          <a:latin typeface="Arial"/>
          <a:ea typeface="Arial"/>
          <a:cs typeface="Arial"/>
          <a:sym typeface="Arial"/>
        </a:defRPr>
      </a:lvl8pPr>
      <a:lvl9pPr indent="1828800" algn="ctr">
        <a:defRPr sz="6200">
          <a:latin typeface="Arial"/>
          <a:ea typeface="Arial"/>
          <a:cs typeface="Arial"/>
          <a:sym typeface="Arial"/>
        </a:defRPr>
      </a:lvl9pPr>
    </p:titleStyle>
    <p:bodyStyle>
      <a:lvl1pPr marL="471487" indent="-471487">
        <a:spcBef>
          <a:spcPts val="700"/>
        </a:spcBef>
        <a:buSzPct val="100000"/>
        <a:buChar char="•"/>
        <a:defRPr sz="4400">
          <a:latin typeface="Arial"/>
          <a:ea typeface="Arial"/>
          <a:cs typeface="Arial"/>
          <a:sym typeface="Arial"/>
        </a:defRPr>
      </a:lvl1pPr>
      <a:lvl2pPr marL="906235" indent="-449035">
        <a:spcBef>
          <a:spcPts val="700"/>
        </a:spcBef>
        <a:buSzPct val="100000"/>
        <a:buChar char="–"/>
        <a:defRPr sz="4400">
          <a:latin typeface="Arial"/>
          <a:ea typeface="Arial"/>
          <a:cs typeface="Arial"/>
          <a:sym typeface="Arial"/>
        </a:defRPr>
      </a:lvl2pPr>
      <a:lvl3pPr marL="1333500" indent="-419100">
        <a:spcBef>
          <a:spcPts val="700"/>
        </a:spcBef>
        <a:buSzPct val="100000"/>
        <a:buChar char="•"/>
        <a:defRPr sz="4400">
          <a:latin typeface="Arial"/>
          <a:ea typeface="Arial"/>
          <a:cs typeface="Arial"/>
          <a:sym typeface="Arial"/>
        </a:defRPr>
      </a:lvl3pPr>
      <a:lvl4pPr marL="1874520" indent="-502920">
        <a:spcBef>
          <a:spcPts val="700"/>
        </a:spcBef>
        <a:buSzPct val="100000"/>
        <a:buChar char="–"/>
        <a:defRPr sz="4400">
          <a:latin typeface="Arial"/>
          <a:ea typeface="Arial"/>
          <a:cs typeface="Arial"/>
          <a:sym typeface="Arial"/>
        </a:defRPr>
      </a:lvl4pPr>
      <a:lvl5pPr marL="23317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5pPr>
      <a:lvl6pPr marL="27889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6pPr>
      <a:lvl7pPr marL="32461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7pPr>
      <a:lvl8pPr marL="37033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8pPr>
      <a:lvl9pPr marL="41605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9pPr>
    </p:bodyStyle>
    <p:otherStyle>
      <a:lvl1pPr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1pPr>
      <a:lvl2pPr indent="4572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2pPr>
      <a:lvl3pPr indent="9144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3pPr>
      <a:lvl4pPr indent="13716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4pPr>
      <a:lvl5pPr indent="18288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5pPr>
      <a:lvl6pPr indent="22860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6pPr>
      <a:lvl7pPr indent="27432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7pPr>
      <a:lvl8pPr indent="32004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8pPr>
      <a:lvl9pPr indent="36576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tiff"/><Relationship Id="rId3" Type="http://schemas.openxmlformats.org/officeDocument/2006/relationships/image" Target="../media/image8.png"/><Relationship Id="rId7" Type="http://schemas.microsoft.com/office/2007/relationships/hdphoto" Target="../media/hdphoto4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microsoft.com/office/2007/relationships/hdphoto" Target="../media/hdphoto3.wdp"/><Relationship Id="rId5" Type="http://schemas.microsoft.com/office/2007/relationships/hdphoto" Target="../media/hdphoto2.wdp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tiff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5" Type="http://schemas.openxmlformats.org/officeDocument/2006/relationships/image" Target="../media/image5.tiff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tiff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ooE9dKobjZU" TargetMode="External"/><Relationship Id="rId2" Type="http://schemas.openxmlformats.org/officeDocument/2006/relationships/hyperlink" Target="http://vimeo.com/qisva/listening" TargetMode="Externa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tif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tif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tYKcvRfxK0o" TargetMode="External"/><Relationship Id="rId2" Type="http://schemas.openxmlformats.org/officeDocument/2006/relationships/hyperlink" Target="http://vimeo.com/qisva/time" TargetMode="Externa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youtu.be/Yl3JrRtyGHc" TargetMode="External"/><Relationship Id="rId4" Type="http://schemas.openxmlformats.org/officeDocument/2006/relationships/hyperlink" Target="http://vimeo.com/qisva/connection1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://vimeo.com/qisva/connections2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openxmlformats.org/officeDocument/2006/relationships/hyperlink" Target="http://vimeo.com/qisva/connections3" TargetMode="External"/><Relationship Id="rId4" Type="http://schemas.openxmlformats.org/officeDocument/2006/relationships/hyperlink" Target="http://vimeo.com/qisva/connections2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://vimeo.com/qisva/connections4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://vimeo.com/qisva/connections5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://vimeo.com/qisva/connections6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://vimeo.com/qisva/connections7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://vimeo.com/qisva/connections8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RTvZCdUP7N4" TargetMode="External"/><Relationship Id="rId2" Type="http://schemas.openxmlformats.org/officeDocument/2006/relationships/hyperlink" Target="https://vimeo.com/qisva/together" TargetMode="External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://vimeo.com/qisva/sutter" TargetMode="External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youtu.be/_kwkyzH" TargetMode="Externa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youtu.be/Ff2UVHm9urQ" TargetMode="External"/><Relationship Id="rId4" Type="http://schemas.openxmlformats.org/officeDocument/2006/relationships/hyperlink" Target="https://vimeo.com/qisva/louie?share=copy" TargetMode="Externa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35.tiff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9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hyperlink" Target="mailto:Lande@QuagliaInstitute.org" TargetMode="External"/><Relationship Id="rId2" Type="http://schemas.openxmlformats.org/officeDocument/2006/relationships/hyperlink" Target="http://www.quagliainstitute.org/" TargetMode="Externa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9.jpg"/><Relationship Id="rId4" Type="http://schemas.openxmlformats.org/officeDocument/2006/relationships/image" Target="../media/image5.tiff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sign&#13;&#10;&#13;&#10;Description automatically generated">
            <a:extLst>
              <a:ext uri="{FF2B5EF4-FFF2-40B4-BE49-F238E27FC236}">
                <a16:creationId xmlns:a16="http://schemas.microsoft.com/office/drawing/2014/main" id="{4652E33E-401E-0248-8497-6E27499877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826" y="8138320"/>
            <a:ext cx="6716684" cy="113206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83643A2-B91F-134A-9C0A-38CBA53B6472}"/>
              </a:ext>
            </a:extLst>
          </p:cNvPr>
          <p:cNvSpPr/>
          <p:nvPr/>
        </p:nvSpPr>
        <p:spPr>
          <a:xfrm>
            <a:off x="-1622605" y="3130665"/>
            <a:ext cx="16073819" cy="1977971"/>
          </a:xfrm>
          <a:prstGeom prst="rect">
            <a:avLst/>
          </a:prstGeom>
        </p:spPr>
        <p:txBody>
          <a:bodyPr wrap="square" lIns="130041" tIns="65021" rIns="130041" bIns="65021">
            <a:spAutoFit/>
          </a:bodyPr>
          <a:lstStyle/>
          <a:p>
            <a:r>
              <a:rPr lang="en-US" sz="6000" b="1" spc="213" dirty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The Dynamics of Student </a:t>
            </a:r>
          </a:p>
          <a:p>
            <a:r>
              <a:rPr lang="en-US" sz="6000" b="1" spc="213" dirty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Voice &amp; Aspirations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F8643E-CDD0-7246-A819-0EEB5EDB4844}"/>
              </a:ext>
            </a:extLst>
          </p:cNvPr>
          <p:cNvSpPr/>
          <p:nvPr/>
        </p:nvSpPr>
        <p:spPr>
          <a:xfrm>
            <a:off x="-160420" y="4606010"/>
            <a:ext cx="13165220" cy="3085967"/>
          </a:xfrm>
          <a:prstGeom prst="rect">
            <a:avLst/>
          </a:prstGeom>
        </p:spPr>
        <p:txBody>
          <a:bodyPr wrap="square" lIns="130041" tIns="65021" rIns="130041" bIns="65021">
            <a:spAutoFit/>
          </a:bodyPr>
          <a:lstStyle/>
          <a:p>
            <a:endParaRPr lang="en-US" sz="1200" b="1" spc="213" dirty="0">
              <a:ln w="11430"/>
              <a:solidFill>
                <a:srgbClr val="97C72B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  <a:cs typeface="Chalkduster"/>
            </a:endParaRPr>
          </a:p>
          <a:p>
            <a:b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The School Voice Process:</a:t>
            </a:r>
            <a:b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Listen, Learn, Lead</a:t>
            </a:r>
          </a:p>
          <a:p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Session#3 May 3, 2022</a:t>
            </a:r>
            <a:endParaRPr lang="en-US" b="1" spc="213" dirty="0">
              <a:ln w="11430"/>
              <a:solidFill>
                <a:srgbClr val="A2D63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</a:endParaRPr>
          </a:p>
          <a:p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</a:rPr>
              <a:t>Dr. Russ Quaglia &amp; Dr. Kristine Fox</a:t>
            </a:r>
            <a:endParaRPr lang="en-US" dirty="0">
              <a:solidFill>
                <a:srgbClr val="A2D630"/>
              </a:solidFill>
              <a:latin typeface="Chalkduster" panose="03050602040202020205" pitchFamily="66" charset="77"/>
            </a:endParaRPr>
          </a:p>
        </p:txBody>
      </p:sp>
      <p:pic>
        <p:nvPicPr>
          <p:cNvPr id="6" name="Picture 5" descr="A picture containing logo&#10;&#10;Description automatically generated">
            <a:extLst>
              <a:ext uri="{FF2B5EF4-FFF2-40B4-BE49-F238E27FC236}">
                <a16:creationId xmlns:a16="http://schemas.microsoft.com/office/drawing/2014/main" id="{12926812-90EC-CF4A-B2D0-C203A8097B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2275" y="705773"/>
            <a:ext cx="10132291" cy="2009938"/>
          </a:xfrm>
          <a:prstGeom prst="rect">
            <a:avLst/>
          </a:prstGeom>
          <a:effectLst>
            <a:softEdge rad="46299"/>
          </a:effectLst>
        </p:spPr>
      </p:pic>
    </p:spTree>
    <p:extLst>
      <p:ext uri="{BB962C8B-B14F-4D97-AF65-F5344CB8AC3E}">
        <p14:creationId xmlns:p14="http://schemas.microsoft.com/office/powerpoint/2010/main" val="1130493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flip dir="r"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AE178BA-0D2A-E14D-8184-572D9B1DD4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1E80D79-B3F6-684B-B635-80070730EF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9707" y="429462"/>
            <a:ext cx="7642560" cy="8953241"/>
          </a:xfrm>
          <a:prstGeom prst="rect">
            <a:avLst/>
          </a:prstGeom>
          <a:effectLst>
            <a:softEdge rad="101600"/>
          </a:effectLst>
        </p:spPr>
      </p:pic>
    </p:spTree>
    <p:extLst>
      <p:ext uri="{BB962C8B-B14F-4D97-AF65-F5344CB8AC3E}">
        <p14:creationId xmlns:p14="http://schemas.microsoft.com/office/powerpoint/2010/main" val="669777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371895"/>
            <a:ext cx="13004800" cy="2590167"/>
          </a:xfrm>
        </p:spPr>
        <p:txBody>
          <a:bodyPr anchor="ctr"/>
          <a:lstStyle/>
          <a:p>
            <a:pPr>
              <a:lnSpc>
                <a:spcPct val="130000"/>
              </a:lnSpc>
            </a:pPr>
            <a:r>
              <a:rPr lang="en-US" sz="6500" dirty="0">
                <a:solidFill>
                  <a:srgbClr val="FFFF00"/>
                </a:solidFill>
                <a:latin typeface="Chalkduster"/>
                <a:cs typeface="Chalkduster"/>
              </a:rPr>
              <a:t>Goals </a:t>
            </a:r>
            <a:r>
              <a:rPr lang="en-US" sz="6500">
                <a:solidFill>
                  <a:srgbClr val="FFFF00"/>
                </a:solidFill>
                <a:latin typeface="Chalkduster"/>
                <a:cs typeface="Chalkduster"/>
              </a:rPr>
              <a:t>for Today</a:t>
            </a:r>
            <a:endParaRPr lang="en-US" sz="6500" dirty="0">
              <a:solidFill>
                <a:srgbClr val="FFFF00"/>
              </a:solidFill>
              <a:latin typeface="Chalkduster"/>
              <a:cs typeface="Chalkduster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57850" y="2343029"/>
            <a:ext cx="11549195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l" rtl="0" latinLnBrk="1" hangingPunct="0">
              <a:buFont typeface="Arial"/>
              <a:buChar char="•"/>
            </a:pP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Gain a deeper understanding of the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the Student Voice Process: Listen, Learn, &amp; Lead.</a:t>
            </a:r>
          </a:p>
          <a:p>
            <a:pPr marL="571500" indent="-571500" algn="l" rtl="0" latinLnBrk="1" hangingPunct="0">
              <a:buFont typeface="Arial"/>
              <a:buChar char="•"/>
            </a:pPr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indent="-571500" algn="l" rtl="0" latinLnBrk="1" hangingPunct="0">
              <a:buFont typeface="Arial"/>
              <a:buChar char="•"/>
            </a:pP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Consider how the Student Voice Process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can support the implementation of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Student Voice.</a:t>
            </a:r>
          </a:p>
          <a:p>
            <a:pPr marL="571500" indent="-571500" algn="l" rtl="0" latinLnBrk="1" hangingPunct="0">
              <a:buFont typeface="Arial"/>
              <a:buChar char="•"/>
            </a:pPr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indent="-571500" algn="l" rtl="0" latinLnBrk="1" hangingPunct="0">
              <a:buFont typeface="Arial"/>
              <a:buChar char="•"/>
            </a:pP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Apply learning to amplify student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voice in YOUR school, particularly.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F94060F-03BB-1748-AC45-B804AF8FC4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381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C270EF7-3E77-B64A-87DF-45019A53E9BA}"/>
              </a:ext>
            </a:extLst>
          </p:cNvPr>
          <p:cNvSpPr txBox="1"/>
          <p:nvPr/>
        </p:nvSpPr>
        <p:spPr>
          <a:xfrm>
            <a:off x="3332908" y="372767"/>
            <a:ext cx="603504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Quick Review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46762BE-A63D-CA45-A076-149CED53D5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BF814F7-DE72-FD48-A81C-15DC2C3D8A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13" y="1458684"/>
            <a:ext cx="11381716" cy="7364640"/>
          </a:xfrm>
          <a:prstGeom prst="rect">
            <a:avLst/>
          </a:prstGeom>
          <a:effectLst>
            <a:softEdge rad="114300"/>
          </a:effectLst>
        </p:spPr>
      </p:pic>
    </p:spTree>
    <p:extLst>
      <p:ext uri="{BB962C8B-B14F-4D97-AF65-F5344CB8AC3E}">
        <p14:creationId xmlns:p14="http://schemas.microsoft.com/office/powerpoint/2010/main" val="4158679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469619" y="259646"/>
            <a:ext cx="12083627" cy="1274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768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Fundamental Beliefs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039709" y="2111893"/>
            <a:ext cx="11036016" cy="71835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12787" indent="-812787" algn="l">
              <a:buFont typeface="Arial"/>
              <a:buChar char="•"/>
            </a:pPr>
            <a:r>
              <a:rPr lang="en-US" sz="5120" dirty="0">
                <a:solidFill>
                  <a:schemeClr val="bg1"/>
                </a:solidFill>
                <a:latin typeface="Chalkduster"/>
                <a:cs typeface="Chalkduster"/>
              </a:rPr>
              <a:t>_________ are the potential, not the problem.</a:t>
            </a:r>
          </a:p>
          <a:p>
            <a:pPr marL="812787" indent="-812787" algn="l">
              <a:buFont typeface="Arial"/>
              <a:buChar char="•"/>
            </a:pPr>
            <a:endParaRPr lang="en-US" sz="512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812787" indent="-812787" algn="l">
              <a:buFont typeface="Arial"/>
              <a:buChar char="•"/>
            </a:pPr>
            <a:r>
              <a:rPr lang="en-US" sz="5120" dirty="0">
                <a:solidFill>
                  <a:schemeClr val="bg1"/>
                </a:solidFill>
                <a:latin typeface="Chalkduster"/>
                <a:cs typeface="Chalkduster"/>
              </a:rPr>
              <a:t>_________ have something to teach us.</a:t>
            </a:r>
          </a:p>
          <a:p>
            <a:pPr marL="812787" indent="-812787" algn="l">
              <a:buFont typeface="Arial"/>
              <a:buChar char="•"/>
            </a:pPr>
            <a:endParaRPr lang="en-US" sz="512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812787" indent="-812787" algn="l">
              <a:buFont typeface="Arial"/>
              <a:buChar char="•"/>
            </a:pPr>
            <a:r>
              <a:rPr lang="en-US" sz="5120" dirty="0">
                <a:solidFill>
                  <a:schemeClr val="bg1"/>
                </a:solidFill>
                <a:latin typeface="Chalkduster"/>
                <a:cs typeface="Chalkduster"/>
              </a:rPr>
              <a:t>Working with ________ is the only way forward.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B3EC25D-D650-1A4D-A317-FA81934935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74E3CCE-5091-D943-9320-C8D540663ACA}"/>
              </a:ext>
            </a:extLst>
          </p:cNvPr>
          <p:cNvSpPr txBox="1"/>
          <p:nvPr/>
        </p:nvSpPr>
        <p:spPr>
          <a:xfrm>
            <a:off x="2289389" y="1898533"/>
            <a:ext cx="3429768" cy="880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5120" dirty="0">
                <a:solidFill>
                  <a:schemeClr val="bg1"/>
                </a:solidFill>
                <a:latin typeface="Chalkduster"/>
                <a:cs typeface="Chalkduster"/>
              </a:rPr>
              <a:t>Students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52B9DE0-0F43-CE49-AB8E-9159380642D1}"/>
              </a:ext>
            </a:extLst>
          </p:cNvPr>
          <p:cNvSpPr txBox="1"/>
          <p:nvPr/>
        </p:nvSpPr>
        <p:spPr>
          <a:xfrm>
            <a:off x="2242283" y="5010264"/>
            <a:ext cx="3429768" cy="880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5120" dirty="0">
                <a:solidFill>
                  <a:schemeClr val="bg1"/>
                </a:solidFill>
                <a:latin typeface="Chalkduster"/>
                <a:cs typeface="Chalkduster"/>
              </a:rPr>
              <a:t>Students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DF0572B-CB59-F245-B7A4-3B4B9CC3E813}"/>
              </a:ext>
            </a:extLst>
          </p:cNvPr>
          <p:cNvSpPr txBox="1"/>
          <p:nvPr/>
        </p:nvSpPr>
        <p:spPr>
          <a:xfrm>
            <a:off x="7329673" y="7387703"/>
            <a:ext cx="3429768" cy="880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5120" dirty="0">
                <a:solidFill>
                  <a:schemeClr val="bg1"/>
                </a:solidFill>
                <a:latin typeface="Chalkduster"/>
                <a:cs typeface="Chalkduster"/>
              </a:rPr>
              <a:t>students</a:t>
            </a:r>
          </a:p>
        </p:txBody>
      </p:sp>
    </p:spTree>
    <p:extLst>
      <p:ext uri="{BB962C8B-B14F-4D97-AF65-F5344CB8AC3E}">
        <p14:creationId xmlns:p14="http://schemas.microsoft.com/office/powerpoint/2010/main" val="359505173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342900" y="-2057399"/>
            <a:ext cx="12439137" cy="4035394"/>
          </a:xfrm>
          <a:prstGeom prst="rect">
            <a:avLst/>
          </a:prstGeom>
          <a:noFill/>
        </p:spPr>
        <p:txBody>
          <a:bodyPr wrap="square" lIns="130041" tIns="65021" rIns="130041" bIns="65021" rtlCol="0">
            <a:spAutoFit/>
          </a:bodyPr>
          <a:lstStyle/>
          <a:p>
            <a:pPr algn="ctr"/>
            <a:endParaRPr lang="en-US" sz="7680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The 3 Components of Student Voice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-142107" y="1821973"/>
            <a:ext cx="13230124" cy="132818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3982" dirty="0">
                <a:solidFill>
                  <a:srgbClr val="FFFFFF"/>
                </a:solidFill>
                <a:latin typeface="Chalkduster"/>
                <a:cs typeface="Chalkduster"/>
              </a:rPr>
              <a:t>Sharing thoughts &amp; ideas in an environment underpinned by trust and respect.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3874" y="4600708"/>
            <a:ext cx="12618163" cy="132818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3982" dirty="0">
                <a:solidFill>
                  <a:srgbClr val="FFFFFF"/>
                </a:solidFill>
                <a:latin typeface="Chalkduster"/>
                <a:cs typeface="Chalkduster"/>
              </a:rPr>
              <a:t>Offering realistic suggestions for the</a:t>
            </a:r>
            <a:br>
              <a:rPr lang="en-US" sz="3982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sz="3982" dirty="0">
                <a:solidFill>
                  <a:srgbClr val="FFFFFF"/>
                </a:solidFill>
                <a:latin typeface="Chalkduster"/>
                <a:cs typeface="Chalkduster"/>
              </a:rPr>
              <a:t>good of the whole.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7307" y="7713107"/>
            <a:ext cx="12618165" cy="132818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3982" dirty="0">
                <a:solidFill>
                  <a:schemeClr val="bg1"/>
                </a:solidFill>
                <a:latin typeface="Chalkduster"/>
                <a:cs typeface="Chalkduster"/>
              </a:rPr>
              <a:t>Accepting responsibility for not only what you say but what needs to be done.</a:t>
            </a:r>
          </a:p>
        </p:txBody>
      </p:sp>
      <p:sp>
        <p:nvSpPr>
          <p:cNvPr id="14" name="Down Arrow 13">
            <a:extLst>
              <a:ext uri="{FF2B5EF4-FFF2-40B4-BE49-F238E27FC236}">
                <a16:creationId xmlns:a16="http://schemas.microsoft.com/office/drawing/2014/main" id="{C2BFC9BF-2E41-E944-A860-4225FCC43B19}"/>
              </a:ext>
            </a:extLst>
          </p:cNvPr>
          <p:cNvSpPr/>
          <p:nvPr/>
        </p:nvSpPr>
        <p:spPr>
          <a:xfrm>
            <a:off x="4042715" y="3282061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5" name="Down Arrow 14">
            <a:extLst>
              <a:ext uri="{FF2B5EF4-FFF2-40B4-BE49-F238E27FC236}">
                <a16:creationId xmlns:a16="http://schemas.microsoft.com/office/drawing/2014/main" id="{14BDADBE-9F39-F548-A0AF-1940268B2597}"/>
              </a:ext>
            </a:extLst>
          </p:cNvPr>
          <p:cNvSpPr/>
          <p:nvPr/>
        </p:nvSpPr>
        <p:spPr>
          <a:xfrm>
            <a:off x="7900699" y="3268504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6" name="Down Arrow 15">
            <a:extLst>
              <a:ext uri="{FF2B5EF4-FFF2-40B4-BE49-F238E27FC236}">
                <a16:creationId xmlns:a16="http://schemas.microsoft.com/office/drawing/2014/main" id="{609D26B9-B50B-D64F-A504-A3076ACF73FD}"/>
              </a:ext>
            </a:extLst>
          </p:cNvPr>
          <p:cNvSpPr/>
          <p:nvPr/>
        </p:nvSpPr>
        <p:spPr>
          <a:xfrm>
            <a:off x="2732990" y="6325318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7" name="Down Arrow 16">
            <a:extLst>
              <a:ext uri="{FF2B5EF4-FFF2-40B4-BE49-F238E27FC236}">
                <a16:creationId xmlns:a16="http://schemas.microsoft.com/office/drawing/2014/main" id="{AE4E4B59-C21D-B743-8F56-4C10E99A79F2}"/>
              </a:ext>
            </a:extLst>
          </p:cNvPr>
          <p:cNvSpPr/>
          <p:nvPr/>
        </p:nvSpPr>
        <p:spPr>
          <a:xfrm>
            <a:off x="6005610" y="6325317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9" name="Down Arrow 18">
            <a:extLst>
              <a:ext uri="{FF2B5EF4-FFF2-40B4-BE49-F238E27FC236}">
                <a16:creationId xmlns:a16="http://schemas.microsoft.com/office/drawing/2014/main" id="{CB67FB72-1D71-1745-A8F5-4E3E0AFE2FA2}"/>
              </a:ext>
            </a:extLst>
          </p:cNvPr>
          <p:cNvSpPr/>
          <p:nvPr/>
        </p:nvSpPr>
        <p:spPr>
          <a:xfrm>
            <a:off x="9278230" y="6344010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64A6450-F3E1-2549-AF13-65FF970E773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884598"/>
      </p:ext>
    </p:extLst>
  </p:cSld>
  <p:clrMapOvr>
    <a:masterClrMapping/>
  </p:clrMapOvr>
  <p:transition spd="slow">
    <p:strips dir="r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6952" y="2821009"/>
            <a:ext cx="10728959" cy="5384038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pPr algn="ctr"/>
            <a:r>
              <a:rPr lang="en-US" sz="5700" dirty="0">
                <a:solidFill>
                  <a:srgbClr val="FFFFFF"/>
                </a:solidFill>
                <a:latin typeface="Chalkduster"/>
                <a:cs typeface="Chalkduster"/>
              </a:rPr>
              <a:t> The ability to </a:t>
            </a:r>
          </a:p>
          <a:p>
            <a:pPr algn="ctr"/>
            <a:r>
              <a:rPr lang="en-US" sz="5700" dirty="0">
                <a:solidFill>
                  <a:srgbClr val="FFFFFF"/>
                </a:solidFill>
                <a:latin typeface="Chalkduster"/>
                <a:cs typeface="Chalkduster"/>
              </a:rPr>
              <a:t>dream and set goals </a:t>
            </a:r>
          </a:p>
          <a:p>
            <a:pPr algn="ctr"/>
            <a:r>
              <a:rPr lang="en-US" sz="5700" dirty="0">
                <a:solidFill>
                  <a:srgbClr val="FFFFFF"/>
                </a:solidFill>
                <a:latin typeface="Chalkduster"/>
                <a:cs typeface="Chalkduster"/>
              </a:rPr>
              <a:t>for the future, </a:t>
            </a:r>
          </a:p>
          <a:p>
            <a:pPr algn="ctr"/>
            <a:r>
              <a:rPr lang="en-US" sz="5700" dirty="0">
                <a:solidFill>
                  <a:srgbClr val="FFFFFF"/>
                </a:solidFill>
                <a:latin typeface="Chalkduster"/>
                <a:cs typeface="Chalkduster"/>
              </a:rPr>
              <a:t>while being inspired </a:t>
            </a:r>
          </a:p>
          <a:p>
            <a:pPr algn="ctr"/>
            <a:r>
              <a:rPr lang="en-US" sz="5700" dirty="0">
                <a:solidFill>
                  <a:srgbClr val="FFFFFF"/>
                </a:solidFill>
                <a:latin typeface="Chalkduster"/>
                <a:cs typeface="Chalkduster"/>
              </a:rPr>
              <a:t>in the present </a:t>
            </a:r>
          </a:p>
          <a:p>
            <a:pPr algn="ctr"/>
            <a:r>
              <a:rPr lang="en-US" sz="5700" dirty="0">
                <a:solidFill>
                  <a:srgbClr val="FFFFFF"/>
                </a:solidFill>
                <a:latin typeface="Chalkduster"/>
                <a:cs typeface="Chalkduster"/>
              </a:rPr>
              <a:t>to reach those dreams.</a:t>
            </a:r>
          </a:p>
        </p:txBody>
      </p:sp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469619" y="936965"/>
            <a:ext cx="12083627" cy="1313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77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ASPIRATIONS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82C38B-5487-104A-9346-08C1DEE3B4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576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Line 1"/>
          <p:cNvSpPr>
            <a:spLocks noChangeShapeType="1"/>
          </p:cNvSpPr>
          <p:nvPr/>
        </p:nvSpPr>
        <p:spPr bwMode="auto">
          <a:xfrm>
            <a:off x="1685926" y="431800"/>
            <a:ext cx="1589" cy="9105900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0" name="Line 2"/>
          <p:cNvSpPr>
            <a:spLocks noChangeShapeType="1"/>
          </p:cNvSpPr>
          <p:nvPr/>
        </p:nvSpPr>
        <p:spPr bwMode="auto">
          <a:xfrm>
            <a:off x="762000" y="8716964"/>
            <a:ext cx="9753600" cy="1587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2" name="Rectangle 4"/>
          <p:cNvSpPr>
            <a:spLocks/>
          </p:cNvSpPr>
          <p:nvPr/>
        </p:nvSpPr>
        <p:spPr bwMode="auto">
          <a:xfrm>
            <a:off x="234781" y="515939"/>
            <a:ext cx="1125536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3" name="Rectangle 5"/>
          <p:cNvSpPr>
            <a:spLocks/>
          </p:cNvSpPr>
          <p:nvPr/>
        </p:nvSpPr>
        <p:spPr bwMode="auto">
          <a:xfrm>
            <a:off x="9307344" y="8856664"/>
            <a:ext cx="1125536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4" name="Rectangle 6"/>
          <p:cNvSpPr>
            <a:spLocks/>
          </p:cNvSpPr>
          <p:nvPr/>
        </p:nvSpPr>
        <p:spPr bwMode="auto">
          <a:xfrm>
            <a:off x="240216" y="8851901"/>
            <a:ext cx="983725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low</a:t>
            </a:r>
          </a:p>
        </p:txBody>
      </p:sp>
      <p:grpSp>
        <p:nvGrpSpPr>
          <p:cNvPr id="4" name="Group 17"/>
          <p:cNvGrpSpPr>
            <a:grpSpLocks/>
          </p:cNvGrpSpPr>
          <p:nvPr/>
        </p:nvGrpSpPr>
        <p:grpSpPr bwMode="auto">
          <a:xfrm>
            <a:off x="1739900" y="863600"/>
            <a:ext cx="3898900" cy="3898900"/>
            <a:chOff x="0" y="0"/>
            <a:chExt cx="2456" cy="2456"/>
          </a:xfrm>
        </p:grpSpPr>
        <p:grpSp>
          <p:nvGrpSpPr>
            <p:cNvPr id="5" name="Group 15"/>
            <p:cNvGrpSpPr>
              <a:grpSpLocks/>
            </p:cNvGrpSpPr>
            <p:nvPr/>
          </p:nvGrpSpPr>
          <p:grpSpPr bwMode="auto">
            <a:xfrm>
              <a:off x="0" y="0"/>
              <a:ext cx="2456" cy="2456"/>
              <a:chOff x="0" y="0"/>
              <a:chExt cx="2456" cy="2456"/>
            </a:xfrm>
          </p:grpSpPr>
          <p:sp>
            <p:nvSpPr>
              <p:cNvPr id="2061" name="Rectangle 13"/>
              <p:cNvSpPr>
                <a:spLocks/>
              </p:cNvSpPr>
              <p:nvPr/>
            </p:nvSpPr>
            <p:spPr bwMode="auto">
              <a:xfrm>
                <a:off x="0" y="0"/>
                <a:ext cx="2456" cy="2456"/>
              </a:xfrm>
              <a:prstGeom prst="rect">
                <a:avLst/>
              </a:prstGeom>
              <a:gradFill rotWithShape="0">
                <a:gsLst>
                  <a:gs pos="0">
                    <a:srgbClr val="005B7F"/>
                  </a:gs>
                  <a:gs pos="50000">
                    <a:srgbClr val="0086B8"/>
                  </a:gs>
                  <a:gs pos="100000">
                    <a:srgbClr val="00A1DB"/>
                  </a:gs>
                </a:gsLst>
                <a:lin ang="5400000" scaled="1"/>
              </a:gradFill>
              <a:ln w="9525" cap="flat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softEdge rad="698500"/>
              </a:effectLst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2" name="Rectangle 14"/>
              <p:cNvSpPr>
                <a:spLocks/>
              </p:cNvSpPr>
              <p:nvPr/>
            </p:nvSpPr>
            <p:spPr bwMode="auto">
              <a:xfrm>
                <a:off x="384" y="120"/>
                <a:ext cx="1679" cy="372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none" lIns="0" tIns="0" rIns="57799" bIns="0" anchor="ctr">
                <a:prstTxWarp prst="textNoShape">
                  <a:avLst/>
                </a:prstTxWarp>
                <a:spAutoFit/>
              </a:bodyPr>
              <a:lstStyle/>
              <a:p>
                <a:pPr marL="57147"/>
                <a:r>
                  <a:rPr lang="en-US" sz="3800" dirty="0">
                    <a:solidFill>
                      <a:srgbClr val="FFFFFF"/>
                    </a:solidFill>
                    <a:latin typeface="Chalkboard"/>
                    <a:ea typeface="Times New Roman Bold" charset="0"/>
                    <a:cs typeface="Chalkboard"/>
                    <a:sym typeface="Times New Roman Bold" charset="0"/>
                  </a:rPr>
                  <a:t>Imagination</a:t>
                </a:r>
              </a:p>
            </p:txBody>
          </p:sp>
        </p:grpSp>
        <p:pic>
          <p:nvPicPr>
            <p:cNvPr id="2064" name="Picture 16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44" y="832"/>
              <a:ext cx="1368" cy="981"/>
            </a:xfrm>
            <a:prstGeom prst="rect">
              <a:avLst/>
            </a:prstGeom>
            <a:noFill/>
            <a:ln w="9525" cap="flat">
              <a:noFill/>
              <a:miter lim="800000"/>
              <a:headEnd/>
              <a:tailEnd/>
            </a:ln>
          </p:spPr>
        </p:pic>
      </p:grpSp>
      <p:grpSp>
        <p:nvGrpSpPr>
          <p:cNvPr id="6" name="Group 22"/>
          <p:cNvGrpSpPr>
            <a:grpSpLocks/>
          </p:cNvGrpSpPr>
          <p:nvPr/>
        </p:nvGrpSpPr>
        <p:grpSpPr bwMode="auto">
          <a:xfrm>
            <a:off x="5638800" y="4770438"/>
            <a:ext cx="3898900" cy="3898900"/>
            <a:chOff x="0" y="0"/>
            <a:chExt cx="2456" cy="2456"/>
          </a:xfrm>
        </p:grpSpPr>
        <p:grpSp>
          <p:nvGrpSpPr>
            <p:cNvPr id="7" name="Group 20"/>
            <p:cNvGrpSpPr>
              <a:grpSpLocks/>
            </p:cNvGrpSpPr>
            <p:nvPr/>
          </p:nvGrpSpPr>
          <p:grpSpPr bwMode="auto">
            <a:xfrm>
              <a:off x="0" y="0"/>
              <a:ext cx="2456" cy="2456"/>
              <a:chOff x="0" y="0"/>
              <a:chExt cx="2456" cy="2456"/>
            </a:xfrm>
          </p:grpSpPr>
          <p:sp>
            <p:nvSpPr>
              <p:cNvPr id="2066" name="Rectangle 18"/>
              <p:cNvSpPr>
                <a:spLocks/>
              </p:cNvSpPr>
              <p:nvPr/>
            </p:nvSpPr>
            <p:spPr bwMode="auto">
              <a:xfrm>
                <a:off x="0" y="0"/>
                <a:ext cx="2456" cy="2456"/>
              </a:xfrm>
              <a:prstGeom prst="rect">
                <a:avLst/>
              </a:prstGeom>
              <a:gradFill rotWithShape="0">
                <a:gsLst>
                  <a:gs pos="0">
                    <a:srgbClr val="A05900"/>
                  </a:gs>
                  <a:gs pos="50000">
                    <a:srgbClr val="E68300"/>
                  </a:gs>
                  <a:gs pos="100000">
                    <a:srgbClr val="FF9D00"/>
                  </a:gs>
                </a:gsLst>
                <a:lin ang="5400000" scaled="1"/>
              </a:gradFill>
              <a:ln w="9525" cap="flat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softEdge rad="698500"/>
              </a:effectLst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7" name="Rectangle 19"/>
              <p:cNvSpPr>
                <a:spLocks/>
              </p:cNvSpPr>
              <p:nvPr/>
            </p:nvSpPr>
            <p:spPr bwMode="auto">
              <a:xfrm>
                <a:off x="447" y="164"/>
                <a:ext cx="1557" cy="372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none" lIns="0" tIns="0" rIns="57799" bIns="0" anchor="ctr">
                <a:prstTxWarp prst="textNoShape">
                  <a:avLst/>
                </a:prstTxWarp>
                <a:spAutoFit/>
              </a:bodyPr>
              <a:lstStyle/>
              <a:p>
                <a:pPr marL="57147"/>
                <a:r>
                  <a:rPr lang="en-US" sz="3800" dirty="0">
                    <a:solidFill>
                      <a:srgbClr val="FFFFFF"/>
                    </a:solidFill>
                    <a:latin typeface="Times New Roman Bold" charset="0"/>
                    <a:ea typeface="Times New Roman Bold" charset="0"/>
                    <a:cs typeface="Times New Roman Bold" charset="0"/>
                    <a:sym typeface="Times New Roman Bold" charset="0"/>
                  </a:rPr>
                  <a:t>Perspiration</a:t>
                </a:r>
              </a:p>
            </p:txBody>
          </p:sp>
        </p:grpSp>
        <p:pic>
          <p:nvPicPr>
            <p:cNvPr id="2069" name="Picture 21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18" y="1051"/>
              <a:ext cx="2192" cy="658"/>
            </a:xfrm>
            <a:prstGeom prst="rect">
              <a:avLst/>
            </a:prstGeom>
            <a:noFill/>
            <a:ln w="9525" cap="flat">
              <a:noFill/>
              <a:miter lim="800000"/>
              <a:headEnd/>
              <a:tailEnd/>
            </a:ln>
          </p:spPr>
        </p:pic>
      </p:grpSp>
      <p:grpSp>
        <p:nvGrpSpPr>
          <p:cNvPr id="8" name="Group 27"/>
          <p:cNvGrpSpPr>
            <a:grpSpLocks/>
          </p:cNvGrpSpPr>
          <p:nvPr/>
        </p:nvGrpSpPr>
        <p:grpSpPr bwMode="auto">
          <a:xfrm>
            <a:off x="1739900" y="4770438"/>
            <a:ext cx="3898900" cy="3898900"/>
            <a:chOff x="0" y="0"/>
            <a:chExt cx="2456" cy="2456"/>
          </a:xfrm>
        </p:grpSpPr>
        <p:grpSp>
          <p:nvGrpSpPr>
            <p:cNvPr id="9" name="Group 25"/>
            <p:cNvGrpSpPr>
              <a:grpSpLocks/>
            </p:cNvGrpSpPr>
            <p:nvPr/>
          </p:nvGrpSpPr>
          <p:grpSpPr bwMode="auto">
            <a:xfrm>
              <a:off x="0" y="0"/>
              <a:ext cx="2456" cy="2456"/>
              <a:chOff x="0" y="0"/>
              <a:chExt cx="2456" cy="2456"/>
            </a:xfrm>
          </p:grpSpPr>
          <p:sp>
            <p:nvSpPr>
              <p:cNvPr id="2071" name="Rectangle 23"/>
              <p:cNvSpPr>
                <a:spLocks/>
              </p:cNvSpPr>
              <p:nvPr/>
            </p:nvSpPr>
            <p:spPr bwMode="auto">
              <a:xfrm>
                <a:off x="0" y="0"/>
                <a:ext cx="2456" cy="2456"/>
              </a:xfrm>
              <a:prstGeom prst="rect">
                <a:avLst/>
              </a:prstGeom>
              <a:gradFill rotWithShape="0">
                <a:gsLst>
                  <a:gs pos="0">
                    <a:srgbClr val="007F5B"/>
                  </a:gs>
                  <a:gs pos="50000">
                    <a:srgbClr val="00B886"/>
                  </a:gs>
                  <a:gs pos="100000">
                    <a:srgbClr val="00DBA1"/>
                  </a:gs>
                </a:gsLst>
                <a:lin ang="5400000" scaled="1"/>
              </a:gradFill>
              <a:ln w="9525" cap="flat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softEdge rad="698500"/>
              </a:effectLst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2" name="Rectangle 24"/>
              <p:cNvSpPr>
                <a:spLocks/>
              </p:cNvSpPr>
              <p:nvPr/>
            </p:nvSpPr>
            <p:spPr bwMode="auto">
              <a:xfrm>
                <a:off x="457" y="164"/>
                <a:ext cx="1534" cy="372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none" lIns="0" tIns="0" rIns="57799" bIns="0" anchor="ctr">
                <a:prstTxWarp prst="textNoShape">
                  <a:avLst/>
                </a:prstTxWarp>
                <a:spAutoFit/>
              </a:bodyPr>
              <a:lstStyle/>
              <a:p>
                <a:pPr marL="57147"/>
                <a:r>
                  <a:rPr lang="en-US" sz="3800" dirty="0">
                    <a:solidFill>
                      <a:srgbClr val="FFFFFF"/>
                    </a:solidFill>
                    <a:latin typeface="Times New Roman Bold" charset="0"/>
                    <a:ea typeface="Times New Roman Bold" charset="0"/>
                    <a:cs typeface="Times New Roman Bold" charset="0"/>
                    <a:sym typeface="Times New Roman Bold" charset="0"/>
                  </a:rPr>
                  <a:t>Hibernation</a:t>
                </a:r>
              </a:p>
            </p:txBody>
          </p:sp>
        </p:grpSp>
        <p:pic>
          <p:nvPicPr>
            <p:cNvPr id="2074" name="Picture 26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722" y="753"/>
              <a:ext cx="973" cy="1232"/>
            </a:xfrm>
            <a:prstGeom prst="rect">
              <a:avLst/>
            </a:prstGeom>
            <a:noFill/>
            <a:ln w="9525" cap="flat">
              <a:noFill/>
              <a:miter lim="800000"/>
              <a:headEnd/>
              <a:tailEnd/>
            </a:ln>
          </p:spPr>
        </p:pic>
      </p:grp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5638800" y="863600"/>
            <a:ext cx="3898900" cy="3898900"/>
            <a:chOff x="0" y="0"/>
            <a:chExt cx="2456" cy="2456"/>
          </a:xfrm>
        </p:grpSpPr>
        <p:grpSp>
          <p:nvGrpSpPr>
            <p:cNvPr id="3" name="Group 10"/>
            <p:cNvGrpSpPr>
              <a:grpSpLocks/>
            </p:cNvGrpSpPr>
            <p:nvPr/>
          </p:nvGrpSpPr>
          <p:grpSpPr bwMode="auto">
            <a:xfrm>
              <a:off x="0" y="0"/>
              <a:ext cx="2456" cy="2456"/>
              <a:chOff x="0" y="0"/>
              <a:chExt cx="2456" cy="2456"/>
            </a:xfrm>
          </p:grpSpPr>
          <p:sp>
            <p:nvSpPr>
              <p:cNvPr id="2056" name="Rectangle 8"/>
              <p:cNvSpPr>
                <a:spLocks/>
              </p:cNvSpPr>
              <p:nvPr/>
            </p:nvSpPr>
            <p:spPr bwMode="auto">
              <a:xfrm>
                <a:off x="0" y="0"/>
                <a:ext cx="2456" cy="2456"/>
              </a:xfrm>
              <a:prstGeom prst="rect">
                <a:avLst/>
              </a:prstGeom>
              <a:gradFill flip="none" rotWithShape="0">
                <a:gsLst>
                  <a:gs pos="0">
                    <a:srgbClr val="A0A000"/>
                  </a:gs>
                  <a:gs pos="50000">
                    <a:srgbClr val="E6E600"/>
                  </a:gs>
                  <a:gs pos="100000">
                    <a:srgbClr val="FFFF00"/>
                  </a:gs>
                </a:gsLst>
                <a:lin ang="5400000" scaled="1"/>
                <a:tileRect/>
              </a:gradFill>
              <a:ln w="9525" cap="rnd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softEdge rad="774700"/>
              </a:effectLst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7" name="Rectangle 9"/>
              <p:cNvSpPr>
                <a:spLocks/>
              </p:cNvSpPr>
              <p:nvPr/>
            </p:nvSpPr>
            <p:spPr bwMode="auto">
              <a:xfrm>
                <a:off x="446" y="109"/>
                <a:ext cx="1560" cy="372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none" lIns="0" tIns="0" rIns="57799" bIns="0" anchor="ctr">
                <a:prstTxWarp prst="textNoShape">
                  <a:avLst/>
                </a:prstTxWarp>
                <a:spAutoFit/>
              </a:bodyPr>
              <a:lstStyle/>
              <a:p>
                <a:pPr marL="57147"/>
                <a:r>
                  <a:rPr lang="en-US" sz="3800" dirty="0">
                    <a:solidFill>
                      <a:schemeClr val="bg1"/>
                    </a:solidFill>
                    <a:latin typeface="Chalkboard"/>
                    <a:ea typeface="Times New Roman Bold" charset="0"/>
                    <a:cs typeface="Chalkboard"/>
                    <a:sym typeface="Times New Roman Bold" charset="0"/>
                  </a:rPr>
                  <a:t>Aspirations</a:t>
                </a:r>
              </a:p>
            </p:txBody>
          </p:sp>
        </p:grpSp>
        <p:pic>
          <p:nvPicPr>
            <p:cNvPr id="2059" name="Picture 11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697" y="637"/>
              <a:ext cx="1143" cy="1344"/>
            </a:xfrm>
            <a:prstGeom prst="rect">
              <a:avLst/>
            </a:prstGeom>
            <a:noFill/>
            <a:ln w="9525" cap="flat">
              <a:noFill/>
              <a:miter lim="800000"/>
              <a:headEnd/>
              <a:tailEnd/>
            </a:ln>
          </p:spPr>
        </p:pic>
      </p:grpSp>
      <p:sp>
        <p:nvSpPr>
          <p:cNvPr id="33" name="Text Box 22"/>
          <p:cNvSpPr txBox="1">
            <a:spLocks noChangeArrowheads="1"/>
          </p:cNvSpPr>
          <p:nvPr/>
        </p:nvSpPr>
        <p:spPr bwMode="auto">
          <a:xfrm>
            <a:off x="492195" y="1903307"/>
            <a:ext cx="713458" cy="5794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DREAMING</a:t>
            </a: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4763911" y="8855005"/>
            <a:ext cx="2503643" cy="831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30046" tIns="65023" rIns="130046" bIns="65023">
            <a:prstTxWarp prst="textNoShape">
              <a:avLst/>
            </a:prstTxWarp>
            <a:spAutoFit/>
          </a:bodyPr>
          <a:lstStyle/>
          <a:p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DOING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815C43A6-59A0-EA48-A9A5-FB983144847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563224"/>
      </p:ext>
    </p:extLst>
  </p:cSld>
  <p:clrMapOvr>
    <a:masterClrMapping/>
  </p:clrMapOvr>
  <p:transition spd="slow">
    <p:strips dir="r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80621" y="4494784"/>
            <a:ext cx="7327839" cy="210288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 rtl="0" latinLnBrk="1" hangingPunct="0"/>
            <a:endParaRPr lang="en-US" sz="649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  <a:p>
            <a:pPr algn="ctr" rtl="0" latinLnBrk="1" hangingPunct="0"/>
            <a:endParaRPr lang="en-US" sz="649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B63CB3B-C9FC-4F46-8654-61D4400074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17" name="Text Box 3">
            <a:extLst>
              <a:ext uri="{FF2B5EF4-FFF2-40B4-BE49-F238E27FC236}">
                <a16:creationId xmlns:a16="http://schemas.microsoft.com/office/drawing/2014/main" id="{88985D9A-C1EA-FF42-B7CD-BDAF39519D5D}"/>
              </a:ext>
            </a:extLst>
          </p:cNvPr>
          <p:cNvSpPr txBox="1">
            <a:spLocks noChangeArrowheads="1"/>
          </p:cNvSpPr>
          <p:nvPr/>
        </p:nvSpPr>
        <p:spPr bwMode="auto">
          <a:xfrm rot="499267">
            <a:off x="3629615" y="1994048"/>
            <a:ext cx="10429663" cy="38246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Time to journey</a:t>
            </a:r>
            <a:b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</a:b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onward &amp; explore</a:t>
            </a:r>
            <a:b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</a:b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the Student Voice Process</a:t>
            </a:r>
            <a:endParaRPr lang="en-US" sz="6000" dirty="0">
              <a:solidFill>
                <a:srgbClr val="FF00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halkduster"/>
              <a:cs typeface="Chalkduster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002763F-1A83-8F47-B36D-284D4C497B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83637">
            <a:off x="570395" y="2321580"/>
            <a:ext cx="4623307" cy="5997803"/>
          </a:xfrm>
          <a:prstGeom prst="rect">
            <a:avLst/>
          </a:prstGeom>
          <a:effectLst>
            <a:softEdge rad="279400"/>
          </a:effectLst>
        </p:spPr>
      </p:pic>
    </p:spTree>
    <p:extLst>
      <p:ext uri="{BB962C8B-B14F-4D97-AF65-F5344CB8AC3E}">
        <p14:creationId xmlns:p14="http://schemas.microsoft.com/office/powerpoint/2010/main" val="362898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C270EF7-3E77-B64A-87DF-45019A53E9BA}"/>
              </a:ext>
            </a:extLst>
          </p:cNvPr>
          <p:cNvSpPr txBox="1"/>
          <p:nvPr/>
        </p:nvSpPr>
        <p:spPr>
          <a:xfrm>
            <a:off x="1464626" y="551812"/>
            <a:ext cx="11178856" cy="268791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44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What did you learn from</a:t>
            </a:r>
            <a:br>
              <a:rPr lang="en-US" sz="44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sz="44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the Voice Advocate</a:t>
            </a:r>
            <a:br>
              <a:rPr lang="en-US" sz="44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sz="44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Self-Assessment?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EE81520-8A3B-0D44-BEF8-3DA8869BC9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86740">
            <a:off x="590123" y="208153"/>
            <a:ext cx="2001589" cy="3112851"/>
          </a:xfrm>
          <a:prstGeom prst="rect">
            <a:avLst/>
          </a:prstGeom>
          <a:effectLst>
            <a:softEdge rad="76200"/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712A01A-3790-7746-9B3D-E8056FDDC7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52308">
            <a:off x="725912" y="3292416"/>
            <a:ext cx="4999266" cy="60008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70A7D58-F4D3-A840-BD6C-24BD86EB8B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99653">
            <a:off x="4604317" y="3098226"/>
            <a:ext cx="4926217" cy="613772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0F9FB20-997E-E044-B1D1-7C4940C0A865}"/>
              </a:ext>
            </a:extLst>
          </p:cNvPr>
          <p:cNvSpPr txBox="1"/>
          <p:nvPr/>
        </p:nvSpPr>
        <p:spPr>
          <a:xfrm rot="20757064">
            <a:off x="9293818" y="6238047"/>
            <a:ext cx="3542311" cy="182614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Resource #1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Voice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Advocate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Self Assessment</a:t>
            </a:r>
            <a:endParaRPr kumimoji="0" lang="en-US" sz="2800" i="0" u="none" strike="noStrike" cap="none" spc="0" normalizeH="0" baseline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0E8C0E2-1544-E748-AF46-C0BCFB01BA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671E960-1A78-7A41-99A6-4165A62D258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99725">
            <a:off x="10334173" y="2208506"/>
            <a:ext cx="2261698" cy="3015596"/>
          </a:xfrm>
          <a:prstGeom prst="rect">
            <a:avLst/>
          </a:prstGeom>
          <a:effectLst>
            <a:softEdge rad="114300"/>
          </a:effectLst>
        </p:spPr>
      </p:pic>
    </p:spTree>
    <p:extLst>
      <p:ext uri="{BB962C8B-B14F-4D97-AF65-F5344CB8AC3E}">
        <p14:creationId xmlns:p14="http://schemas.microsoft.com/office/powerpoint/2010/main" val="21158063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C270EF7-3E77-B64A-87DF-45019A53E9BA}"/>
              </a:ext>
            </a:extLst>
          </p:cNvPr>
          <p:cNvSpPr txBox="1"/>
          <p:nvPr/>
        </p:nvSpPr>
        <p:spPr>
          <a:xfrm>
            <a:off x="2108577" y="391603"/>
            <a:ext cx="11178856" cy="201080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44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Understanding the Power of My</a:t>
            </a:r>
            <a:br>
              <a:rPr lang="en-US" sz="44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sz="44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Voice Student Self Assessment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EE81520-8A3B-0D44-BEF8-3DA8869BC9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86740">
            <a:off x="623375" y="544749"/>
            <a:ext cx="2001589" cy="3112851"/>
          </a:xfrm>
          <a:prstGeom prst="rect">
            <a:avLst/>
          </a:prstGeom>
          <a:effectLst>
            <a:softEdge rad="762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0E8C0E2-1544-E748-AF46-C0BCFB01BA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814347" y="9077603"/>
            <a:ext cx="1190453" cy="67599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DCF258A-021B-B04F-B432-657090F709B8}"/>
              </a:ext>
            </a:extLst>
          </p:cNvPr>
          <p:cNvSpPr txBox="1"/>
          <p:nvPr/>
        </p:nvSpPr>
        <p:spPr>
          <a:xfrm>
            <a:off x="0" y="4418806"/>
            <a:ext cx="5705856" cy="567334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4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Consider having your students</a:t>
            </a:r>
            <a:br>
              <a:rPr kumimoji="0" lang="en-US" sz="44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r>
              <a:rPr kumimoji="0" lang="en-US" sz="44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complete this</a:t>
            </a:r>
            <a:br>
              <a:rPr kumimoji="0" lang="en-US" sz="44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r>
              <a:rPr kumimoji="0" lang="en-US" sz="44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“Understanding</a:t>
            </a:r>
            <a:br>
              <a:rPr kumimoji="0" lang="en-US" sz="44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r>
              <a:rPr kumimoji="0" lang="en-US" sz="44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th</a:t>
            </a:r>
            <a:r>
              <a:rPr lang="en-US" sz="4400" dirty="0">
                <a:solidFill>
                  <a:schemeClr val="bg1"/>
                </a:solidFill>
                <a:latin typeface="Chalkduster" panose="03050602040202020205" pitchFamily="66" charset="77"/>
              </a:rPr>
              <a:t>e Power of</a:t>
            </a:r>
            <a:br>
              <a:rPr lang="en-US" sz="44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4400" dirty="0">
                <a:solidFill>
                  <a:schemeClr val="bg1"/>
                </a:solidFill>
                <a:latin typeface="Chalkduster" panose="03050602040202020205" pitchFamily="66" charset="77"/>
              </a:rPr>
              <a:t>My Voice”</a:t>
            </a:r>
            <a:br>
              <a:rPr lang="en-US" sz="44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4400" dirty="0">
                <a:solidFill>
                  <a:schemeClr val="bg1"/>
                </a:solidFill>
                <a:latin typeface="Chalkduster" panose="03050602040202020205" pitchFamily="66" charset="77"/>
              </a:rPr>
              <a:t>self-assessment.</a:t>
            </a:r>
            <a:endParaRPr kumimoji="0" lang="en-US" sz="440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5400" dirty="0">
              <a:solidFill>
                <a:srgbClr val="FFFF00"/>
              </a:solidFill>
              <a:latin typeface="Chalkduster" panose="03050602040202020205" pitchFamily="66" charset="77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6711306-34ED-FF42-B571-5C159E748E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47254">
            <a:off x="5934456" y="3173441"/>
            <a:ext cx="4783500" cy="623747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2B8CC29-332C-2F4D-B081-AF5B382EEE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269">
            <a:off x="7872984" y="2259330"/>
            <a:ext cx="4720834" cy="618972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068F867-A483-C041-A08F-292CB23D3CCB}"/>
              </a:ext>
            </a:extLst>
          </p:cNvPr>
          <p:cNvSpPr txBox="1"/>
          <p:nvPr/>
        </p:nvSpPr>
        <p:spPr>
          <a:xfrm rot="20757064">
            <a:off x="2826517" y="2214000"/>
            <a:ext cx="3542311" cy="139525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Resource #2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Student Voice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Self Assessment</a:t>
            </a:r>
            <a:endParaRPr kumimoji="0" lang="en-US" sz="2800" i="0" u="none" strike="noStrike" cap="none" spc="0" normalizeH="0" baseline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2213813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/>
          <p:cNvSpPr/>
          <p:nvPr/>
        </p:nvSpPr>
        <p:spPr>
          <a:xfrm>
            <a:off x="1564072" y="6354470"/>
            <a:ext cx="9233365" cy="890496"/>
          </a:xfrm>
          <a:custGeom>
            <a:avLst/>
            <a:gdLst>
              <a:gd name="connsiteX0" fmla="*/ 0 w 9233365"/>
              <a:gd name="connsiteY0" fmla="*/ 2625556 h 2659877"/>
              <a:gd name="connsiteX1" fmla="*/ 9233365 w 9233365"/>
              <a:gd name="connsiteY1" fmla="*/ 2659877 h 2659877"/>
              <a:gd name="connsiteX2" fmla="*/ 7654426 w 9233365"/>
              <a:gd name="connsiteY2" fmla="*/ 0 h 2659877"/>
              <a:gd name="connsiteX3" fmla="*/ 1613265 w 9233365"/>
              <a:gd name="connsiteY3" fmla="*/ 17160 h 2659877"/>
              <a:gd name="connsiteX4" fmla="*/ 0 w 9233365"/>
              <a:gd name="connsiteY4" fmla="*/ 2625556 h 2659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33365" h="2659877">
                <a:moveTo>
                  <a:pt x="0" y="2625556"/>
                </a:moveTo>
                <a:lnTo>
                  <a:pt x="9233365" y="2659877"/>
                </a:lnTo>
                <a:lnTo>
                  <a:pt x="7654426" y="0"/>
                </a:lnTo>
                <a:lnTo>
                  <a:pt x="1613265" y="17160"/>
                </a:lnTo>
                <a:lnTo>
                  <a:pt x="0" y="2625556"/>
                </a:lnTo>
                <a:close/>
              </a:path>
            </a:pathLst>
          </a:cu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endParaRPr lang="en-US" sz="5120">
              <a:ln>
                <a:solidFill>
                  <a:schemeClr val="tx1"/>
                </a:solidFill>
              </a:ln>
              <a:solidFill>
                <a:srgbClr val="FFFFFF"/>
              </a:solidFill>
            </a:endParaRPr>
          </a:p>
        </p:txBody>
      </p:sp>
      <p:sp>
        <p:nvSpPr>
          <p:cNvPr id="4" name="Freeform 3"/>
          <p:cNvSpPr/>
          <p:nvPr/>
        </p:nvSpPr>
        <p:spPr>
          <a:xfrm>
            <a:off x="2601515" y="5281016"/>
            <a:ext cx="7750977" cy="2834752"/>
          </a:xfrm>
          <a:custGeom>
            <a:avLst/>
            <a:gdLst>
              <a:gd name="connsiteX0" fmla="*/ 128291 w 7248488"/>
              <a:gd name="connsiteY0" fmla="*/ 2180706 h 2219189"/>
              <a:gd name="connsiteX1" fmla="*/ 7248488 w 7248488"/>
              <a:gd name="connsiteY1" fmla="*/ 2219189 h 2219189"/>
              <a:gd name="connsiteX2" fmla="*/ 5991228 w 7248488"/>
              <a:gd name="connsiteY2" fmla="*/ 89794 h 2219189"/>
              <a:gd name="connsiteX3" fmla="*/ 1270089 w 7248488"/>
              <a:gd name="connsiteY3" fmla="*/ 0 h 2219189"/>
              <a:gd name="connsiteX4" fmla="*/ 0 w 7248488"/>
              <a:gd name="connsiteY4" fmla="*/ 2155051 h 2219189"/>
              <a:gd name="connsiteX0" fmla="*/ 12829 w 7248488"/>
              <a:gd name="connsiteY0" fmla="*/ 2180706 h 2219189"/>
              <a:gd name="connsiteX1" fmla="*/ 7248488 w 7248488"/>
              <a:gd name="connsiteY1" fmla="*/ 2219189 h 2219189"/>
              <a:gd name="connsiteX2" fmla="*/ 5991228 w 7248488"/>
              <a:gd name="connsiteY2" fmla="*/ 89794 h 2219189"/>
              <a:gd name="connsiteX3" fmla="*/ 1270089 w 7248488"/>
              <a:gd name="connsiteY3" fmla="*/ 0 h 2219189"/>
              <a:gd name="connsiteX4" fmla="*/ 0 w 7248488"/>
              <a:gd name="connsiteY4" fmla="*/ 2155051 h 2219189"/>
              <a:gd name="connsiteX0" fmla="*/ 12829 w 7248488"/>
              <a:gd name="connsiteY0" fmla="*/ 2090912 h 2129395"/>
              <a:gd name="connsiteX1" fmla="*/ 7248488 w 7248488"/>
              <a:gd name="connsiteY1" fmla="*/ 2129395 h 2129395"/>
              <a:gd name="connsiteX2" fmla="*/ 5991228 w 7248488"/>
              <a:gd name="connsiteY2" fmla="*/ 0 h 2129395"/>
              <a:gd name="connsiteX3" fmla="*/ 1244431 w 7248488"/>
              <a:gd name="connsiteY3" fmla="*/ 0 h 2129395"/>
              <a:gd name="connsiteX4" fmla="*/ 0 w 7248488"/>
              <a:gd name="connsiteY4" fmla="*/ 2065257 h 2129395"/>
              <a:gd name="connsiteX0" fmla="*/ 28704 w 7264363"/>
              <a:gd name="connsiteY0" fmla="*/ 2090912 h 2129395"/>
              <a:gd name="connsiteX1" fmla="*/ 7264363 w 7264363"/>
              <a:gd name="connsiteY1" fmla="*/ 2129395 h 2129395"/>
              <a:gd name="connsiteX2" fmla="*/ 6007103 w 7264363"/>
              <a:gd name="connsiteY2" fmla="*/ 0 h 2129395"/>
              <a:gd name="connsiteX3" fmla="*/ 1260306 w 7264363"/>
              <a:gd name="connsiteY3" fmla="*/ 0 h 2129395"/>
              <a:gd name="connsiteX4" fmla="*/ 0 w 7264363"/>
              <a:gd name="connsiteY4" fmla="*/ 2093832 h 2129395"/>
              <a:gd name="connsiteX0" fmla="*/ 0 w 7267409"/>
              <a:gd name="connsiteY0" fmla="*/ 2090912 h 2129395"/>
              <a:gd name="connsiteX1" fmla="*/ 7267409 w 7267409"/>
              <a:gd name="connsiteY1" fmla="*/ 2129395 h 2129395"/>
              <a:gd name="connsiteX2" fmla="*/ 6010149 w 7267409"/>
              <a:gd name="connsiteY2" fmla="*/ 0 h 2129395"/>
              <a:gd name="connsiteX3" fmla="*/ 1263352 w 7267409"/>
              <a:gd name="connsiteY3" fmla="*/ 0 h 2129395"/>
              <a:gd name="connsiteX4" fmla="*/ 3046 w 7267409"/>
              <a:gd name="connsiteY4" fmla="*/ 2093832 h 2129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67409" h="2129395">
                <a:moveTo>
                  <a:pt x="0" y="2090912"/>
                </a:moveTo>
                <a:lnTo>
                  <a:pt x="7267409" y="2129395"/>
                </a:lnTo>
                <a:lnTo>
                  <a:pt x="6010149" y="0"/>
                </a:lnTo>
                <a:lnTo>
                  <a:pt x="1263352" y="0"/>
                </a:lnTo>
                <a:lnTo>
                  <a:pt x="3046" y="2093832"/>
                </a:lnTo>
              </a:path>
            </a:pathLst>
          </a:custGeom>
          <a:gradFill flip="none" rotWithShape="1">
            <a:gsLst>
              <a:gs pos="0">
                <a:srgbClr val="FFFF00"/>
              </a:gs>
              <a:gs pos="100000">
                <a:srgbClr val="0000FF"/>
              </a:gs>
              <a:gs pos="90000">
                <a:srgbClr val="0000FF"/>
              </a:gs>
            </a:gsLst>
            <a:lin ang="16200000" scaled="0"/>
            <a:tileRect/>
          </a:gradFill>
          <a:ln w="57150" cmpd="sng"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91436" tIns="45719" rIns="91436" bIns="45719" rtlCol="0" anchor="ctr"/>
          <a:lstStyle/>
          <a:p>
            <a:pPr algn="ctr"/>
            <a:r>
              <a:rPr lang="en-US" sz="5973" dirty="0">
                <a:solidFill>
                  <a:srgbClr val="FFFFFF"/>
                </a:solidFill>
                <a:latin typeface="Marker Felt Thin"/>
              </a:rPr>
              <a:t>LISTEN</a:t>
            </a:r>
          </a:p>
        </p:txBody>
      </p:sp>
      <p:sp>
        <p:nvSpPr>
          <p:cNvPr id="5" name="Freeform 4"/>
          <p:cNvSpPr/>
          <p:nvPr/>
        </p:nvSpPr>
        <p:spPr>
          <a:xfrm>
            <a:off x="3941557" y="3450734"/>
            <a:ext cx="5070895" cy="1841655"/>
          </a:xfrm>
          <a:custGeom>
            <a:avLst/>
            <a:gdLst>
              <a:gd name="connsiteX0" fmla="*/ 0 w 4741334"/>
              <a:gd name="connsiteY0" fmla="*/ 1676400 h 1676400"/>
              <a:gd name="connsiteX1" fmla="*/ 4741334 w 4741334"/>
              <a:gd name="connsiteY1" fmla="*/ 1667933 h 1676400"/>
              <a:gd name="connsiteX2" fmla="*/ 3725334 w 4741334"/>
              <a:gd name="connsiteY2" fmla="*/ 0 h 1676400"/>
              <a:gd name="connsiteX3" fmla="*/ 999067 w 4741334"/>
              <a:gd name="connsiteY3" fmla="*/ 16933 h 1676400"/>
              <a:gd name="connsiteX4" fmla="*/ 0 w 4741334"/>
              <a:gd name="connsiteY4" fmla="*/ 1676400 h 1676400"/>
              <a:gd name="connsiteX0" fmla="*/ 0 w 4741334"/>
              <a:gd name="connsiteY0" fmla="*/ 1676400 h 1679614"/>
              <a:gd name="connsiteX1" fmla="*/ 4741334 w 4741334"/>
              <a:gd name="connsiteY1" fmla="*/ 1679614 h 1679614"/>
              <a:gd name="connsiteX2" fmla="*/ 3725334 w 4741334"/>
              <a:gd name="connsiteY2" fmla="*/ 0 h 1679614"/>
              <a:gd name="connsiteX3" fmla="*/ 999067 w 4741334"/>
              <a:gd name="connsiteY3" fmla="*/ 16933 h 1679614"/>
              <a:gd name="connsiteX4" fmla="*/ 0 w 4741334"/>
              <a:gd name="connsiteY4" fmla="*/ 1676400 h 1679614"/>
              <a:gd name="connsiteX0" fmla="*/ 0 w 4750257"/>
              <a:gd name="connsiteY0" fmla="*/ 1676400 h 1679614"/>
              <a:gd name="connsiteX1" fmla="*/ 4750257 w 4750257"/>
              <a:gd name="connsiteY1" fmla="*/ 1679614 h 1679614"/>
              <a:gd name="connsiteX2" fmla="*/ 3725334 w 4750257"/>
              <a:gd name="connsiteY2" fmla="*/ 0 h 1679614"/>
              <a:gd name="connsiteX3" fmla="*/ 999067 w 4750257"/>
              <a:gd name="connsiteY3" fmla="*/ 16933 h 1679614"/>
              <a:gd name="connsiteX4" fmla="*/ 0 w 4750257"/>
              <a:gd name="connsiteY4" fmla="*/ 1676400 h 1679614"/>
              <a:gd name="connsiteX0" fmla="*/ 0 w 4750257"/>
              <a:gd name="connsiteY0" fmla="*/ 1699761 h 1702975"/>
              <a:gd name="connsiteX1" fmla="*/ 4750257 w 4750257"/>
              <a:gd name="connsiteY1" fmla="*/ 1702975 h 1702975"/>
              <a:gd name="connsiteX2" fmla="*/ 3725334 w 4750257"/>
              <a:gd name="connsiteY2" fmla="*/ 0 h 1702975"/>
              <a:gd name="connsiteX3" fmla="*/ 999067 w 4750257"/>
              <a:gd name="connsiteY3" fmla="*/ 40294 h 1702975"/>
              <a:gd name="connsiteX4" fmla="*/ 0 w 4750257"/>
              <a:gd name="connsiteY4" fmla="*/ 1699761 h 1702975"/>
              <a:gd name="connsiteX0" fmla="*/ 0 w 4750257"/>
              <a:gd name="connsiteY0" fmla="*/ 1682240 h 1685454"/>
              <a:gd name="connsiteX1" fmla="*/ 4750257 w 4750257"/>
              <a:gd name="connsiteY1" fmla="*/ 1685454 h 1685454"/>
              <a:gd name="connsiteX2" fmla="*/ 3713437 w 4750257"/>
              <a:gd name="connsiteY2" fmla="*/ 0 h 1685454"/>
              <a:gd name="connsiteX3" fmla="*/ 999067 w 4750257"/>
              <a:gd name="connsiteY3" fmla="*/ 22773 h 1685454"/>
              <a:gd name="connsiteX4" fmla="*/ 0 w 4750257"/>
              <a:gd name="connsiteY4" fmla="*/ 1682240 h 1685454"/>
              <a:gd name="connsiteX0" fmla="*/ 0 w 4750257"/>
              <a:gd name="connsiteY0" fmla="*/ 1690616 h 1693830"/>
              <a:gd name="connsiteX1" fmla="*/ 4750257 w 4750257"/>
              <a:gd name="connsiteY1" fmla="*/ 1693830 h 1693830"/>
              <a:gd name="connsiteX2" fmla="*/ 3713437 w 4750257"/>
              <a:gd name="connsiteY2" fmla="*/ 8376 h 1693830"/>
              <a:gd name="connsiteX3" fmla="*/ 824579 w 4750257"/>
              <a:gd name="connsiteY3" fmla="*/ 0 h 1693830"/>
              <a:gd name="connsiteX4" fmla="*/ 0 w 4750257"/>
              <a:gd name="connsiteY4" fmla="*/ 1690616 h 1693830"/>
              <a:gd name="connsiteX0" fmla="*/ 0 w 4750257"/>
              <a:gd name="connsiteY0" fmla="*/ 1713388 h 1716602"/>
              <a:gd name="connsiteX1" fmla="*/ 4750257 w 4750257"/>
              <a:gd name="connsiteY1" fmla="*/ 1716602 h 1716602"/>
              <a:gd name="connsiteX2" fmla="*/ 3903789 w 4750257"/>
              <a:gd name="connsiteY2" fmla="*/ 0 h 1716602"/>
              <a:gd name="connsiteX3" fmla="*/ 824579 w 4750257"/>
              <a:gd name="connsiteY3" fmla="*/ 22772 h 1716602"/>
              <a:gd name="connsiteX4" fmla="*/ 0 w 4750257"/>
              <a:gd name="connsiteY4" fmla="*/ 1713388 h 1716602"/>
              <a:gd name="connsiteX0" fmla="*/ 0 w 4750257"/>
              <a:gd name="connsiteY0" fmla="*/ 1690616 h 1693830"/>
              <a:gd name="connsiteX1" fmla="*/ 4750257 w 4750257"/>
              <a:gd name="connsiteY1" fmla="*/ 1693830 h 1693830"/>
              <a:gd name="connsiteX2" fmla="*/ 3887926 w 4750257"/>
              <a:gd name="connsiteY2" fmla="*/ 39524 h 1693830"/>
              <a:gd name="connsiteX3" fmla="*/ 824579 w 4750257"/>
              <a:gd name="connsiteY3" fmla="*/ 0 h 1693830"/>
              <a:gd name="connsiteX4" fmla="*/ 0 w 4750257"/>
              <a:gd name="connsiteY4" fmla="*/ 1690616 h 1693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50257" h="1693830">
                <a:moveTo>
                  <a:pt x="0" y="1690616"/>
                </a:moveTo>
                <a:lnTo>
                  <a:pt x="4750257" y="1693830"/>
                </a:lnTo>
                <a:lnTo>
                  <a:pt x="3887926" y="39524"/>
                </a:lnTo>
                <a:lnTo>
                  <a:pt x="824579" y="0"/>
                </a:lnTo>
                <a:lnTo>
                  <a:pt x="0" y="1690616"/>
                </a:lnTo>
                <a:close/>
              </a:path>
            </a:pathLst>
          </a:custGeom>
          <a:gradFill flip="none" rotWithShape="1">
            <a:gsLst>
              <a:gs pos="0">
                <a:srgbClr val="0000FF"/>
              </a:gs>
              <a:gs pos="100000">
                <a:srgbClr val="008000"/>
              </a:gs>
              <a:gs pos="95000">
                <a:srgbClr val="008000"/>
              </a:gs>
            </a:gsLst>
            <a:lin ang="162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6" tIns="457183" rIns="91436" bIns="0" rtlCol="0" anchor="ctr"/>
          <a:lstStyle/>
          <a:p>
            <a:pPr algn="ctr"/>
            <a:r>
              <a:rPr lang="en-US" sz="5973" dirty="0">
                <a:solidFill>
                  <a:srgbClr val="FFFFFF"/>
                </a:solidFill>
                <a:latin typeface="Marker Felt Thin"/>
              </a:rPr>
              <a:t>LEARN</a:t>
            </a:r>
            <a:endParaRPr lang="en-US" sz="5973" dirty="0">
              <a:solidFill>
                <a:srgbClr val="FFFFFF"/>
              </a:solidFill>
            </a:endParaRPr>
          </a:p>
        </p:txBody>
      </p:sp>
      <p:sp>
        <p:nvSpPr>
          <p:cNvPr id="6" name="Isosceles Triangle 5"/>
          <p:cNvSpPr/>
          <p:nvPr/>
        </p:nvSpPr>
        <p:spPr>
          <a:xfrm>
            <a:off x="4814766" y="136673"/>
            <a:ext cx="3282146" cy="3361946"/>
          </a:xfrm>
          <a:custGeom>
            <a:avLst/>
            <a:gdLst>
              <a:gd name="connsiteX0" fmla="*/ 0 w 2858008"/>
              <a:gd name="connsiteY0" fmla="*/ 2286679 h 2286679"/>
              <a:gd name="connsiteX1" fmla="*/ 1429004 w 2858008"/>
              <a:gd name="connsiteY1" fmla="*/ 0 h 2286679"/>
              <a:gd name="connsiteX2" fmla="*/ 2858008 w 2858008"/>
              <a:gd name="connsiteY2" fmla="*/ 2286679 h 2286679"/>
              <a:gd name="connsiteX3" fmla="*/ 0 w 2858008"/>
              <a:gd name="connsiteY3" fmla="*/ 2286679 h 2286679"/>
              <a:gd name="connsiteX0" fmla="*/ 0 w 2861183"/>
              <a:gd name="connsiteY0" fmla="*/ 2296204 h 2296204"/>
              <a:gd name="connsiteX1" fmla="*/ 1432179 w 2861183"/>
              <a:gd name="connsiteY1" fmla="*/ 0 h 2296204"/>
              <a:gd name="connsiteX2" fmla="*/ 2861183 w 2861183"/>
              <a:gd name="connsiteY2" fmla="*/ 2286679 h 2296204"/>
              <a:gd name="connsiteX3" fmla="*/ 0 w 2861183"/>
              <a:gd name="connsiteY3" fmla="*/ 2296204 h 2296204"/>
              <a:gd name="connsiteX0" fmla="*/ 0 w 2873605"/>
              <a:gd name="connsiteY0" fmla="*/ 2293029 h 2293029"/>
              <a:gd name="connsiteX1" fmla="*/ 1444601 w 2873605"/>
              <a:gd name="connsiteY1" fmla="*/ 0 h 2293029"/>
              <a:gd name="connsiteX2" fmla="*/ 2873605 w 2873605"/>
              <a:gd name="connsiteY2" fmla="*/ 2286679 h 2293029"/>
              <a:gd name="connsiteX3" fmla="*/ 0 w 2873605"/>
              <a:gd name="connsiteY3" fmla="*/ 2293029 h 2293029"/>
              <a:gd name="connsiteX0" fmla="*/ 0 w 3022670"/>
              <a:gd name="connsiteY0" fmla="*/ 2276095 h 2286679"/>
              <a:gd name="connsiteX1" fmla="*/ 1593666 w 3022670"/>
              <a:gd name="connsiteY1" fmla="*/ 0 h 2286679"/>
              <a:gd name="connsiteX2" fmla="*/ 3022670 w 3022670"/>
              <a:gd name="connsiteY2" fmla="*/ 2286679 h 2286679"/>
              <a:gd name="connsiteX3" fmla="*/ 0 w 3022670"/>
              <a:gd name="connsiteY3" fmla="*/ 2276095 h 2286679"/>
              <a:gd name="connsiteX0" fmla="*/ 0 w 3043374"/>
              <a:gd name="connsiteY0" fmla="*/ 2271861 h 2286679"/>
              <a:gd name="connsiteX1" fmla="*/ 1614370 w 3043374"/>
              <a:gd name="connsiteY1" fmla="*/ 0 h 2286679"/>
              <a:gd name="connsiteX2" fmla="*/ 3043374 w 3043374"/>
              <a:gd name="connsiteY2" fmla="*/ 2286679 h 2286679"/>
              <a:gd name="connsiteX3" fmla="*/ 0 w 3043374"/>
              <a:gd name="connsiteY3" fmla="*/ 2271861 h 2286679"/>
              <a:gd name="connsiteX0" fmla="*/ 0 w 3175877"/>
              <a:gd name="connsiteY0" fmla="*/ 2271861 h 2303612"/>
              <a:gd name="connsiteX1" fmla="*/ 1614370 w 3175877"/>
              <a:gd name="connsiteY1" fmla="*/ 0 h 2303612"/>
              <a:gd name="connsiteX2" fmla="*/ 3175877 w 3175877"/>
              <a:gd name="connsiteY2" fmla="*/ 2303612 h 2303612"/>
              <a:gd name="connsiteX3" fmla="*/ 0 w 3175877"/>
              <a:gd name="connsiteY3" fmla="*/ 2271861 h 2303612"/>
              <a:gd name="connsiteX0" fmla="*/ 0 w 3175877"/>
              <a:gd name="connsiteY0" fmla="*/ 2703661 h 2735412"/>
              <a:gd name="connsiteX1" fmla="*/ 1593666 w 3175877"/>
              <a:gd name="connsiteY1" fmla="*/ 0 h 2735412"/>
              <a:gd name="connsiteX2" fmla="*/ 3175877 w 3175877"/>
              <a:gd name="connsiteY2" fmla="*/ 2735412 h 2735412"/>
              <a:gd name="connsiteX3" fmla="*/ 0 w 3175877"/>
              <a:gd name="connsiteY3" fmla="*/ 2703661 h 2735412"/>
              <a:gd name="connsiteX0" fmla="*/ 0 w 3175877"/>
              <a:gd name="connsiteY0" fmla="*/ 3330194 h 3361945"/>
              <a:gd name="connsiteX1" fmla="*/ 1593666 w 3175877"/>
              <a:gd name="connsiteY1" fmla="*/ 0 h 3361945"/>
              <a:gd name="connsiteX2" fmla="*/ 3175877 w 3175877"/>
              <a:gd name="connsiteY2" fmla="*/ 3361945 h 3361945"/>
              <a:gd name="connsiteX3" fmla="*/ 0 w 3175877"/>
              <a:gd name="connsiteY3" fmla="*/ 3330194 h 3361945"/>
              <a:gd name="connsiteX0" fmla="*/ 0 w 3192347"/>
              <a:gd name="connsiteY0" fmla="*/ 3330194 h 3361945"/>
              <a:gd name="connsiteX1" fmla="*/ 1610136 w 3192347"/>
              <a:gd name="connsiteY1" fmla="*/ 0 h 3361945"/>
              <a:gd name="connsiteX2" fmla="*/ 3192347 w 3192347"/>
              <a:gd name="connsiteY2" fmla="*/ 3361945 h 3361945"/>
              <a:gd name="connsiteX3" fmla="*/ 0 w 3192347"/>
              <a:gd name="connsiteY3" fmla="*/ 3330194 h 33619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92347" h="3361945">
                <a:moveTo>
                  <a:pt x="0" y="3330194"/>
                </a:moveTo>
                <a:lnTo>
                  <a:pt x="1610136" y="0"/>
                </a:lnTo>
                <a:lnTo>
                  <a:pt x="3192347" y="3361945"/>
                </a:lnTo>
                <a:lnTo>
                  <a:pt x="0" y="3330194"/>
                </a:lnTo>
                <a:close/>
              </a:path>
            </a:pathLst>
          </a:custGeom>
          <a:solidFill>
            <a:srgbClr val="008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45719" rIns="0" bIns="502902" rtlCol="0" anchor="b" anchorCtr="1"/>
          <a:lstStyle/>
          <a:p>
            <a:pPr algn="ctr"/>
            <a:r>
              <a:rPr lang="en-US" sz="5973" dirty="0">
                <a:solidFill>
                  <a:srgbClr val="FFFFFF"/>
                </a:solidFill>
                <a:latin typeface="Marker Felt Thin"/>
              </a:rPr>
              <a:t>LEAD</a:t>
            </a:r>
            <a:endParaRPr lang="en-US" sz="5973" dirty="0">
              <a:solidFill>
                <a:srgbClr val="FFFFFF"/>
              </a:solidFill>
            </a:endParaRPr>
          </a:p>
        </p:txBody>
      </p:sp>
      <p:sp>
        <p:nvSpPr>
          <p:cNvPr id="19" name="Shape 46"/>
          <p:cNvSpPr/>
          <p:nvPr/>
        </p:nvSpPr>
        <p:spPr>
          <a:xfrm>
            <a:off x="10439966" y="6476354"/>
            <a:ext cx="2564836" cy="919098"/>
          </a:xfrm>
          <a:prstGeom prst="rect">
            <a:avLst/>
          </a:prstGeom>
          <a:noFill/>
          <a:ln w="28575" cmpd="sng">
            <a:solidFill>
              <a:srgbClr val="FFFF00"/>
            </a:solidFill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>
            <a:spAutoFit/>
          </a:bodyPr>
          <a:lstStyle/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1991" b="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SEEK OUT</a:t>
            </a: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199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opinions from</a:t>
            </a: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199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others</a:t>
            </a:r>
          </a:p>
        </p:txBody>
      </p:sp>
      <p:sp>
        <p:nvSpPr>
          <p:cNvPr id="22" name="Shape 52"/>
          <p:cNvSpPr/>
          <p:nvPr/>
        </p:nvSpPr>
        <p:spPr>
          <a:xfrm>
            <a:off x="10439964" y="4110539"/>
            <a:ext cx="2564836" cy="1225464"/>
          </a:xfrm>
          <a:prstGeom prst="rect">
            <a:avLst/>
          </a:prstGeom>
          <a:noFill/>
          <a:ln w="28575" cmpd="sng">
            <a:solidFill>
              <a:srgbClr val="0000FF"/>
            </a:solidFill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>
            <a:spAutoFit/>
          </a:bodyPr>
          <a:lstStyle/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1991" b="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UNDERSTAND </a:t>
            </a:r>
            <a:endParaRPr lang="en-US" sz="1991" b="1" dirty="0">
              <a:solidFill>
                <a:srgbClr val="FFF794"/>
              </a:solidFill>
              <a:latin typeface="Chalkboard"/>
              <a:ea typeface="Chalkboard"/>
              <a:cs typeface="Chalkboard"/>
              <a:sym typeface="Chalkboard"/>
            </a:endParaRP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lang="en-US" sz="1991" b="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&amp; RESPECT</a:t>
            </a:r>
            <a:endParaRPr sz="1991" b="1" dirty="0">
              <a:solidFill>
                <a:srgbClr val="FFF794"/>
              </a:solidFill>
              <a:latin typeface="Chalkboard"/>
              <a:ea typeface="Chalkboard"/>
              <a:cs typeface="Chalkboard"/>
              <a:sym typeface="Chalkboard"/>
            </a:endParaRP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199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different points </a:t>
            </a: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199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of view</a:t>
            </a:r>
          </a:p>
        </p:txBody>
      </p:sp>
      <p:sp>
        <p:nvSpPr>
          <p:cNvPr id="25" name="Shape 58"/>
          <p:cNvSpPr/>
          <p:nvPr/>
        </p:nvSpPr>
        <p:spPr>
          <a:xfrm>
            <a:off x="10439964" y="2017631"/>
            <a:ext cx="2564836" cy="1225464"/>
          </a:xfrm>
          <a:prstGeom prst="rect">
            <a:avLst/>
          </a:prstGeom>
          <a:noFill/>
          <a:ln w="28575" cmpd="sng">
            <a:solidFill>
              <a:srgbClr val="008000"/>
            </a:solidFill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>
            <a:spAutoFit/>
          </a:bodyPr>
          <a:lstStyle/>
          <a:p>
            <a:pPr lvl="0" algn="ctr">
              <a:defRPr sz="1800">
                <a:solidFill>
                  <a:srgbClr val="000000"/>
                </a:solidFill>
              </a:defRPr>
            </a:pPr>
            <a:endParaRPr lang="en-US" sz="1991" b="1" dirty="0">
              <a:solidFill>
                <a:srgbClr val="FFF794"/>
              </a:solidFill>
              <a:latin typeface="Chalkboard"/>
              <a:ea typeface="Chalkboard"/>
              <a:cs typeface="Chalkboard"/>
              <a:sym typeface="Chalkboard"/>
            </a:endParaRP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1991" b="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TAKE ACTION</a:t>
            </a: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199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with others</a:t>
            </a:r>
            <a:endParaRPr lang="en-US" sz="1991" dirty="0">
              <a:solidFill>
                <a:srgbClr val="FFF794"/>
              </a:solidFill>
              <a:latin typeface="Chalkboard"/>
              <a:ea typeface="Chalkboard"/>
              <a:cs typeface="Chalkboard"/>
              <a:sym typeface="Chalkboard"/>
            </a:endParaRPr>
          </a:p>
          <a:p>
            <a:pPr lvl="0" algn="ctr">
              <a:defRPr sz="1800">
                <a:solidFill>
                  <a:srgbClr val="000000"/>
                </a:solidFill>
              </a:defRPr>
            </a:pPr>
            <a:endParaRPr sz="1991" dirty="0">
              <a:solidFill>
                <a:srgbClr val="FFF794"/>
              </a:solidFill>
              <a:latin typeface="Chalkboard"/>
              <a:ea typeface="Chalkboard"/>
              <a:cs typeface="Chalkboard"/>
              <a:sym typeface="Chalkboard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443388" y="3055948"/>
            <a:ext cx="8089424" cy="1094519"/>
            <a:chOff x="4137508" y="1831153"/>
            <a:chExt cx="3316421" cy="1085375"/>
          </a:xfrm>
        </p:grpSpPr>
        <p:pic>
          <p:nvPicPr>
            <p:cNvPr id="33" name="Picture 32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4137508" y="1846464"/>
              <a:ext cx="3102965" cy="76201"/>
            </a:xfrm>
            <a:prstGeom prst="rect">
              <a:avLst/>
            </a:prstGeom>
            <a:effectLst/>
          </p:spPr>
        </p:pic>
        <p:pic>
          <p:nvPicPr>
            <p:cNvPr id="34" name="Picture 33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4143901" y="2824367"/>
              <a:ext cx="3310028" cy="58296"/>
            </a:xfrm>
            <a:prstGeom prst="rect">
              <a:avLst/>
            </a:prstGeom>
            <a:effectLst/>
          </p:spPr>
        </p:pic>
        <p:pic>
          <p:nvPicPr>
            <p:cNvPr id="35" name="Picture 34"/>
            <p:cNvPicPr/>
            <p:nvPr/>
          </p:nvPicPr>
          <p:blipFill>
            <a:blip r:embed="rId4"/>
            <a:stretch>
              <a:fillRect/>
            </a:stretch>
          </p:blipFill>
          <p:spPr>
            <a:xfrm rot="16200000">
              <a:off x="3661917" y="2335740"/>
              <a:ext cx="1085375" cy="76201"/>
            </a:xfrm>
            <a:prstGeom prst="rect">
              <a:avLst/>
            </a:prstGeom>
            <a:effectLst/>
          </p:spPr>
        </p:pic>
      </p:grpSp>
      <p:grpSp>
        <p:nvGrpSpPr>
          <p:cNvPr id="36" name="Group 35"/>
          <p:cNvGrpSpPr/>
          <p:nvPr/>
        </p:nvGrpSpPr>
        <p:grpSpPr>
          <a:xfrm>
            <a:off x="423333" y="5139920"/>
            <a:ext cx="9193213" cy="1094519"/>
            <a:chOff x="4137508" y="1831153"/>
            <a:chExt cx="3316421" cy="1085375"/>
          </a:xfrm>
        </p:grpSpPr>
        <p:pic>
          <p:nvPicPr>
            <p:cNvPr id="37" name="Picture 36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4137508" y="1846464"/>
              <a:ext cx="3155440" cy="76201"/>
            </a:xfrm>
            <a:prstGeom prst="rect">
              <a:avLst/>
            </a:prstGeom>
            <a:effectLst/>
          </p:spPr>
        </p:pic>
        <p:pic>
          <p:nvPicPr>
            <p:cNvPr id="38" name="Picture 37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4143901" y="2824367"/>
              <a:ext cx="3310028" cy="58296"/>
            </a:xfrm>
            <a:prstGeom prst="rect">
              <a:avLst/>
            </a:prstGeom>
            <a:effectLst/>
          </p:spPr>
        </p:pic>
        <p:pic>
          <p:nvPicPr>
            <p:cNvPr id="39" name="Picture 38"/>
            <p:cNvPicPr/>
            <p:nvPr/>
          </p:nvPicPr>
          <p:blipFill>
            <a:blip r:embed="rId4"/>
            <a:stretch>
              <a:fillRect/>
            </a:stretch>
          </p:blipFill>
          <p:spPr>
            <a:xfrm rot="16200000">
              <a:off x="3661917" y="2335740"/>
              <a:ext cx="1085375" cy="76201"/>
            </a:xfrm>
            <a:prstGeom prst="rect">
              <a:avLst/>
            </a:prstGeom>
            <a:effectLst/>
          </p:spPr>
        </p:pic>
      </p:grpSp>
      <p:sp>
        <p:nvSpPr>
          <p:cNvPr id="40" name="Rectangle 39"/>
          <p:cNvSpPr/>
          <p:nvPr/>
        </p:nvSpPr>
        <p:spPr>
          <a:xfrm>
            <a:off x="758613" y="3252945"/>
            <a:ext cx="2438400" cy="705063"/>
          </a:xfrm>
          <a:prstGeom prst="rect">
            <a:avLst/>
          </a:prstGeom>
        </p:spPr>
        <p:txBody>
          <a:bodyPr wrap="square" lIns="91436" tIns="45719" rIns="91436" bIns="45719">
            <a:spAutoFit/>
          </a:bodyPr>
          <a:lstStyle/>
          <a:p>
            <a:r>
              <a:rPr lang="en-US" sz="1991" b="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Share</a:t>
            </a:r>
          </a:p>
          <a:p>
            <a:r>
              <a:rPr lang="en-US" sz="1991" b="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RESPONSIBILITY</a:t>
            </a:r>
          </a:p>
        </p:txBody>
      </p:sp>
      <p:sp>
        <p:nvSpPr>
          <p:cNvPr id="41" name="Rectangle 40"/>
          <p:cNvSpPr/>
          <p:nvPr/>
        </p:nvSpPr>
        <p:spPr>
          <a:xfrm>
            <a:off x="697645" y="5315139"/>
            <a:ext cx="1085546" cy="705063"/>
          </a:xfrm>
          <a:prstGeom prst="rect">
            <a:avLst/>
          </a:prstGeom>
        </p:spPr>
        <p:txBody>
          <a:bodyPr wrap="none" lIns="91436" tIns="45719" rIns="91436" bIns="45719">
            <a:spAutoFit/>
          </a:bodyPr>
          <a:lstStyle/>
          <a:p>
            <a:r>
              <a:rPr lang="en-US" sz="1991" b="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Build</a:t>
            </a:r>
          </a:p>
          <a:p>
            <a:r>
              <a:rPr lang="en-US" sz="1991" b="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TRUST </a:t>
            </a:r>
            <a:endParaRPr lang="en-US" sz="1991" dirty="0"/>
          </a:p>
        </p:txBody>
      </p:sp>
      <p:sp>
        <p:nvSpPr>
          <p:cNvPr id="42" name="Shape 77"/>
          <p:cNvSpPr/>
          <p:nvPr/>
        </p:nvSpPr>
        <p:spPr>
          <a:xfrm>
            <a:off x="1388830" y="8337129"/>
            <a:ext cx="10227155" cy="11182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798" tIns="50798" rIns="50798" bIns="50798" anchor="ctr">
            <a:spAutoFit/>
          </a:bodyPr>
          <a:lstStyle>
            <a:lvl1pPr>
              <a:defRPr sz="5400">
                <a:latin typeface="Chalkduster"/>
                <a:ea typeface="Chalkduster"/>
                <a:cs typeface="Chalkduster"/>
                <a:sym typeface="Chalkduster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600" dirty="0">
                <a:solidFill>
                  <a:srgbClr val="FFFFFF"/>
                </a:solidFill>
              </a:rPr>
              <a:t>S</a:t>
            </a:r>
            <a:r>
              <a:rPr lang="en-US" sz="6600" dirty="0">
                <a:solidFill>
                  <a:srgbClr val="FFFFFF"/>
                </a:solidFill>
              </a:rPr>
              <a:t>chool</a:t>
            </a:r>
            <a:r>
              <a:rPr sz="6600" dirty="0">
                <a:solidFill>
                  <a:srgbClr val="FFFFFF"/>
                </a:solidFill>
              </a:rPr>
              <a:t> Voice</a:t>
            </a:r>
            <a:r>
              <a:rPr lang="en-US" sz="6600" dirty="0">
                <a:solidFill>
                  <a:srgbClr val="FFFFFF"/>
                </a:solidFill>
              </a:rPr>
              <a:t> Process</a:t>
            </a:r>
            <a:endParaRPr sz="6600" dirty="0">
              <a:solidFill>
                <a:srgbClr val="FFFFFF"/>
              </a:solidFill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4B503B1A-8D6A-E54D-A5CF-660A2F408F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8929890A-C163-7143-BCF0-AC46FA43883C}"/>
              </a:ext>
            </a:extLst>
          </p:cNvPr>
          <p:cNvSpPr txBox="1"/>
          <p:nvPr/>
        </p:nvSpPr>
        <p:spPr>
          <a:xfrm rot="20757064">
            <a:off x="116373" y="940023"/>
            <a:ext cx="3542311" cy="139525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Resource #3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School Voice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Process Brief</a:t>
            </a:r>
            <a:endParaRPr kumimoji="0" lang="en-US" sz="2800" i="0" u="none" strike="noStrike" cap="none" spc="0" normalizeH="0" baseline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3217536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9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8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19" grpId="0" animBg="1"/>
      <p:bldP spid="22" grpId="0" animBg="1"/>
      <p:bldP spid="25" grpId="0" animBg="1"/>
      <p:bldP spid="40" grpId="0"/>
      <p:bldP spid="4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016688" y="332216"/>
            <a:ext cx="11054082" cy="1385703"/>
          </a:xfrm>
        </p:spPr>
        <p:txBody>
          <a:bodyPr/>
          <a:lstStyle/>
          <a:p>
            <a:pPr lvl="0">
              <a:defRPr sz="1800"/>
            </a:pPr>
            <a:r>
              <a:rPr lang="en-US" sz="9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Listen</a:t>
            </a:r>
          </a:p>
        </p:txBody>
      </p:sp>
      <p:pic>
        <p:nvPicPr>
          <p:cNvPr id="5" name="Picture 4" descr="IMG_0342 copy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2815" y="2791326"/>
            <a:ext cx="4635141" cy="5496402"/>
          </a:xfrm>
          <a:prstGeom prst="rect">
            <a:avLst/>
          </a:prstGeom>
          <a:effectLst>
            <a:glow rad="127000">
              <a:schemeClr val="tx1">
                <a:alpha val="21000"/>
              </a:schemeClr>
            </a:glow>
            <a:reflection endPos="0" dir="5400000" sy="-100000" algn="bl" rotWithShape="0"/>
            <a:softEdge rad="5080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EAD3492-0154-A543-B1EF-68E6DD781A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54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-661479" y="273851"/>
            <a:ext cx="14230310" cy="1385702"/>
          </a:xfrm>
        </p:spPr>
        <p:txBody>
          <a:bodyPr lIns="91436" tIns="45719" rIns="91436" bIns="45719"/>
          <a:lstStyle/>
          <a:p>
            <a:pPr lvl="0">
              <a:defRPr sz="1800"/>
            </a:pPr>
            <a:r>
              <a:rPr lang="en-US" sz="6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The Art of </a:t>
            </a:r>
            <a:r>
              <a:rPr lang="en-US" sz="66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Listening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5021858-A005-6CB3-C6F8-19AB0E63E415}"/>
              </a:ext>
            </a:extLst>
          </p:cNvPr>
          <p:cNvSpPr txBox="1"/>
          <p:nvPr/>
        </p:nvSpPr>
        <p:spPr>
          <a:xfrm>
            <a:off x="1428376" y="2107489"/>
            <a:ext cx="10148047" cy="453457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Vimeo: 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i="0" dirty="0">
                <a:solidFill>
                  <a:schemeClr val="tx1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2"/>
              </a:rPr>
              <a:t>vimeo.com/qisva/listening</a:t>
            </a:r>
            <a:endParaRPr lang="en-US" i="0" dirty="0">
              <a:solidFill>
                <a:schemeClr val="tx1"/>
              </a:solidFill>
              <a:effectLst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or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YouTube: 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  <a:hlinkClick r:id="rId3"/>
              </a:rPr>
              <a:t>https://youtu.be/ooE9dKobjZU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2388455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016688" y="332216"/>
            <a:ext cx="11054082" cy="1385703"/>
          </a:xfrm>
        </p:spPr>
        <p:txBody>
          <a:bodyPr/>
          <a:lstStyle/>
          <a:p>
            <a:pPr lvl="0">
              <a:defRPr sz="1800"/>
            </a:pPr>
            <a:r>
              <a:rPr lang="en-US" sz="88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Listen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68477" y="1907031"/>
            <a:ext cx="12545616" cy="730456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lang="en-US" dirty="0">
                <a:solidFill>
                  <a:schemeClr val="bg1"/>
                </a:solidFill>
                <a:latin typeface="Chalkduster"/>
                <a:cs typeface="Chalkduster"/>
              </a:rPr>
              <a:t>Make an effort to reach out to the ones </a:t>
            </a:r>
          </a:p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dirty="0">
                <a:solidFill>
                  <a:schemeClr val="bg1"/>
                </a:solidFill>
                <a:latin typeface="Chalkduster"/>
                <a:cs typeface="Chalkduster"/>
              </a:rPr>
              <a:t>you don’t hear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lang="en-US" dirty="0">
                <a:solidFill>
                  <a:schemeClr val="bg1"/>
                </a:solidFill>
                <a:latin typeface="Chalkduster"/>
                <a:cs typeface="Chalkduster"/>
              </a:rPr>
              <a:t>Stay focused (put away your phone!) 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lang="en-US" dirty="0">
                <a:solidFill>
                  <a:schemeClr val="bg1"/>
                </a:solidFill>
                <a:latin typeface="Chalkduster"/>
                <a:cs typeface="Chalkduster"/>
              </a:rPr>
              <a:t>Be genuine (at the very least be interested)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endParaRPr lang="en-US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lang="en-US" dirty="0">
                <a:solidFill>
                  <a:schemeClr val="bg1"/>
                </a:solidFill>
                <a:latin typeface="Chalkduster"/>
                <a:cs typeface="Chalkduster"/>
              </a:rPr>
              <a:t>Make sure you are talking less than the </a:t>
            </a:r>
          </a:p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dirty="0">
                <a:solidFill>
                  <a:schemeClr val="bg1"/>
                </a:solidFill>
                <a:latin typeface="Chalkduster"/>
                <a:cs typeface="Chalkduster"/>
              </a:rPr>
              <a:t>other person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endParaRPr lang="en-US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lang="en-US" dirty="0">
                <a:solidFill>
                  <a:schemeClr val="bg1"/>
                </a:solidFill>
                <a:latin typeface="Chalkduster"/>
                <a:cs typeface="Chalkduster"/>
              </a:rPr>
              <a:t>Being open to new ideas is not an option</a:t>
            </a:r>
          </a:p>
          <a:p>
            <a:pPr marL="0" marR="0" indent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  <a:p>
            <a:pPr marL="0" marR="0" indent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00BF520-3F75-9243-8DB5-A5076B9619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462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24097"/>
            <a:ext cx="13004799" cy="2497103"/>
          </a:xfrm>
        </p:spPr>
        <p:txBody>
          <a:bodyPr/>
          <a:lstStyle/>
          <a:p>
            <a:pPr lvl="0">
              <a:defRPr sz="1800"/>
            </a:pPr>
            <a:r>
              <a:rPr lang="en-US" sz="9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Challenge Time…</a:t>
            </a:r>
          </a:p>
        </p:txBody>
      </p:sp>
      <p:pic>
        <p:nvPicPr>
          <p:cNvPr id="4" name="Picture 3" descr="IMG_694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37737">
            <a:off x="3314157" y="2575924"/>
            <a:ext cx="6783826" cy="7299600"/>
          </a:xfrm>
          <a:prstGeom prst="rect">
            <a:avLst/>
          </a:prstGeom>
          <a:effectLst>
            <a:softEdge rad="8128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AE178BA-0D2A-E14D-8184-572D9B1DD4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865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203611"/>
            <a:ext cx="8657617" cy="447301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endParaRPr lang="en-US" sz="4400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  <a:p>
            <a:pPr marL="685800" indent="-685800" rtl="0" latinLnBrk="1" hangingPunct="0">
              <a:buFont typeface="Arial" panose="020B0604020202020204" pitchFamily="34" charset="0"/>
              <a:buChar char="•"/>
            </a:pPr>
            <a:r>
              <a:rPr lang="en-US" sz="48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Listen carefully and</a:t>
            </a:r>
            <a:br>
              <a:rPr lang="en-US" sz="48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sz="48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try to accurately</a:t>
            </a:r>
            <a:br>
              <a:rPr lang="en-US" sz="48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sz="48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draw the design</a:t>
            </a:r>
            <a:br>
              <a:rPr lang="en-US" sz="48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sz="48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Dr. Russ will describe.</a:t>
            </a:r>
          </a:p>
          <a:p>
            <a:pPr rtl="0" latinLnBrk="1" hangingPunct="0"/>
            <a:endParaRPr lang="en-US" sz="4800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</p:txBody>
      </p:sp>
      <p:pic>
        <p:nvPicPr>
          <p:cNvPr id="5" name="Picture 4" descr="IMG_694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68633">
            <a:off x="8810877" y="788996"/>
            <a:ext cx="3580911" cy="460638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59271">
            <a:off x="353518" y="301489"/>
            <a:ext cx="1868859" cy="2305524"/>
          </a:xfrm>
          <a:prstGeom prst="rect">
            <a:avLst/>
          </a:prstGeom>
          <a:effectLst>
            <a:softEdge rad="76200"/>
          </a:effectLst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1162274" y="0"/>
            <a:ext cx="6942662" cy="20159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91436" tIns="45719" rIns="91436" bIns="45719" anchor="ctr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30000"/>
              </a:lnSpc>
            </a:pPr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Challenge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4223899-96E1-684F-B328-76F26D54C5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E06665B-2C55-AD4E-B15E-E0B643EEC832}"/>
              </a:ext>
            </a:extLst>
          </p:cNvPr>
          <p:cNvSpPr txBox="1"/>
          <p:nvPr/>
        </p:nvSpPr>
        <p:spPr>
          <a:xfrm>
            <a:off x="249676" y="5481194"/>
            <a:ext cx="12318460" cy="361124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endParaRPr lang="en-US" sz="4800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  <a:p>
            <a:pPr marL="685800" indent="-685800" rtl="0" latinLnBrk="1" hangingPunct="0">
              <a:buFont typeface="Arial" panose="020B0604020202020204" pitchFamily="34" charset="0"/>
              <a:buChar char="•"/>
            </a:pPr>
            <a:r>
              <a:rPr lang="en-US" sz="48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When finished, hold your picture up for everyone to see and</a:t>
            </a:r>
            <a:br>
              <a:rPr lang="en-US" sz="48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sz="48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judge how well you listen!  </a:t>
            </a:r>
            <a:r>
              <a:rPr lang="en-US" sz="48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Wingdings" pitchFamily="2" charset="2"/>
              </a:rPr>
              <a:t> </a:t>
            </a:r>
            <a:b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endParaRPr lang="en-US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</p:txBody>
      </p:sp>
    </p:spTree>
    <p:extLst>
      <p:ext uri="{BB962C8B-B14F-4D97-AF65-F5344CB8AC3E}">
        <p14:creationId xmlns:p14="http://schemas.microsoft.com/office/powerpoint/2010/main" val="272915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397565" y="1459891"/>
            <a:ext cx="8847259" cy="576568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endParaRPr lang="en-US" sz="4400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  <a:p>
            <a:pPr marL="685800" indent="-685800" rtl="0" latinLnBrk="1" hangingPunct="0">
              <a:buFont typeface="Arial" charset="0"/>
              <a:buChar char="•"/>
            </a:pPr>
            <a:r>
              <a:rPr lang="en-US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Round 1: </a:t>
            </a:r>
            <a: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Find a partner &amp;</a:t>
            </a:r>
            <a:b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assign one person to be the</a:t>
            </a:r>
            <a:b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Describer, &amp; one person to</a:t>
            </a:r>
            <a:b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be the Artist. Sit back to back.  Without looking or asking</a:t>
            </a:r>
            <a:b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questions, describe to your</a:t>
            </a:r>
            <a:b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partner how to replicate</a:t>
            </a:r>
            <a:b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your picture.</a:t>
            </a:r>
            <a:b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endParaRPr lang="en-US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</p:txBody>
      </p:sp>
      <p:pic>
        <p:nvPicPr>
          <p:cNvPr id="5" name="Picture 4" descr="IMG_694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58667">
            <a:off x="8695101" y="3248170"/>
            <a:ext cx="3822888" cy="4917652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65836">
            <a:off x="334062" y="262577"/>
            <a:ext cx="1475281" cy="1819985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967721" y="-182798"/>
            <a:ext cx="11580959" cy="20159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91436" tIns="45719" rIns="91436" bIns="45719" anchor="ctr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30000"/>
              </a:lnSpc>
            </a:pPr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Challenge </a:t>
            </a:r>
            <a:r>
              <a:rPr lang="en-US" sz="3200" dirty="0">
                <a:solidFill>
                  <a:srgbClr val="FFFF00"/>
                </a:solidFill>
                <a:latin typeface="Chalkduster"/>
                <a:cs typeface="Chalkduster"/>
              </a:rPr>
              <a:t>(In Person Version) </a:t>
            </a:r>
            <a:endParaRPr lang="en-US" sz="6000" dirty="0">
              <a:solidFill>
                <a:srgbClr val="FFFF00"/>
              </a:solidFill>
              <a:latin typeface="Chalkduster"/>
              <a:cs typeface="Chalkduster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F4A027A-AE5C-F048-B33F-293E30FF9216}"/>
              </a:ext>
            </a:extLst>
          </p:cNvPr>
          <p:cNvSpPr txBox="1"/>
          <p:nvPr/>
        </p:nvSpPr>
        <p:spPr>
          <a:xfrm>
            <a:off x="380448" y="6088813"/>
            <a:ext cx="8847259" cy="299569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endParaRPr lang="en-US" sz="4400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  <a:p>
            <a:pPr marL="685800" indent="-685800" rtl="0" latinLnBrk="1" hangingPunct="0">
              <a:buFont typeface="Arial" charset="0"/>
              <a:buChar char="•"/>
            </a:pPr>
            <a:r>
              <a:rPr lang="en-US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Round 2: </a:t>
            </a:r>
            <a: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Switch roles</a:t>
            </a:r>
            <a:b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(Describer &amp; Artist) &amp;</a:t>
            </a:r>
            <a:b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repeat, but this time you </a:t>
            </a:r>
            <a:b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can ask clarifying questions. 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AD04D6B-4E60-D540-B0C5-4B9801F28E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EDC5F29-3A77-BA44-BE7E-FC94FE984F4A}"/>
              </a:ext>
            </a:extLst>
          </p:cNvPr>
          <p:cNvSpPr txBox="1"/>
          <p:nvPr/>
        </p:nvSpPr>
        <p:spPr>
          <a:xfrm rot="542934">
            <a:off x="8842191" y="1644633"/>
            <a:ext cx="3959540" cy="139525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Resource #4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Drawing Dictations Lesson Plan</a:t>
            </a:r>
            <a:endParaRPr kumimoji="0" lang="en-US" sz="2800" i="0" u="none" strike="noStrike" cap="none" spc="0" normalizeH="0" baseline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2661947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8289772-879D-3E4A-9F43-F58906C21396}"/>
              </a:ext>
            </a:extLst>
          </p:cNvPr>
          <p:cNvSpPr txBox="1"/>
          <p:nvPr/>
        </p:nvSpPr>
        <p:spPr>
          <a:xfrm>
            <a:off x="307356" y="4505161"/>
            <a:ext cx="12373582" cy="259558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5400" dirty="0">
                <a:solidFill>
                  <a:srgbClr val="FFFF00"/>
                </a:solidFill>
                <a:latin typeface="Chalkduster" panose="03050602040202020205" pitchFamily="66" charset="77"/>
              </a:rPr>
              <a:t>What do you find challenging when it comes to</a:t>
            </a:r>
            <a:br>
              <a:rPr kumimoji="0" lang="en-US" sz="540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r>
              <a:rPr kumimoji="0" lang="en-US" sz="54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listening </a:t>
            </a:r>
            <a:r>
              <a:rPr kumimoji="0" lang="en-US" sz="540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to students?</a:t>
            </a:r>
            <a:endParaRPr kumimoji="0" lang="en-US" sz="540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270EF7-3E77-B64A-87DF-45019A53E9BA}"/>
              </a:ext>
            </a:extLst>
          </p:cNvPr>
          <p:cNvSpPr txBox="1"/>
          <p:nvPr/>
        </p:nvSpPr>
        <p:spPr>
          <a:xfrm>
            <a:off x="1583833" y="598202"/>
            <a:ext cx="603504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Reflect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4BCEF21-5E1D-904F-9FB2-E5C3036F3B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04193">
            <a:off x="649439" y="427920"/>
            <a:ext cx="2184982" cy="3394527"/>
          </a:xfrm>
          <a:prstGeom prst="rect">
            <a:avLst/>
          </a:prstGeom>
          <a:effectLst>
            <a:softEdge rad="762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B539012-BD22-EA4C-B17A-738618596A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28707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5360" y="276926"/>
            <a:ext cx="11054081" cy="2497104"/>
          </a:xfrm>
        </p:spPr>
        <p:txBody>
          <a:bodyPr/>
          <a:lstStyle/>
          <a:p>
            <a:pPr lvl="0">
              <a:defRPr sz="1800"/>
            </a:pPr>
            <a:r>
              <a:rPr lang="en-US" sz="9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Quick Break!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-180621" y="4494784"/>
            <a:ext cx="7327839" cy="210288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 rtl="0" latinLnBrk="1" hangingPunct="0"/>
            <a:endParaRPr lang="en-US" sz="649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  <a:p>
            <a:pPr algn="ctr" rtl="0" latinLnBrk="1" hangingPunct="0"/>
            <a:endParaRPr lang="en-US" sz="649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</p:txBody>
      </p:sp>
      <p:pic>
        <p:nvPicPr>
          <p:cNvPr id="4" name="Picture 3" descr="IMG_694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39428">
            <a:off x="4159495" y="1784710"/>
            <a:ext cx="5140806" cy="6959860"/>
          </a:xfrm>
          <a:prstGeom prst="rect">
            <a:avLst/>
          </a:prstGeom>
          <a:effectLst>
            <a:softEdge rad="4699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E80F361-DC0C-B848-81DC-7A114B55B8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616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-372448" y="1212732"/>
            <a:ext cx="5960535" cy="2648051"/>
          </a:xfrm>
        </p:spPr>
        <p:txBody>
          <a:bodyPr/>
          <a:lstStyle/>
          <a:p>
            <a:pPr lvl="0">
              <a:defRPr sz="1800"/>
            </a:pPr>
            <a:r>
              <a:rPr lang="en-US" sz="9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Learn</a:t>
            </a:r>
          </a:p>
        </p:txBody>
      </p:sp>
      <p:pic>
        <p:nvPicPr>
          <p:cNvPr id="6" name="Picture 5" descr="IMG_028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22161">
            <a:off x="5599429" y="817969"/>
            <a:ext cx="5641154" cy="7823311"/>
          </a:xfrm>
          <a:prstGeom prst="rect">
            <a:avLst/>
          </a:prstGeom>
          <a:effectLst>
            <a:glow rad="711200">
              <a:srgbClr val="FFFF00">
                <a:alpha val="20000"/>
              </a:srgbClr>
            </a:glow>
            <a:reflection blurRad="152400" stA="73000" endPos="33000" dir="5400000" sy="-100000" algn="bl" rotWithShape="0"/>
            <a:softEdge rad="5969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651EBB4-DB96-2F40-9822-561BF3D5B3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650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28650" y="475091"/>
            <a:ext cx="12070770" cy="1385703"/>
          </a:xfrm>
        </p:spPr>
        <p:txBody>
          <a:bodyPr/>
          <a:lstStyle/>
          <a:p>
            <a:pPr lvl="0">
              <a:defRPr sz="1800"/>
            </a:pPr>
            <a:r>
              <a:rPr lang="en-US" sz="6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Taking Time to Learn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7A6E14A-103D-8DFE-B858-B98A7DFC4F8B}"/>
              </a:ext>
            </a:extLst>
          </p:cNvPr>
          <p:cNvSpPr txBox="1"/>
          <p:nvPr/>
        </p:nvSpPr>
        <p:spPr>
          <a:xfrm>
            <a:off x="1518023" y="2116455"/>
            <a:ext cx="9968753" cy="453457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Vimeo: 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b="0" i="0" dirty="0">
                <a:solidFill>
                  <a:schemeClr val="tx1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2"/>
              </a:rPr>
              <a:t>vimeo.com/qisva/time </a:t>
            </a:r>
            <a:b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endParaRPr lang="en-US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or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YouTube: </a:t>
            </a:r>
            <a:endParaRPr lang="en-US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3"/>
              </a:rPr>
              <a:t>https://youtu.be/tYKcvRfxK0o </a:t>
            </a:r>
            <a:endParaRPr lang="en-US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1255399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016688" y="332216"/>
            <a:ext cx="11054082" cy="1385703"/>
          </a:xfrm>
        </p:spPr>
        <p:txBody>
          <a:bodyPr/>
          <a:lstStyle/>
          <a:p>
            <a:pPr lvl="0">
              <a:defRPr sz="1800"/>
            </a:pPr>
            <a:r>
              <a:rPr lang="en-US" sz="88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Learn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-62880" y="2073569"/>
            <a:ext cx="13067680" cy="619656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Take notes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Ask</a:t>
            </a:r>
            <a:r>
              <a:rPr kumimoji="0" lang="en-US" sz="3600" b="0" i="0" u="none" strike="noStrike" cap="none" spc="0" normalizeH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 questions for clarity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endParaRPr lang="en-US" baseline="0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kumimoji="0" lang="en-US" sz="3600" b="0" i="0" u="none" strike="noStrike" cap="none" spc="0" normalizeH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Do not judge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endParaRPr lang="en-US" baseline="0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kumimoji="0" lang="en-US" sz="3600" b="0" i="0" u="none" strike="noStrike" cap="none" spc="0" normalizeH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Make sure you continue to listen as you learn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endParaRPr lang="en-US" baseline="0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kumimoji="0" lang="en-US" sz="3600" b="0" i="0" u="none" strike="noStrike" cap="none" spc="0" normalizeH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Be prepared to change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endParaRPr lang="en-US" baseline="0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kumimoji="0" lang="en-US" sz="3600" b="0" i="0" u="none" strike="noStrike" cap="none" spc="0" normalizeH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Do not fear what you do not know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7AAF50B-2307-4A41-B25A-803C4DDF11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835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24097"/>
            <a:ext cx="13004799" cy="2497103"/>
          </a:xfrm>
        </p:spPr>
        <p:txBody>
          <a:bodyPr/>
          <a:lstStyle/>
          <a:p>
            <a:pPr lvl="0">
              <a:defRPr sz="1800"/>
            </a:pPr>
            <a:r>
              <a:rPr lang="en-US" sz="9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Challenge Time…</a:t>
            </a:r>
          </a:p>
        </p:txBody>
      </p:sp>
      <p:pic>
        <p:nvPicPr>
          <p:cNvPr id="4" name="Picture 3" descr="IMG_694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37737">
            <a:off x="3314157" y="2575924"/>
            <a:ext cx="6783826" cy="7299600"/>
          </a:xfrm>
          <a:prstGeom prst="rect">
            <a:avLst/>
          </a:prstGeom>
          <a:effectLst>
            <a:softEdge rad="8128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AE178BA-0D2A-E14D-8184-572D9B1DD4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091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8289772-879D-3E4A-9F43-F58906C21396}"/>
              </a:ext>
            </a:extLst>
          </p:cNvPr>
          <p:cNvSpPr txBox="1"/>
          <p:nvPr/>
        </p:nvSpPr>
        <p:spPr>
          <a:xfrm>
            <a:off x="685301" y="2897944"/>
            <a:ext cx="11697649" cy="564257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6000" dirty="0">
                <a:solidFill>
                  <a:schemeClr val="bg1"/>
                </a:solidFill>
                <a:latin typeface="Chalkduster" panose="03050602040202020205" pitchFamily="66" charset="77"/>
              </a:rPr>
              <a:t>Find the connection</a:t>
            </a:r>
            <a:br>
              <a:rPr lang="en-US" sz="60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6000" dirty="0">
                <a:solidFill>
                  <a:schemeClr val="bg1"/>
                </a:solidFill>
                <a:latin typeface="Chalkduster" panose="03050602040202020205" pitchFamily="66" charset="77"/>
              </a:rPr>
              <a:t>between the 4 individual pictures</a:t>
            </a:r>
            <a:r>
              <a:rPr kumimoji="0" lang="en-US" sz="60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.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600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Who can type the answer</a:t>
            </a:r>
            <a:br>
              <a:rPr lang="en-US" sz="6000" dirty="0">
                <a:solidFill>
                  <a:srgbClr val="FFFF00"/>
                </a:solidFill>
                <a:latin typeface="Chalkduster" panose="03050602040202020205" pitchFamily="66" charset="77"/>
              </a:rPr>
            </a:br>
            <a:r>
              <a:rPr lang="en-US" sz="6000" dirty="0">
                <a:solidFill>
                  <a:srgbClr val="FFFF00"/>
                </a:solidFill>
                <a:latin typeface="Chalkduster" panose="03050602040202020205" pitchFamily="66" charset="77"/>
              </a:rPr>
              <a:t>FIRST </a:t>
            </a:r>
            <a:r>
              <a:rPr kumimoji="0" lang="en-US" sz="600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in the Zoom chat?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270EF7-3E77-B64A-87DF-45019A53E9BA}"/>
              </a:ext>
            </a:extLst>
          </p:cNvPr>
          <p:cNvSpPr txBox="1"/>
          <p:nvPr/>
        </p:nvSpPr>
        <p:spPr>
          <a:xfrm>
            <a:off x="2323135" y="753844"/>
            <a:ext cx="603504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Challenge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A2F15E6-DF44-9640-B5B1-2967B48B68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41590">
            <a:off x="526188" y="341419"/>
            <a:ext cx="2132344" cy="2630572"/>
          </a:xfrm>
          <a:prstGeom prst="rect">
            <a:avLst/>
          </a:prstGeom>
          <a:effectLst>
            <a:softEdge rad="889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829D2E9-8780-FB49-9D8B-1CB65A154E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4855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A31E518-D61A-5F43-A945-F235EE01D7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2FCB80A-F3E9-9718-D9C4-F7FB750D3B9A}"/>
              </a:ext>
            </a:extLst>
          </p:cNvPr>
          <p:cNvSpPr txBox="1"/>
          <p:nvPr/>
        </p:nvSpPr>
        <p:spPr>
          <a:xfrm>
            <a:off x="1792940" y="1999913"/>
            <a:ext cx="9753599" cy="453457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Vimeo: 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b="0" i="0" dirty="0">
                <a:solidFill>
                  <a:schemeClr val="tx1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4"/>
              </a:rPr>
              <a:t>vimeo.com/qisva/connection1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or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YouTube: </a:t>
            </a:r>
            <a:endParaRPr lang="en-US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5"/>
              </a:rPr>
              <a:t>https://youtu.be/Yl3JrRtyGHc </a:t>
            </a:r>
            <a:endParaRPr lang="en-US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(all 9 slides)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E6153B6-283E-53CF-13CE-EE27505E158C}"/>
              </a:ext>
            </a:extLst>
          </p:cNvPr>
          <p:cNvSpPr txBox="1"/>
          <p:nvPr/>
        </p:nvSpPr>
        <p:spPr>
          <a:xfrm>
            <a:off x="0" y="537448"/>
            <a:ext cx="13004800" cy="76944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44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Connections 1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531658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switch dir="r"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4F6E88F-4C0C-5E4C-9B51-F7D8554185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44408DA-C04D-FA1A-5B2F-3621174BD2C1}"/>
              </a:ext>
            </a:extLst>
          </p:cNvPr>
          <p:cNvSpPr txBox="1"/>
          <p:nvPr/>
        </p:nvSpPr>
        <p:spPr>
          <a:xfrm>
            <a:off x="0" y="537448"/>
            <a:ext cx="13004800" cy="76944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44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Connections 2</a:t>
            </a:r>
            <a:endParaRPr lang="en-US" sz="4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710679-459F-796A-DD0A-995F85468202}"/>
              </a:ext>
            </a:extLst>
          </p:cNvPr>
          <p:cNvSpPr txBox="1"/>
          <p:nvPr/>
        </p:nvSpPr>
        <p:spPr>
          <a:xfrm>
            <a:off x="1792940" y="3661906"/>
            <a:ext cx="9753599" cy="121058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Vimeo: </a:t>
            </a:r>
            <a:r>
              <a:rPr lang="en-US" b="0" i="0" dirty="0">
                <a:solidFill>
                  <a:schemeClr val="tx1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4"/>
              </a:rPr>
              <a:t>vimeo.com/qisva/connections2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8132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switch dir="r"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DB1D803-834A-714C-A94D-0D51701618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352E23F-A00A-CDEA-9247-239835CD9B11}"/>
              </a:ext>
            </a:extLst>
          </p:cNvPr>
          <p:cNvSpPr txBox="1"/>
          <p:nvPr/>
        </p:nvSpPr>
        <p:spPr>
          <a:xfrm>
            <a:off x="0" y="537446"/>
            <a:ext cx="13644282" cy="76944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44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Connections 3</a:t>
            </a:r>
            <a:endParaRPr lang="en-US" sz="4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893091F-FF98-0C98-4A9F-C2230C7C94A4}"/>
              </a:ext>
            </a:extLst>
          </p:cNvPr>
          <p:cNvSpPr txBox="1"/>
          <p:nvPr/>
        </p:nvSpPr>
        <p:spPr>
          <a:xfrm>
            <a:off x="1792940" y="3661906"/>
            <a:ext cx="9753599" cy="121058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Vimeo: </a:t>
            </a:r>
            <a:r>
              <a:rPr lang="en-US" b="0" i="0" dirty="0">
                <a:solidFill>
                  <a:schemeClr val="tx1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4"/>
              </a:rPr>
              <a:t>vim</a:t>
            </a:r>
            <a:r>
              <a:rPr lang="en-US" b="0" i="0" dirty="0">
                <a:solidFill>
                  <a:schemeClr val="tx1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5"/>
              </a:rPr>
              <a:t>eo.com/qisva/connections3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0727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switch dir="r"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7F20A2C-E84D-1E48-9FD8-D70763246E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61B6690-61C7-FAE3-F27C-C488B5A0DDF1}"/>
              </a:ext>
            </a:extLst>
          </p:cNvPr>
          <p:cNvSpPr txBox="1"/>
          <p:nvPr/>
        </p:nvSpPr>
        <p:spPr>
          <a:xfrm>
            <a:off x="1792940" y="3661906"/>
            <a:ext cx="9753599" cy="121058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Vimeo: </a:t>
            </a:r>
            <a:r>
              <a:rPr lang="en-US" b="0" i="0" dirty="0">
                <a:solidFill>
                  <a:schemeClr val="tx1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4"/>
              </a:rPr>
              <a:t>vimeo.com/qisva/connections4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FAC206C-8522-752B-921E-E4E551868238}"/>
              </a:ext>
            </a:extLst>
          </p:cNvPr>
          <p:cNvSpPr txBox="1"/>
          <p:nvPr/>
        </p:nvSpPr>
        <p:spPr>
          <a:xfrm>
            <a:off x="0" y="537446"/>
            <a:ext cx="13644282" cy="76944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44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Connections 4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348698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switch dir="r"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BF7310A-AD02-C04A-90BF-9CD5B34BDE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868F323-9445-4ABC-F4CA-CC1F26EFE3F2}"/>
              </a:ext>
            </a:extLst>
          </p:cNvPr>
          <p:cNvSpPr txBox="1"/>
          <p:nvPr/>
        </p:nvSpPr>
        <p:spPr>
          <a:xfrm>
            <a:off x="0" y="537446"/>
            <a:ext cx="13644282" cy="76944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44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Connections 5</a:t>
            </a:r>
            <a:endParaRPr lang="en-US" sz="4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4B7521-4007-B2E7-B9E2-AACF0628DD29}"/>
              </a:ext>
            </a:extLst>
          </p:cNvPr>
          <p:cNvSpPr txBox="1"/>
          <p:nvPr/>
        </p:nvSpPr>
        <p:spPr>
          <a:xfrm>
            <a:off x="1792940" y="3661906"/>
            <a:ext cx="9753599" cy="121058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Vimeo: </a:t>
            </a:r>
            <a:r>
              <a:rPr lang="en-US" b="0" i="0" dirty="0">
                <a:solidFill>
                  <a:schemeClr val="tx1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4"/>
              </a:rPr>
              <a:t>vimeo.com/qisva/connections5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11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switch dir="r"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B771262-EE9A-D946-9BE8-E52C8C9D11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AE98F31-069C-3504-031D-ADAB09FE7F1C}"/>
              </a:ext>
            </a:extLst>
          </p:cNvPr>
          <p:cNvSpPr txBox="1"/>
          <p:nvPr/>
        </p:nvSpPr>
        <p:spPr>
          <a:xfrm>
            <a:off x="1792940" y="3661906"/>
            <a:ext cx="9753599" cy="121058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Vimeo: </a:t>
            </a:r>
            <a:r>
              <a:rPr lang="en-US" b="0" i="0" dirty="0">
                <a:solidFill>
                  <a:schemeClr val="tx1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4"/>
              </a:rPr>
              <a:t>vimeo.com/qisva/connections6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5A47411-C20E-AA7C-C84F-95AEF9243354}"/>
              </a:ext>
            </a:extLst>
          </p:cNvPr>
          <p:cNvSpPr txBox="1"/>
          <p:nvPr/>
        </p:nvSpPr>
        <p:spPr>
          <a:xfrm>
            <a:off x="0" y="537446"/>
            <a:ext cx="13644282" cy="76944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44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Connections 6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479202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switch dir="r"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F2294126-8BB0-2B4A-A57E-77605B212D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466C490-DE55-6AAB-1BB7-2B353964F260}"/>
              </a:ext>
            </a:extLst>
          </p:cNvPr>
          <p:cNvSpPr txBox="1"/>
          <p:nvPr/>
        </p:nvSpPr>
        <p:spPr>
          <a:xfrm>
            <a:off x="0" y="537446"/>
            <a:ext cx="13644282" cy="76944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44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Connections 7</a:t>
            </a:r>
            <a:endParaRPr lang="en-US" sz="4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77C75B3-3EEE-8BCB-7A2C-65F6308CB241}"/>
              </a:ext>
            </a:extLst>
          </p:cNvPr>
          <p:cNvSpPr txBox="1"/>
          <p:nvPr/>
        </p:nvSpPr>
        <p:spPr>
          <a:xfrm>
            <a:off x="1792940" y="3661906"/>
            <a:ext cx="9753599" cy="121058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Vimeo: </a:t>
            </a:r>
            <a:r>
              <a:rPr lang="en-US" b="0" i="0" dirty="0">
                <a:solidFill>
                  <a:schemeClr val="tx1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4"/>
              </a:rPr>
              <a:t>vimeo.com/qisva/connections7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7843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switch dir="r"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6EFBCB0-60AE-824D-9E8C-0A6E27D8CC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EC03B5C-54DC-DFBC-D55F-9B2CD4D59A14}"/>
              </a:ext>
            </a:extLst>
          </p:cNvPr>
          <p:cNvSpPr txBox="1"/>
          <p:nvPr/>
        </p:nvSpPr>
        <p:spPr>
          <a:xfrm>
            <a:off x="1792940" y="3661906"/>
            <a:ext cx="9753599" cy="121058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Vimeo: </a:t>
            </a:r>
            <a:r>
              <a:rPr lang="en-US" b="0" i="0" dirty="0">
                <a:solidFill>
                  <a:schemeClr val="tx1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4"/>
              </a:rPr>
              <a:t>vimeo.com/qisva/connections8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C65D61-3213-3101-6BD8-84D46A05C703}"/>
              </a:ext>
            </a:extLst>
          </p:cNvPr>
          <p:cNvSpPr txBox="1"/>
          <p:nvPr/>
        </p:nvSpPr>
        <p:spPr>
          <a:xfrm>
            <a:off x="0" y="537446"/>
            <a:ext cx="13644282" cy="76944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44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Connections 8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971581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switch dir="r"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8289772-879D-3E4A-9F43-F58906C21396}"/>
              </a:ext>
            </a:extLst>
          </p:cNvPr>
          <p:cNvSpPr txBox="1"/>
          <p:nvPr/>
        </p:nvSpPr>
        <p:spPr>
          <a:xfrm>
            <a:off x="314435" y="4797069"/>
            <a:ext cx="12399263" cy="404213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5400" i="0" u="none" strike="noStrike" cap="none" spc="0" normalizeH="0" baseline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Whose </a:t>
            </a:r>
            <a:r>
              <a:rPr kumimoji="0" lang="en-US" sz="540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perspectives do you need to learn from for</a:t>
            </a:r>
            <a:br>
              <a:rPr kumimoji="0" lang="en-US" sz="540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r>
              <a:rPr kumimoji="0" lang="en-US" sz="54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Student Voice &amp; Aspirations </a:t>
            </a:r>
            <a:r>
              <a:rPr kumimoji="0" lang="en-US" sz="540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to become reality in your school?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00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270EF7-3E77-B64A-87DF-45019A53E9BA}"/>
              </a:ext>
            </a:extLst>
          </p:cNvPr>
          <p:cNvSpPr txBox="1"/>
          <p:nvPr/>
        </p:nvSpPr>
        <p:spPr>
          <a:xfrm>
            <a:off x="2439867" y="773300"/>
            <a:ext cx="603504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REFLECT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4BCEF21-5E1D-904F-9FB2-E5C3036F3B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04193">
            <a:off x="787431" y="565852"/>
            <a:ext cx="2415732" cy="3753013"/>
          </a:xfrm>
          <a:prstGeom prst="rect">
            <a:avLst/>
          </a:prstGeom>
          <a:effectLst>
            <a:softEdge rad="762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D05EA67-DC11-2844-9F33-BFFA8C35BA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80862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nfidenceActionMovingForColor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89204">
            <a:off x="1744636" y="1018100"/>
            <a:ext cx="5842774" cy="7794169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  <a:reflection endPos="65000" dist="50800" dir="5400000" sy="-100000" algn="bl" rotWithShape="0"/>
            <a:softEdge rad="571500"/>
          </a:effectLst>
        </p:spPr>
      </p:pic>
      <p:sp>
        <p:nvSpPr>
          <p:cNvPr id="5" name="Rectangle 4"/>
          <p:cNvSpPr/>
          <p:nvPr/>
        </p:nvSpPr>
        <p:spPr>
          <a:xfrm>
            <a:off x="8171704" y="1376438"/>
            <a:ext cx="3570208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 sz="1800"/>
            </a:pPr>
            <a:r>
              <a:rPr lang="en-US" sz="9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Lead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840A759-F33E-8D4F-9043-2F1E805AF7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863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28650" y="475091"/>
            <a:ext cx="12070770" cy="1385703"/>
          </a:xfrm>
        </p:spPr>
        <p:txBody>
          <a:bodyPr/>
          <a:lstStyle/>
          <a:p>
            <a:pPr lvl="0">
              <a:defRPr sz="1800"/>
            </a:pPr>
            <a:r>
              <a:rPr lang="en-US" sz="6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Leading Together…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A209B28-A170-7621-B527-FA6AF4C7F0CB}"/>
              </a:ext>
            </a:extLst>
          </p:cNvPr>
          <p:cNvSpPr txBox="1"/>
          <p:nvPr/>
        </p:nvSpPr>
        <p:spPr>
          <a:xfrm>
            <a:off x="1401752" y="2609512"/>
            <a:ext cx="10524565" cy="453457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Vimeo: 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  <a:hlinkClick r:id="rId2"/>
              </a:rPr>
              <a:t>https://vimeo.com/qisva/together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or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YouTube: </a:t>
            </a:r>
            <a:endParaRPr lang="en-US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3"/>
              </a:rPr>
              <a:t>https://youtu.be/RTvZCdUP7N4 </a:t>
            </a:r>
            <a:endParaRPr lang="en-US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129902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745958" y="226592"/>
            <a:ext cx="11480635" cy="145680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8800" dirty="0">
                <a:solidFill>
                  <a:srgbClr val="FFFF00"/>
                </a:solidFill>
                <a:latin typeface="Chalkduster"/>
                <a:cs typeface="Chalkduster"/>
              </a:rPr>
              <a:t>LEAD</a:t>
            </a:r>
            <a:r>
              <a:rPr lang="en-US" sz="6600" dirty="0">
                <a:solidFill>
                  <a:srgbClr val="FFFF00"/>
                </a:solidFill>
                <a:latin typeface="Chalkduster"/>
                <a:cs typeface="Chalkduster"/>
              </a:rPr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CB429A5-F49E-BE4E-B66C-AC1071B3BB1D}"/>
              </a:ext>
            </a:extLst>
          </p:cNvPr>
          <p:cNvSpPr txBox="1"/>
          <p:nvPr/>
        </p:nvSpPr>
        <p:spPr>
          <a:xfrm>
            <a:off x="412656" y="1580335"/>
            <a:ext cx="11697204" cy="721223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571500" marR="0" indent="-571500" defTabSz="584200" rtl="0" fontAlgn="auto" latinLnBrk="1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400" dirty="0">
                <a:solidFill>
                  <a:schemeClr val="bg1"/>
                </a:solidFill>
                <a:latin typeface="Chalkduster" panose="03050602040202020205" pitchFamily="66" charset="77"/>
              </a:rPr>
              <a:t>Don’t let your voice be silent.</a:t>
            </a:r>
          </a:p>
          <a:p>
            <a:pPr marL="571500" marR="0" indent="-571500" defTabSz="584200" rtl="0" fontAlgn="auto" latinLnBrk="1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4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Make sure ALL voices are heard</a:t>
            </a:r>
            <a:r>
              <a:rPr lang="en-US" sz="4400" dirty="0">
                <a:solidFill>
                  <a:schemeClr val="bg1"/>
                </a:solidFill>
                <a:latin typeface="Chalkduster" panose="03050602040202020205" pitchFamily="66" charset="77"/>
              </a:rPr>
              <a:t>.</a:t>
            </a:r>
          </a:p>
          <a:p>
            <a:pPr marL="571500" marR="0" indent="-571500" defTabSz="584200" rtl="0" fontAlgn="auto" latinLnBrk="1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400" dirty="0">
                <a:solidFill>
                  <a:schemeClr val="bg1"/>
                </a:solidFill>
                <a:latin typeface="Chalkduster" panose="03050602040202020205" pitchFamily="66" charset="77"/>
              </a:rPr>
              <a:t>Listen, really listen.</a:t>
            </a:r>
          </a:p>
          <a:p>
            <a:pPr marL="571500" marR="0" indent="-571500" defTabSz="584200" rtl="0" fontAlgn="auto" latinLnBrk="1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400" dirty="0">
                <a:solidFill>
                  <a:schemeClr val="bg1"/>
                </a:solidFill>
                <a:latin typeface="Chalkduster" panose="03050602040202020205" pitchFamily="66" charset="77"/>
              </a:rPr>
              <a:t>Embrace the unknown.</a:t>
            </a:r>
          </a:p>
          <a:p>
            <a:pPr marL="571500" marR="0" indent="-571500" defTabSz="584200" rtl="0" fontAlgn="auto" latinLnBrk="1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400" dirty="0">
                <a:solidFill>
                  <a:schemeClr val="bg1"/>
                </a:solidFill>
                <a:latin typeface="Chalkduster" panose="03050602040202020205" pitchFamily="66" charset="77"/>
              </a:rPr>
              <a:t>Expect more from students.  </a:t>
            </a:r>
          </a:p>
          <a:p>
            <a:pPr marL="571500" marR="0" indent="-571500" defTabSz="584200" rtl="0" fontAlgn="auto" latinLnBrk="1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4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Don’t give false praise.</a:t>
            </a:r>
          </a:p>
          <a:p>
            <a:pPr marL="571500" marR="0" indent="-571500" defTabSz="584200" rtl="0" fontAlgn="auto" latinLnBrk="1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400" dirty="0">
                <a:solidFill>
                  <a:schemeClr val="bg1"/>
                </a:solidFill>
                <a:latin typeface="Chalkduster" panose="03050602040202020205" pitchFamily="66" charset="77"/>
              </a:rPr>
              <a:t>Do something!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EE6EB8D-838D-6D41-93E3-A8479FE114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181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8289772-879D-3E4A-9F43-F58906C21396}"/>
              </a:ext>
            </a:extLst>
          </p:cNvPr>
          <p:cNvSpPr txBox="1"/>
          <p:nvPr/>
        </p:nvSpPr>
        <p:spPr>
          <a:xfrm>
            <a:off x="0" y="4775221"/>
            <a:ext cx="12529227" cy="342657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5400" dirty="0">
                <a:solidFill>
                  <a:srgbClr val="FFFF00"/>
                </a:solidFill>
                <a:latin typeface="Chalkduster" panose="03050602040202020205" pitchFamily="66" charset="77"/>
              </a:rPr>
              <a:t>What is one area at your</a:t>
            </a:r>
            <a:br>
              <a:rPr lang="en-US" sz="5400" dirty="0">
                <a:solidFill>
                  <a:srgbClr val="FFFF00"/>
                </a:solidFill>
                <a:latin typeface="Chalkduster" panose="03050602040202020205" pitchFamily="66" charset="77"/>
              </a:rPr>
            </a:br>
            <a:r>
              <a:rPr lang="en-US" sz="5400" dirty="0">
                <a:solidFill>
                  <a:srgbClr val="FFFF00"/>
                </a:solidFill>
                <a:latin typeface="Chalkduster" panose="03050602040202020205" pitchFamily="66" charset="77"/>
              </a:rPr>
              <a:t>school/in your classroom in</a:t>
            </a:r>
            <a:br>
              <a:rPr lang="en-US" sz="5400" dirty="0">
                <a:solidFill>
                  <a:srgbClr val="FFFF00"/>
                </a:solidFill>
                <a:latin typeface="Chalkduster" panose="03050602040202020205" pitchFamily="66" charset="77"/>
              </a:rPr>
            </a:br>
            <a:r>
              <a:rPr lang="en-US" sz="5400" dirty="0">
                <a:solidFill>
                  <a:srgbClr val="FFFF00"/>
                </a:solidFill>
                <a:latin typeface="Chalkduster" panose="03050602040202020205" pitchFamily="66" charset="77"/>
              </a:rPr>
              <a:t>which students can be</a:t>
            </a:r>
            <a:br>
              <a:rPr lang="en-US" sz="5400" dirty="0">
                <a:solidFill>
                  <a:srgbClr val="FFFF00"/>
                </a:solidFill>
                <a:latin typeface="Chalkduster" panose="03050602040202020205" pitchFamily="66" charset="77"/>
              </a:rPr>
            </a:br>
            <a:r>
              <a:rPr lang="en-US" sz="5400" dirty="0">
                <a:solidFill>
                  <a:srgbClr val="FFFF00"/>
                </a:solidFill>
                <a:latin typeface="Chalkduster" panose="03050602040202020205" pitchFamily="66" charset="77"/>
              </a:rPr>
              <a:t>invited to </a:t>
            </a:r>
            <a:r>
              <a:rPr lang="en-US" sz="5400" dirty="0">
                <a:solidFill>
                  <a:schemeClr val="bg1"/>
                </a:solidFill>
                <a:latin typeface="Chalkduster" panose="03050602040202020205" pitchFamily="66" charset="77"/>
              </a:rPr>
              <a:t>lead</a:t>
            </a:r>
            <a:r>
              <a:rPr lang="en-US" sz="5400" dirty="0">
                <a:solidFill>
                  <a:srgbClr val="FFFF00"/>
                </a:solidFill>
                <a:latin typeface="Chalkduster" panose="03050602040202020205" pitchFamily="66" charset="77"/>
              </a:rPr>
              <a:t> with you?</a:t>
            </a:r>
            <a:endParaRPr kumimoji="0" lang="en-US" sz="540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270EF7-3E77-B64A-87DF-45019A53E9BA}"/>
              </a:ext>
            </a:extLst>
          </p:cNvPr>
          <p:cNvSpPr txBox="1"/>
          <p:nvPr/>
        </p:nvSpPr>
        <p:spPr>
          <a:xfrm>
            <a:off x="1908297" y="642447"/>
            <a:ext cx="603504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Reflect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4BCEF21-5E1D-904F-9FB2-E5C3036F3B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04193">
            <a:off x="614692" y="453376"/>
            <a:ext cx="2328522" cy="3617526"/>
          </a:xfrm>
          <a:prstGeom prst="rect">
            <a:avLst/>
          </a:prstGeom>
          <a:effectLst>
            <a:softEdge rad="762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26D874E-AAF1-7D4F-B1D9-4702F5BFF8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4234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AE178BA-0D2A-E14D-8184-572D9B1DD4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02602BF-0663-9099-2469-C57ED7F56BF0}"/>
              </a:ext>
            </a:extLst>
          </p:cNvPr>
          <p:cNvSpPr txBox="1"/>
          <p:nvPr/>
        </p:nvSpPr>
        <p:spPr>
          <a:xfrm>
            <a:off x="3213113" y="2429907"/>
            <a:ext cx="6508376" cy="452431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Vimeo: </a:t>
            </a:r>
            <a:r>
              <a:rPr lang="en-US" b="0" i="0" dirty="0">
                <a:solidFill>
                  <a:schemeClr val="tx1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3"/>
              </a:rPr>
              <a:t>vimeo.com/qisva/sutter</a:t>
            </a:r>
            <a:b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Helvetica Light"/>
            </a:endParaRPr>
          </a:p>
          <a:p>
            <a:endParaRPr lang="en-US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Or</a:t>
            </a:r>
          </a:p>
          <a:p>
            <a:endParaRPr lang="en-US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YouTube: </a:t>
            </a:r>
            <a:endParaRPr lang="en-US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4"/>
              </a:rPr>
              <a:t>https://youtu.be/_kwkyzH</a:t>
            </a:r>
            <a:endParaRPr lang="en-US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93723E4-B037-2B13-CF9E-0D00EC8E1C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54525"/>
            <a:ext cx="12934603" cy="2497103"/>
          </a:xfrm>
        </p:spPr>
        <p:txBody>
          <a:bodyPr/>
          <a:lstStyle/>
          <a:p>
            <a:r>
              <a:rPr lang="en-US" sz="5400" dirty="0">
                <a:solidFill>
                  <a:srgbClr val="FFFF00"/>
                </a:solidFill>
                <a:latin typeface="Chalkduster" panose="03050602040202020205" pitchFamily="66" charset="77"/>
              </a:rPr>
              <a:t>Voice Process in Action!</a:t>
            </a:r>
            <a:br>
              <a:rPr lang="en-US" sz="5400" dirty="0">
                <a:solidFill>
                  <a:srgbClr val="FFFF00"/>
                </a:solidFill>
                <a:latin typeface="Chalkduster" panose="03050602040202020205" pitchFamily="66" charset="77"/>
              </a:rPr>
            </a:br>
            <a:endParaRPr lang="en-US" sz="54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5EE87D6-5DC2-B320-9233-561B9C097A79}"/>
              </a:ext>
            </a:extLst>
          </p:cNvPr>
          <p:cNvSpPr/>
          <p:nvPr/>
        </p:nvSpPr>
        <p:spPr>
          <a:xfrm flipH="1">
            <a:off x="3003400" y="8959560"/>
            <a:ext cx="992539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kern="1200" dirty="0">
                <a:solidFill>
                  <a:schemeClr val="bg1"/>
                </a:solidFill>
                <a:latin typeface="Chalkduster" panose="03050602040202020205" pitchFamily="66" charset="77"/>
              </a:rPr>
              <a:t>Sutter Middle School, Los Angeles, California</a:t>
            </a:r>
            <a:endParaRPr lang="en-AU" sz="2000" kern="1200" dirty="0">
              <a:solidFill>
                <a:schemeClr val="bg1"/>
              </a:solidFill>
              <a:latin typeface="Chalkduster" panose="03050602040202020205" pitchFamily="66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527180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C270EF7-3E77-B64A-87DF-45019A53E9BA}"/>
              </a:ext>
            </a:extLst>
          </p:cNvPr>
          <p:cNvSpPr txBox="1"/>
          <p:nvPr/>
        </p:nvSpPr>
        <p:spPr>
          <a:xfrm>
            <a:off x="1250211" y="0"/>
            <a:ext cx="10264456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Student Voice Process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58EDFCE-FEAA-8441-8BA6-7C81F38A894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6"/>
          <a:stretch/>
        </p:blipFill>
        <p:spPr>
          <a:xfrm rot="595919">
            <a:off x="10489636" y="1294714"/>
            <a:ext cx="2103074" cy="221222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9CA942C-A620-9A45-A438-7BA047C539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37B22E8-F7E4-3343-B546-5C2FEE4A76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776" y="1324355"/>
            <a:ext cx="6436360" cy="497355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45F0041-9922-4046-862F-0A087F1908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3983" y="2516716"/>
            <a:ext cx="6805083" cy="496705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45CE635-C66E-E043-ABC0-EB6A216C764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7484" y="3960282"/>
            <a:ext cx="6775450" cy="481280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9379363-D78B-534B-A288-6E7FFA5FD88C}"/>
              </a:ext>
            </a:extLst>
          </p:cNvPr>
          <p:cNvSpPr txBox="1"/>
          <p:nvPr/>
        </p:nvSpPr>
        <p:spPr>
          <a:xfrm rot="542934">
            <a:off x="597843" y="7617730"/>
            <a:ext cx="3959540" cy="139525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Resource #5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Student Voice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Process Tool</a:t>
            </a:r>
            <a:endParaRPr kumimoji="0" lang="en-US" sz="2800" i="0" u="none" strike="noStrike" cap="none" spc="0" normalizeH="0" baseline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38733301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8289772-879D-3E4A-9F43-F58906C21396}"/>
              </a:ext>
            </a:extLst>
          </p:cNvPr>
          <p:cNvSpPr txBox="1"/>
          <p:nvPr/>
        </p:nvSpPr>
        <p:spPr>
          <a:xfrm>
            <a:off x="3211566" y="1703864"/>
            <a:ext cx="9533109" cy="108747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In your breakout group, </a:t>
            </a:r>
            <a:r>
              <a:rPr lang="en-US" sz="3200">
                <a:solidFill>
                  <a:schemeClr val="bg1"/>
                </a:solidFill>
                <a:latin typeface="Chalkduster" panose="03050602040202020205" pitchFamily="66" charset="77"/>
              </a:rPr>
              <a:t>begin to</a:t>
            </a:r>
            <a:br>
              <a:rPr lang="en-US" sz="320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3200">
                <a:solidFill>
                  <a:schemeClr val="bg1"/>
                </a:solidFill>
                <a:latin typeface="Chalkduster" panose="03050602040202020205" pitchFamily="66" charset="77"/>
              </a:rPr>
              <a:t>discuss </a:t>
            </a: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the reflection questions.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270EF7-3E77-B64A-87DF-45019A53E9BA}"/>
              </a:ext>
            </a:extLst>
          </p:cNvPr>
          <p:cNvSpPr txBox="1"/>
          <p:nvPr/>
        </p:nvSpPr>
        <p:spPr>
          <a:xfrm>
            <a:off x="2740344" y="272086"/>
            <a:ext cx="10264456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Student Voice Process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58EDFCE-FEAA-8441-8BA6-7C81F38A894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6"/>
          <a:stretch/>
        </p:blipFill>
        <p:spPr>
          <a:xfrm rot="21107251">
            <a:off x="330738" y="350196"/>
            <a:ext cx="2548649" cy="268092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9CA942C-A620-9A45-A438-7BA047C539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B2DF0EC-8629-BF41-9F75-A412F8A97E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5543" y="3477900"/>
            <a:ext cx="8135972" cy="5938474"/>
          </a:xfrm>
          <a:prstGeom prst="rect">
            <a:avLst/>
          </a:prstGeom>
        </p:spPr>
      </p:pic>
      <p:sp>
        <p:nvSpPr>
          <p:cNvPr id="3" name="Right Arrow 2">
            <a:extLst>
              <a:ext uri="{FF2B5EF4-FFF2-40B4-BE49-F238E27FC236}">
                <a16:creationId xmlns:a16="http://schemas.microsoft.com/office/drawing/2014/main" id="{0490D13C-7BFD-954E-8480-1801C1FB944A}"/>
              </a:ext>
            </a:extLst>
          </p:cNvPr>
          <p:cNvSpPr/>
          <p:nvPr/>
        </p:nvSpPr>
        <p:spPr>
          <a:xfrm rot="1862805">
            <a:off x="1262827" y="7819597"/>
            <a:ext cx="978408" cy="484632"/>
          </a:xfrm>
          <a:prstGeom prst="rightArrow">
            <a:avLst/>
          </a:prstGeom>
          <a:solidFill>
            <a:srgbClr val="FFFF00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55078720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8289772-879D-3E4A-9F43-F58906C21396}"/>
              </a:ext>
            </a:extLst>
          </p:cNvPr>
          <p:cNvSpPr txBox="1"/>
          <p:nvPr/>
        </p:nvSpPr>
        <p:spPr>
          <a:xfrm>
            <a:off x="3052321" y="1461249"/>
            <a:ext cx="9952479" cy="219547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Consider completing the Student Voice</a:t>
            </a:r>
            <a:b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Process Tool in partnership with</a:t>
            </a:r>
            <a:b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colleagues at your school</a:t>
            </a: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.</a:t>
            </a:r>
            <a:b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</a:br>
            <a:endParaRPr kumimoji="0" lang="en-US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270EF7-3E77-B64A-87DF-45019A53E9BA}"/>
              </a:ext>
            </a:extLst>
          </p:cNvPr>
          <p:cNvSpPr txBox="1"/>
          <p:nvPr/>
        </p:nvSpPr>
        <p:spPr>
          <a:xfrm>
            <a:off x="2740344" y="272086"/>
            <a:ext cx="10264456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Student Voice Process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58EDFCE-FEAA-8441-8BA6-7C81F38A894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6"/>
          <a:stretch/>
        </p:blipFill>
        <p:spPr>
          <a:xfrm rot="21107251">
            <a:off x="330738" y="350196"/>
            <a:ext cx="2548649" cy="268092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9CA942C-A620-9A45-A438-7BA047C539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6B9F77D-2BDF-EA48-8FC8-7D306F5314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5378" y="3713052"/>
            <a:ext cx="8014153" cy="5692695"/>
          </a:xfrm>
          <a:prstGeom prst="rect">
            <a:avLst/>
          </a:prstGeom>
        </p:spPr>
      </p:pic>
      <p:sp>
        <p:nvSpPr>
          <p:cNvPr id="12" name="Right Arrow 11">
            <a:extLst>
              <a:ext uri="{FF2B5EF4-FFF2-40B4-BE49-F238E27FC236}">
                <a16:creationId xmlns:a16="http://schemas.microsoft.com/office/drawing/2014/main" id="{2EE462ED-E051-FE46-8352-AD13F114FF73}"/>
              </a:ext>
            </a:extLst>
          </p:cNvPr>
          <p:cNvSpPr/>
          <p:nvPr/>
        </p:nvSpPr>
        <p:spPr>
          <a:xfrm rot="8309785">
            <a:off x="10870514" y="4995334"/>
            <a:ext cx="978408" cy="484632"/>
          </a:xfrm>
          <a:prstGeom prst="rightArrow">
            <a:avLst/>
          </a:prstGeom>
          <a:solidFill>
            <a:srgbClr val="FFFF00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173987916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AE178BA-0D2A-E14D-8184-572D9B1DD4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913C891-0A65-E1B3-1612-1130CDBDFD4E}"/>
              </a:ext>
            </a:extLst>
          </p:cNvPr>
          <p:cNvSpPr txBox="1"/>
          <p:nvPr/>
        </p:nvSpPr>
        <p:spPr>
          <a:xfrm>
            <a:off x="1533161" y="2556115"/>
            <a:ext cx="9938478" cy="342657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Vimeo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i="0" u="none" strike="noStrike" dirty="0">
                <a:solidFill>
                  <a:srgbClr val="00ADEF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4"/>
              </a:rPr>
              <a:t>https://vimeo.com/qisva/louie</a:t>
            </a:r>
            <a:endParaRPr lang="en-US" i="0" u="none" strike="noStrike" dirty="0">
              <a:solidFill>
                <a:srgbClr val="00ADEF"/>
              </a:solidFill>
              <a:effectLst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YouTube</a:t>
            </a:r>
            <a:endParaRPr lang="en-US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  <a:hlinkClick r:id="rId5"/>
              </a:rPr>
              <a:t>https://youtu.be/Ff2UVHm9urQ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990CD2F-A520-E7DA-A068-0C89DEF1C918}"/>
              </a:ext>
            </a:extLst>
          </p:cNvPr>
          <p:cNvSpPr/>
          <p:nvPr/>
        </p:nvSpPr>
        <p:spPr>
          <a:xfrm>
            <a:off x="266309" y="337527"/>
            <a:ext cx="1258847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School Voice Model</a:t>
            </a:r>
            <a:endParaRPr lang="en-US" sz="6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2E91DB1-96FB-B310-9A1C-DFD9A738FA1B}"/>
              </a:ext>
            </a:extLst>
          </p:cNvPr>
          <p:cNvSpPr txBox="1"/>
          <p:nvPr/>
        </p:nvSpPr>
        <p:spPr>
          <a:xfrm>
            <a:off x="-1120392" y="9126564"/>
            <a:ext cx="5307105" cy="37959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Louie </a:t>
            </a:r>
            <a:r>
              <a:rPr kumimoji="0" lang="en-US" sz="1800" b="0" i="0" u="none" strike="noStrike" cap="none" spc="0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Galman</a:t>
            </a: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 - BCE</a:t>
            </a:r>
          </a:p>
        </p:txBody>
      </p:sp>
    </p:spTree>
    <p:extLst>
      <p:ext uri="{BB962C8B-B14F-4D97-AF65-F5344CB8AC3E}">
        <p14:creationId xmlns:p14="http://schemas.microsoft.com/office/powerpoint/2010/main" val="4195624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470322" y="746518"/>
            <a:ext cx="10246716" cy="201593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r>
              <a:rPr lang="en-US" sz="125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RESOURCES</a:t>
            </a:r>
            <a:endParaRPr kumimoji="0" lang="en-US" sz="125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halkduster"/>
              <a:ea typeface="Marker Felt"/>
              <a:cs typeface="Chalkduster"/>
              <a:sym typeface="Marker Fel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DB412EB-1470-434A-BE6A-D6387AAD60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6800" y="1655373"/>
            <a:ext cx="8249920" cy="8227781"/>
          </a:xfrm>
          <a:prstGeom prst="rect">
            <a:avLst/>
          </a:prstGeom>
          <a:effectLst>
            <a:softEdge rad="12319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C289BBB-92E3-2345-92D2-0B9FA69A73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811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BDDAE7-F6C5-6641-AC82-7D4204EE64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84" y="447472"/>
            <a:ext cx="12472416" cy="1691291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Deeper Learning</a:t>
            </a:r>
            <a:b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Opportunities</a:t>
            </a:r>
            <a:b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</a:br>
            <a:br>
              <a:rPr lang="en-US" sz="2000" dirty="0"/>
            </a:br>
            <a:br>
              <a:rPr lang="en-US" sz="2000" dirty="0"/>
            </a:br>
            <a:br>
              <a:rPr lang="en-US" sz="48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br>
              <a:rPr lang="en-US" sz="48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br>
              <a:rPr lang="en-US" sz="4800" dirty="0">
                <a:solidFill>
                  <a:schemeClr val="bg1"/>
                </a:solidFill>
              </a:rPr>
            </a:br>
            <a:endParaRPr lang="en-US" sz="4800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F74F4FE-7438-1B4F-AE24-0D9E0EEE49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96"/>
          <a:stretch/>
        </p:blipFill>
        <p:spPr>
          <a:xfrm rot="20876823">
            <a:off x="1134164" y="282633"/>
            <a:ext cx="1459408" cy="1547816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689FDFD-54EA-A342-AB0F-35CA12C6A17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96"/>
          <a:stretch/>
        </p:blipFill>
        <p:spPr>
          <a:xfrm rot="628543">
            <a:off x="10812948" y="285404"/>
            <a:ext cx="1459408" cy="1547816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76D056F-EB1C-7845-A1A4-AE0F30FC8F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79C40E2-15FC-A547-98C6-83AB42E3DE1C}"/>
              </a:ext>
            </a:extLst>
          </p:cNvPr>
          <p:cNvSpPr txBox="1"/>
          <p:nvPr/>
        </p:nvSpPr>
        <p:spPr>
          <a:xfrm>
            <a:off x="144834" y="2711071"/>
            <a:ext cx="12859966" cy="564257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rtl="0" latinLnBrk="1" hangingPunct="0"/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1) Share the Voice Self Assessments with staff &amp; 	students.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2) Complete the Voice Process Tool.</a:t>
            </a:r>
          </a:p>
          <a:p>
            <a:pPr algn="l" rtl="0" latinLnBrk="1" hangingPunct="0"/>
            <a:endParaRPr lang="en-US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algn="l" rtl="0" latinLnBrk="1" hangingPunct="0"/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3) Complete the Session #3 Action Plan (If you 	haven’t completed the previous Action Plans, 	complete those first!).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2616543417"/>
      </p:ext>
    </p:extLst>
  </p:cSld>
  <p:clrMapOvr>
    <a:masterClrMapping/>
  </p:clrMapOvr>
  <p:transition spd="med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0F27420-140A-CB49-9596-3AE25C779C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BED12B2-5E05-F04A-BA0F-B9D2B015BAB9}"/>
              </a:ext>
            </a:extLst>
          </p:cNvPr>
          <p:cNvSpPr txBox="1"/>
          <p:nvPr/>
        </p:nvSpPr>
        <p:spPr>
          <a:xfrm>
            <a:off x="613223" y="8156659"/>
            <a:ext cx="5265063" cy="139525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Resource #1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Voice Advocate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Self Assessment</a:t>
            </a:r>
            <a:endParaRPr kumimoji="0" lang="en-US" sz="2800" i="0" u="none" strike="noStrike" cap="none" spc="0" normalizeH="0" baseline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C9148A8-CAC6-3543-8312-003625A1491D}"/>
              </a:ext>
            </a:extLst>
          </p:cNvPr>
          <p:cNvSpPr txBox="1"/>
          <p:nvPr/>
        </p:nvSpPr>
        <p:spPr>
          <a:xfrm>
            <a:off x="6578594" y="8156659"/>
            <a:ext cx="5243291" cy="139525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Resource #2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Student Voice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Self Assessment</a:t>
            </a:r>
            <a:endParaRPr kumimoji="0" lang="en-US" sz="2800" i="0" u="none" strike="noStrike" cap="none" spc="0" normalizeH="0" baseline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8A37EAA-A165-DA43-A725-064D9E3FE1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440" y="917926"/>
            <a:ext cx="5857831" cy="70314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F381AE9-3BE5-6245-A190-BE3BE223E8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0314" y="930188"/>
            <a:ext cx="5385817" cy="7061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770973"/>
      </p:ext>
    </p:extLst>
  </p:cSld>
  <p:clrMapOvr>
    <a:masterClrMapping/>
  </p:clrMapOvr>
  <p:transition spd="med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80621" y="4494784"/>
            <a:ext cx="7327839" cy="210288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 rtl="0" latinLnBrk="1" hangingPunct="0"/>
            <a:endParaRPr lang="en-US" sz="649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  <a:p>
            <a:pPr algn="ctr" rtl="0" latinLnBrk="1" hangingPunct="0"/>
            <a:endParaRPr lang="en-US" sz="649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B63CB3B-C9FC-4F46-8654-61D4400074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446FA02-486C-D742-9C20-0706AA95274E}"/>
              </a:ext>
            </a:extLst>
          </p:cNvPr>
          <p:cNvSpPr txBox="1"/>
          <p:nvPr/>
        </p:nvSpPr>
        <p:spPr>
          <a:xfrm rot="542934">
            <a:off x="8754594" y="1315252"/>
            <a:ext cx="3959540" cy="139525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Resource #3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School Voice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Process Brief</a:t>
            </a:r>
            <a:endParaRPr kumimoji="0" lang="en-US" sz="2800" i="0" u="none" strike="noStrike" cap="none" spc="0" normalizeH="0" baseline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4A5B94D5-78A1-6D45-AA33-476504A786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0047" y="277090"/>
            <a:ext cx="7322062" cy="9258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568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80621" y="4494784"/>
            <a:ext cx="7327839" cy="210288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 rtl="0" latinLnBrk="1" hangingPunct="0"/>
            <a:endParaRPr lang="en-US" sz="649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  <a:p>
            <a:pPr algn="ctr" rtl="0" latinLnBrk="1" hangingPunct="0"/>
            <a:endParaRPr lang="en-US" sz="649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B63CB3B-C9FC-4F46-8654-61D4400074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446FA02-486C-D742-9C20-0706AA95274E}"/>
              </a:ext>
            </a:extLst>
          </p:cNvPr>
          <p:cNvSpPr txBox="1"/>
          <p:nvPr/>
        </p:nvSpPr>
        <p:spPr>
          <a:xfrm rot="542934">
            <a:off x="7396849" y="7868451"/>
            <a:ext cx="3959540" cy="139525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Resource #4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Drawing Dictations Lesson Plan</a:t>
            </a:r>
            <a:endParaRPr kumimoji="0" lang="en-US" sz="2800" i="0" u="none" strike="noStrike" cap="none" spc="0" normalizeH="0" baseline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pic>
        <p:nvPicPr>
          <p:cNvPr id="7" name="Picture 6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E4BE45D8-E798-4740-A581-8A51D2E877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941" y="530941"/>
            <a:ext cx="6506657" cy="8426245"/>
          </a:xfrm>
          <a:prstGeom prst="rect">
            <a:avLst/>
          </a:prstGeom>
        </p:spPr>
      </p:pic>
      <p:pic>
        <p:nvPicPr>
          <p:cNvPr id="9" name="Picture 8" descr="Text&#10;&#10;Description automatically generated">
            <a:extLst>
              <a:ext uri="{FF2B5EF4-FFF2-40B4-BE49-F238E27FC236}">
                <a16:creationId xmlns:a16="http://schemas.microsoft.com/office/drawing/2014/main" id="{10A4EE02-7E4F-084E-8D8E-5F146FA9AC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5738" y="191729"/>
            <a:ext cx="5783095" cy="7246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534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58EDFCE-FEAA-8441-8BA6-7C81F38A894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6"/>
          <a:stretch/>
        </p:blipFill>
        <p:spPr>
          <a:xfrm rot="595919">
            <a:off x="10489636" y="1294714"/>
            <a:ext cx="2103074" cy="221222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9CA942C-A620-9A45-A438-7BA047C539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37B22E8-F7E4-3343-B546-5C2FEE4A76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085" y="243700"/>
            <a:ext cx="6436360" cy="497355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45F0041-9922-4046-862F-0A087F1908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9401" y="2336607"/>
            <a:ext cx="6805083" cy="496705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45CE635-C66E-E043-ABC0-EB6A216C764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7484" y="3960282"/>
            <a:ext cx="6775450" cy="481280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B7F11C6-BB78-0041-9A7D-80021987F8BE}"/>
              </a:ext>
            </a:extLst>
          </p:cNvPr>
          <p:cNvSpPr txBox="1"/>
          <p:nvPr/>
        </p:nvSpPr>
        <p:spPr>
          <a:xfrm rot="542934">
            <a:off x="597843" y="7617730"/>
            <a:ext cx="3959540" cy="139525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Resource #5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Student Voice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Process Tool</a:t>
            </a:r>
            <a:endParaRPr kumimoji="0" lang="en-US" sz="2800" i="0" u="none" strike="noStrike" cap="none" spc="0" normalizeH="0" baseline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265730572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8289772-879D-3E4A-9F43-F58906C21396}"/>
              </a:ext>
            </a:extLst>
          </p:cNvPr>
          <p:cNvSpPr txBox="1"/>
          <p:nvPr/>
        </p:nvSpPr>
        <p:spPr>
          <a:xfrm>
            <a:off x="7495341" y="2277785"/>
            <a:ext cx="5509459" cy="256480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Consider asking</a:t>
            </a:r>
            <a:b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teachers to use this</a:t>
            </a:r>
            <a:b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tool in looking for</a:t>
            </a:r>
            <a:b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evidence of Student</a:t>
            </a:r>
            <a:b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Voice in action.</a:t>
            </a:r>
            <a:endParaRPr kumimoji="0" lang="en-US" sz="320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2671E78-1281-2B44-BAAE-3548A1C9B6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9805C4A-3E7A-5946-9DDA-90CEDE29A6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81385">
            <a:off x="731042" y="450463"/>
            <a:ext cx="6685476" cy="875062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FE1529F-0685-B04A-B18B-406D0B73148C}"/>
              </a:ext>
            </a:extLst>
          </p:cNvPr>
          <p:cNvSpPr txBox="1"/>
          <p:nvPr/>
        </p:nvSpPr>
        <p:spPr>
          <a:xfrm rot="20752862">
            <a:off x="8439516" y="6204565"/>
            <a:ext cx="3959540" cy="139525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Resource #6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Student Voice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in Action</a:t>
            </a:r>
            <a:endParaRPr kumimoji="0" lang="en-US" sz="2800" i="0" u="none" strike="noStrike" cap="none" spc="0" normalizeH="0" baseline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84608272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EC0450EE-33C4-1D4A-9554-8BAD2D435D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0C36226-60C7-E643-8361-F4B13F5AC0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18040">
            <a:off x="1168215" y="2074747"/>
            <a:ext cx="3742720" cy="52997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9B5EC2F-11EA-1E4C-9082-B584633238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87402">
            <a:off x="367624" y="4782288"/>
            <a:ext cx="6918109" cy="444559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0B0746E-C04D-814C-BD87-60E13EA8AA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34511">
            <a:off x="4245255" y="2111754"/>
            <a:ext cx="4059854" cy="541313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33334C2-3CB8-8747-9018-EA77945B32E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26157">
            <a:off x="8795211" y="176081"/>
            <a:ext cx="3968242" cy="528368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FB4C3C2-FB1B-0B42-BBA2-837C020E7B1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77966">
            <a:off x="7831311" y="3781321"/>
            <a:ext cx="4349605" cy="534162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6B398D7-63B5-E341-A94A-07EC54D06395}"/>
              </a:ext>
            </a:extLst>
          </p:cNvPr>
          <p:cNvSpPr txBox="1"/>
          <p:nvPr/>
        </p:nvSpPr>
        <p:spPr>
          <a:xfrm rot="20752862">
            <a:off x="110370" y="565766"/>
            <a:ext cx="3959540" cy="139525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Resource #7a LLL Student Resource Elementary</a:t>
            </a:r>
            <a:endParaRPr kumimoji="0" lang="en-US" sz="2800" i="0" u="none" strike="noStrike" cap="none" spc="0" normalizeH="0" baseline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23599DA-08D5-0447-BF6C-7D2D1527C763}"/>
              </a:ext>
            </a:extLst>
          </p:cNvPr>
          <p:cNvSpPr txBox="1"/>
          <p:nvPr/>
        </p:nvSpPr>
        <p:spPr>
          <a:xfrm rot="799238">
            <a:off x="4723935" y="437371"/>
            <a:ext cx="3959540" cy="139525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Resource #7b LLL Student Resource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Secondary</a:t>
            </a:r>
            <a:endParaRPr kumimoji="0" lang="en-US" sz="2800" i="0" u="none" strike="noStrike" cap="none" spc="0" normalizeH="0" baseline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737831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80621" y="4494784"/>
            <a:ext cx="7327839" cy="210288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 rtl="0" latinLnBrk="1" hangingPunct="0"/>
            <a:endParaRPr lang="en-US" sz="649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  <a:p>
            <a:pPr algn="ctr" rtl="0" latinLnBrk="1" hangingPunct="0"/>
            <a:endParaRPr lang="en-US" sz="649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B63CB3B-C9FC-4F46-8654-61D4400074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0799DB2-1007-5B46-BB40-3F3248F9AE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2218">
            <a:off x="376926" y="1684398"/>
            <a:ext cx="7452603" cy="524363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8C9C37F-ACF5-5241-B71D-D7A30D4BA1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55854">
            <a:off x="3049512" y="3509681"/>
            <a:ext cx="7515023" cy="525081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000B716-B364-3B45-B660-F76003213B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99613">
            <a:off x="5088766" y="752959"/>
            <a:ext cx="7434013" cy="504000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0963A7B-6C35-F242-A2F1-D6501C07DEF2}"/>
              </a:ext>
            </a:extLst>
          </p:cNvPr>
          <p:cNvSpPr txBox="1"/>
          <p:nvPr/>
        </p:nvSpPr>
        <p:spPr>
          <a:xfrm rot="20752862">
            <a:off x="8319592" y="8049964"/>
            <a:ext cx="4391420" cy="139525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Resource #8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School Voice Process Action Plan</a:t>
            </a:r>
            <a:endParaRPr kumimoji="0" lang="en-US" sz="2800" i="0" u="none" strike="noStrike" cap="none" spc="0" normalizeH="0" baseline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3285031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923665" y="3029142"/>
            <a:ext cx="9339033" cy="748923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/>
                <a:cs typeface="Chalkduster"/>
                <a:sym typeface="Helvetica Ligh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www.QuagliaInstitute.org</a:t>
            </a:r>
            <a:endParaRPr kumimoji="0" lang="en-US" sz="40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@</a:t>
            </a:r>
            <a:r>
              <a:rPr lang="en-US" sz="4000" dirty="0" err="1">
                <a:solidFill>
                  <a:schemeClr val="bg1"/>
                </a:solidFill>
                <a:latin typeface="Chalkduster"/>
                <a:cs typeface="Chalkduster"/>
              </a:rPr>
              <a:t>QISVATweets</a:t>
            </a:r>
            <a:endParaRPr kumimoji="0" lang="en-US" sz="40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Dr. Russ Quaglia</a:t>
            </a: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000" dirty="0" err="1">
                <a:solidFill>
                  <a:schemeClr val="bg1"/>
                </a:solidFill>
                <a:latin typeface="Chalkduster"/>
                <a:cs typeface="Chalkduster"/>
              </a:rPr>
              <a:t>Quaglia@QuagliaInstitute.org</a:t>
            </a:r>
            <a:endParaRPr kumimoji="0" lang="en-US" sz="40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4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000" dirty="0">
                <a:solidFill>
                  <a:srgbClr val="FFFF00"/>
                </a:solidFill>
                <a:latin typeface="Chalkduster"/>
                <a:cs typeface="Chalkduster"/>
              </a:rPr>
              <a:t>Dr. Lisa Lande</a:t>
            </a:r>
            <a:endParaRPr kumimoji="0" lang="en-US" sz="40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  <a:p>
            <a:pPr rtl="0" latinLnBrk="1" hangingPunct="0"/>
            <a:r>
              <a:rPr kumimoji="0" lang="en-US" sz="4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/>
                <a:cs typeface="Chalkduster"/>
                <a:sym typeface="Helvetica Ligh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Lande@QuagliaInstitute.org</a:t>
            </a:r>
            <a:br>
              <a:rPr kumimoji="0" lang="en-US" sz="4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/>
                <a:cs typeface="Chalkduster"/>
                <a:sym typeface="Helvetica Light"/>
              </a:rPr>
            </a:br>
            <a:r>
              <a:rPr kumimoji="0" lang="en-US" sz="4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@</a:t>
            </a:r>
            <a:r>
              <a:rPr kumimoji="0" lang="en-US" sz="4000" b="0" i="0" u="none" strike="noStrike" cap="none" spc="0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Lisa_Lande</a:t>
            </a:r>
            <a:endParaRPr kumimoji="0" lang="en-US" sz="40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  <a:p>
            <a:pPr rtl="0" latinLnBrk="1" hangingPunct="0"/>
            <a:endParaRPr lang="en-US" sz="4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algn="l" rtl="0" latinLnBrk="1" hangingPunct="0"/>
            <a:endParaRPr kumimoji="0" lang="en-US" sz="40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7DDE59E-6740-FE43-99B1-E1A7E9DA7B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BB6F73F-6A10-D84B-8729-8F061D1608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21310">
            <a:off x="274852" y="239812"/>
            <a:ext cx="2749795" cy="3074894"/>
          </a:xfrm>
          <a:prstGeom prst="rect">
            <a:avLst/>
          </a:prstGeom>
          <a:effectLst>
            <a:softEdge rad="191597"/>
          </a:effectLst>
        </p:spPr>
      </p:pic>
    </p:spTree>
    <p:extLst>
      <p:ext uri="{BB962C8B-B14F-4D97-AF65-F5344CB8AC3E}">
        <p14:creationId xmlns:p14="http://schemas.microsoft.com/office/powerpoint/2010/main" val="3326462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BC0371A-1550-D54E-909D-C3243D06665F}"/>
              </a:ext>
            </a:extLst>
          </p:cNvPr>
          <p:cNvSpPr txBox="1">
            <a:spLocks/>
          </p:cNvSpPr>
          <p:nvPr/>
        </p:nvSpPr>
        <p:spPr>
          <a:xfrm>
            <a:off x="3802605" y="672341"/>
            <a:ext cx="10380423" cy="20159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91436" tIns="45719" rIns="91436" bIns="45719" anchor="ctr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 defTabSz="914400">
              <a:lnSpc>
                <a:spcPct val="130000"/>
              </a:lnSpc>
            </a:pPr>
            <a:r>
              <a:rPr lang="en-US" sz="6000" b="1" dirty="0">
                <a:solidFill>
                  <a:srgbClr val="FFFF00"/>
                </a:solidFill>
                <a:latin typeface="Chalkduster" panose="03050602040202020205" pitchFamily="66" charset="77"/>
                <a:cs typeface="Chalkduster"/>
              </a:rPr>
              <a:t>Fortune Cookie Challenge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88E7E5A-3B73-C04F-B34F-EF5DC4FDCE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4944" y="8977490"/>
            <a:ext cx="1367741" cy="66228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80A0DBC-F7AA-B44F-A17E-D0546BEB21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54613">
            <a:off x="392643" y="430833"/>
            <a:ext cx="2939541" cy="4542927"/>
          </a:xfrm>
          <a:prstGeom prst="rect">
            <a:avLst/>
          </a:prstGeom>
          <a:effectLst>
            <a:softEdge rad="215900"/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18FCBD9-6745-6C41-B856-6B20BB641F72}"/>
              </a:ext>
            </a:extLst>
          </p:cNvPr>
          <p:cNvSpPr txBox="1"/>
          <p:nvPr/>
        </p:nvSpPr>
        <p:spPr>
          <a:xfrm rot="20932967">
            <a:off x="1990905" y="4585133"/>
            <a:ext cx="9750327" cy="348813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4400" dirty="0">
                <a:solidFill>
                  <a:schemeClr val="bg1"/>
                </a:solidFill>
                <a:latin typeface="Chalkduster" panose="03050602040202020205" pitchFamily="66" charset="77"/>
                <a:cs typeface="Chalkduster"/>
              </a:rPr>
              <a:t>In the Zoom chat, share your</a:t>
            </a:r>
            <a:br>
              <a:rPr lang="en-US" sz="4400" dirty="0">
                <a:solidFill>
                  <a:schemeClr val="bg1"/>
                </a:solidFill>
                <a:latin typeface="Chalkduster" panose="03050602040202020205" pitchFamily="66" charset="77"/>
                <a:cs typeface="Chalkduster"/>
              </a:rPr>
            </a:br>
            <a:r>
              <a:rPr lang="en-US" sz="4400" dirty="0">
                <a:solidFill>
                  <a:srgbClr val="FFFF00"/>
                </a:solidFill>
                <a:latin typeface="Chalkduster" panose="03050602040202020205" pitchFamily="66" charset="77"/>
                <a:cs typeface="Chalkduster"/>
              </a:rPr>
              <a:t>fortune cookie message</a:t>
            </a:r>
            <a:br>
              <a:rPr lang="en-US" sz="4400" dirty="0">
                <a:solidFill>
                  <a:srgbClr val="FFFF00"/>
                </a:solidFill>
                <a:latin typeface="Chalkduster" panose="03050602040202020205" pitchFamily="66" charset="77"/>
                <a:cs typeface="Chalkduster"/>
              </a:rPr>
            </a:br>
            <a:r>
              <a:rPr lang="en-US" sz="4400" dirty="0">
                <a:solidFill>
                  <a:schemeClr val="bg1"/>
                </a:solidFill>
                <a:latin typeface="Chalkduster" panose="03050602040202020205" pitchFamily="66" charset="77"/>
                <a:cs typeface="Chalkduster"/>
              </a:rPr>
              <a:t>for others related to the</a:t>
            </a:r>
            <a:br>
              <a:rPr lang="en-US" sz="4400" dirty="0">
                <a:solidFill>
                  <a:schemeClr val="bg1"/>
                </a:solidFill>
                <a:latin typeface="Chalkduster" panose="03050602040202020205" pitchFamily="66" charset="77"/>
                <a:cs typeface="Chalkduster"/>
              </a:rPr>
            </a:br>
            <a:r>
              <a:rPr lang="en-US" sz="4400" dirty="0">
                <a:solidFill>
                  <a:schemeClr val="bg1"/>
                </a:solidFill>
                <a:latin typeface="Chalkduster" panose="03050602040202020205" pitchFamily="66" charset="77"/>
                <a:cs typeface="Chalkduster"/>
              </a:rPr>
              <a:t>School Voice Process:</a:t>
            </a:r>
            <a:br>
              <a:rPr lang="en-US" sz="4400" dirty="0">
                <a:solidFill>
                  <a:schemeClr val="bg1"/>
                </a:solidFill>
                <a:latin typeface="Chalkduster" panose="03050602040202020205" pitchFamily="66" charset="77"/>
                <a:cs typeface="Chalkduster"/>
              </a:rPr>
            </a:br>
            <a:r>
              <a:rPr lang="en-US" sz="4400" dirty="0">
                <a:solidFill>
                  <a:schemeClr val="bg1"/>
                </a:solidFill>
                <a:latin typeface="Chalkduster" panose="03050602040202020205" pitchFamily="66" charset="77"/>
                <a:cs typeface="Chalkduster"/>
              </a:rPr>
              <a:t>Listen, Learn, Lead.</a:t>
            </a:r>
            <a:endParaRPr kumimoji="0" lang="en-US" sz="4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2663176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sign&#13;&#10;&#13;&#10;Description automatically generated">
            <a:extLst>
              <a:ext uri="{FF2B5EF4-FFF2-40B4-BE49-F238E27FC236}">
                <a16:creationId xmlns:a16="http://schemas.microsoft.com/office/drawing/2014/main" id="{4652E33E-401E-0248-8497-6E27499877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826" y="8138320"/>
            <a:ext cx="6716684" cy="113206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83643A2-B91F-134A-9C0A-38CBA53B6472}"/>
              </a:ext>
            </a:extLst>
          </p:cNvPr>
          <p:cNvSpPr/>
          <p:nvPr/>
        </p:nvSpPr>
        <p:spPr>
          <a:xfrm>
            <a:off x="-1413164" y="2432396"/>
            <a:ext cx="16073819" cy="1977971"/>
          </a:xfrm>
          <a:prstGeom prst="rect">
            <a:avLst/>
          </a:prstGeom>
        </p:spPr>
        <p:txBody>
          <a:bodyPr wrap="square" lIns="130041" tIns="65021" rIns="130041" bIns="65021">
            <a:spAutoFit/>
          </a:bodyPr>
          <a:lstStyle/>
          <a:p>
            <a:r>
              <a:rPr lang="en-US" sz="6000" b="1" spc="213" dirty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The Dynamics of Student</a:t>
            </a:r>
            <a:br>
              <a:rPr lang="en-US" sz="6000" b="1" spc="213" dirty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sz="6000" b="1" spc="213" dirty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Voice &amp; Aspirations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F8643E-CDD0-7246-A819-0EEB5EDB4844}"/>
              </a:ext>
            </a:extLst>
          </p:cNvPr>
          <p:cNvSpPr/>
          <p:nvPr/>
        </p:nvSpPr>
        <p:spPr>
          <a:xfrm>
            <a:off x="-276798" y="4356629"/>
            <a:ext cx="13165220" cy="3639965"/>
          </a:xfrm>
          <a:prstGeom prst="rect">
            <a:avLst/>
          </a:prstGeom>
        </p:spPr>
        <p:txBody>
          <a:bodyPr wrap="square" lIns="130041" tIns="65021" rIns="130041" bIns="65021">
            <a:spAutoFit/>
          </a:bodyPr>
          <a:lstStyle/>
          <a:p>
            <a:endParaRPr lang="en-US" sz="1200" b="1" spc="213" dirty="0">
              <a:ln w="11430"/>
              <a:solidFill>
                <a:srgbClr val="97C72B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  <a:cs typeface="Chalkduster"/>
            </a:endParaRPr>
          </a:p>
          <a:p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Next Session</a:t>
            </a:r>
            <a:b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Voice &amp; Vision: Using Data to Guide Implementation of the</a:t>
            </a:r>
          </a:p>
          <a:p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Aspirations Framework</a:t>
            </a:r>
          </a:p>
          <a:p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Session</a:t>
            </a:r>
            <a:r>
              <a:rPr lang="en-US" b="1" spc="213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#4 May 5, 2022</a:t>
            </a:r>
            <a:endParaRPr lang="en-US" b="1" spc="213" dirty="0">
              <a:ln w="11430"/>
              <a:solidFill>
                <a:srgbClr val="A2D63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</a:endParaRPr>
          </a:p>
          <a:p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</a:rPr>
              <a:t>Dr. Russ Quaglia &amp; Dr. Lisa Lande</a:t>
            </a:r>
            <a:endParaRPr lang="en-US" dirty="0">
              <a:solidFill>
                <a:srgbClr val="A2D630"/>
              </a:solidFill>
              <a:latin typeface="Chalkduster" panose="03050602040202020205" pitchFamily="66" charset="77"/>
            </a:endParaRPr>
          </a:p>
        </p:txBody>
      </p:sp>
      <p:pic>
        <p:nvPicPr>
          <p:cNvPr id="4" name="Picture 3" descr="A picture containing logo&#10;&#10;Description automatically generated">
            <a:extLst>
              <a:ext uri="{FF2B5EF4-FFF2-40B4-BE49-F238E27FC236}">
                <a16:creationId xmlns:a16="http://schemas.microsoft.com/office/drawing/2014/main" id="{90A35FF2-90BF-B946-861A-F7C51A8EF8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9025" y="157133"/>
            <a:ext cx="10132291" cy="2009938"/>
          </a:xfrm>
          <a:prstGeom prst="rect">
            <a:avLst/>
          </a:prstGeom>
          <a:effectLst>
            <a:softEdge rad="46299"/>
          </a:effectLst>
        </p:spPr>
      </p:pic>
    </p:spTree>
    <p:extLst>
      <p:ext uri="{BB962C8B-B14F-4D97-AF65-F5344CB8AC3E}">
        <p14:creationId xmlns:p14="http://schemas.microsoft.com/office/powerpoint/2010/main" val="720235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flip dir="r"/>
      </p:transition>
    </mc:Choice>
    <mc:Fallback xmlns="">
      <p:transition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152998</TotalTime>
  <Words>1208</Words>
  <Application>Microsoft Macintosh PowerPoint</Application>
  <PresentationFormat>Custom</PresentationFormat>
  <Paragraphs>244</Paragraphs>
  <Slides>55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64" baseType="lpstr">
      <vt:lpstr>Arial</vt:lpstr>
      <vt:lpstr>Calibri</vt:lpstr>
      <vt:lpstr>Chalkboard</vt:lpstr>
      <vt:lpstr>Chalkduster</vt:lpstr>
      <vt:lpstr>Helvetica Light</vt:lpstr>
      <vt:lpstr>Helvetica Neue</vt:lpstr>
      <vt:lpstr>Marker Felt Thin</vt:lpstr>
      <vt:lpstr>Times New Roman Bold</vt:lpstr>
      <vt:lpstr>White</vt:lpstr>
      <vt:lpstr>PowerPoint Presentation</vt:lpstr>
      <vt:lpstr>PowerPoint Presentation</vt:lpstr>
      <vt:lpstr>Goals for Today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Listen</vt:lpstr>
      <vt:lpstr>The Art of Listening</vt:lpstr>
      <vt:lpstr>Listen</vt:lpstr>
      <vt:lpstr>Challenge Time…</vt:lpstr>
      <vt:lpstr>PowerPoint Presentation</vt:lpstr>
      <vt:lpstr>PowerPoint Presentation</vt:lpstr>
      <vt:lpstr>PowerPoint Presentation</vt:lpstr>
      <vt:lpstr>Quick Break!</vt:lpstr>
      <vt:lpstr>Learn</vt:lpstr>
      <vt:lpstr>Taking Time to Learn</vt:lpstr>
      <vt:lpstr>Learn</vt:lpstr>
      <vt:lpstr>Challenge Time…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Leading Together…</vt:lpstr>
      <vt:lpstr>PowerPoint Presentation</vt:lpstr>
      <vt:lpstr>PowerPoint Presentation</vt:lpstr>
      <vt:lpstr>Voice Process in Action!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Deeper Learning Opportunities   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Susan Harper</cp:lastModifiedBy>
  <cp:revision>669</cp:revision>
  <cp:lastPrinted>2020-01-05T23:25:33Z</cp:lastPrinted>
  <dcterms:modified xsi:type="dcterms:W3CDTF">2023-09-07T15:08:33Z</dcterms:modified>
</cp:coreProperties>
</file>