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1034" r:id="rId2"/>
    <p:sldId id="895" r:id="rId3"/>
    <p:sldId id="467" r:id="rId4"/>
    <p:sldId id="559" r:id="rId5"/>
    <p:sldId id="932" r:id="rId6"/>
    <p:sldId id="1195" r:id="rId7"/>
    <p:sldId id="979" r:id="rId8"/>
    <p:sldId id="896" r:id="rId9"/>
    <p:sldId id="791" r:id="rId10"/>
    <p:sldId id="897" r:id="rId11"/>
    <p:sldId id="663" r:id="rId12"/>
    <p:sldId id="692" r:id="rId13"/>
    <p:sldId id="1035" r:id="rId14"/>
    <p:sldId id="542" r:id="rId15"/>
    <p:sldId id="889" r:id="rId16"/>
    <p:sldId id="983" r:id="rId17"/>
    <p:sldId id="1033" r:id="rId18"/>
    <p:sldId id="878" r:id="rId19"/>
    <p:sldId id="859" r:id="rId20"/>
    <p:sldId id="890" r:id="rId21"/>
    <p:sldId id="984" r:id="rId22"/>
    <p:sldId id="769" r:id="rId23"/>
    <p:sldId id="985" r:id="rId24"/>
    <p:sldId id="665" r:id="rId25"/>
    <p:sldId id="860" r:id="rId26"/>
    <p:sldId id="891" r:id="rId27"/>
    <p:sldId id="986" r:id="rId28"/>
    <p:sldId id="922" r:id="rId29"/>
    <p:sldId id="987" r:id="rId30"/>
    <p:sldId id="861" r:id="rId31"/>
    <p:sldId id="892" r:id="rId32"/>
    <p:sldId id="988" r:id="rId33"/>
    <p:sldId id="770" r:id="rId34"/>
    <p:sldId id="989" r:id="rId35"/>
    <p:sldId id="648" r:id="rId36"/>
    <p:sldId id="647" r:id="rId37"/>
    <p:sldId id="981" r:id="rId38"/>
    <p:sldId id="980" r:id="rId39"/>
    <p:sldId id="848" r:id="rId40"/>
    <p:sldId id="855" r:id="rId41"/>
    <p:sldId id="1192" r:id="rId42"/>
    <p:sldId id="1193" r:id="rId43"/>
    <p:sldId id="1194" r:id="rId44"/>
    <p:sldId id="1196" r:id="rId45"/>
    <p:sldId id="1036" r:id="rId46"/>
    <p:sldId id="958" r:id="rId47"/>
    <p:sldId id="899" r:id="rId48"/>
    <p:sldId id="1184" r:id="rId49"/>
    <p:sldId id="1183" r:id="rId50"/>
    <p:sldId id="1191" r:id="rId5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630"/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53" autoAdjust="0"/>
    <p:restoredTop sz="86618" autoAdjust="0"/>
  </p:normalViewPr>
  <p:slideViewPr>
    <p:cSldViewPr snapToGrid="0" snapToObjects="1">
      <p:cViewPr varScale="1">
        <p:scale>
          <a:sx n="79" d="100"/>
          <a:sy n="79" d="100"/>
        </p:scale>
        <p:origin x="2744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0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03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499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272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663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60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6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446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66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20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66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73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9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9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9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89017891/1c391b7d0a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qPYqaBvwhy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nowremoval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m39gWmTaIbY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76344083/affe5a37da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uLjzbSAEmJI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tiff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Lande@QuagliaInstitute.org" TargetMode="External"/><Relationship Id="rId2" Type="http://schemas.openxmlformats.org/officeDocument/2006/relationships/hyperlink" Target="http://www.quagliainstitute.org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g"/><Relationship Id="rId4" Type="http://schemas.openxmlformats.org/officeDocument/2006/relationships/image" Target="../media/image5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5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22605" y="3130665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326674" y="4905269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Aspirations Profile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Session#2 April 28,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 &amp; Sue 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Bryen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2926812-90EC-CF4A-B2D0-C203A8097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75" y="705773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228625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_______.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_______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_______.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9AAA87-FA52-564A-BBDB-77DE414363D4}"/>
              </a:ext>
            </a:extLst>
          </p:cNvPr>
          <p:cNvSpPr txBox="1"/>
          <p:nvPr/>
        </p:nvSpPr>
        <p:spPr>
          <a:xfrm>
            <a:off x="3353418" y="5257228"/>
            <a:ext cx="11036016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teach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91F489-F02F-4044-8AA5-D15341241D24}"/>
              </a:ext>
            </a:extLst>
          </p:cNvPr>
          <p:cNvSpPr txBox="1"/>
          <p:nvPr/>
        </p:nvSpPr>
        <p:spPr>
          <a:xfrm>
            <a:off x="4902356" y="2899184"/>
            <a:ext cx="11036016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676B02-39BA-3F41-BDB7-E638CF2DB173}"/>
              </a:ext>
            </a:extLst>
          </p:cNvPr>
          <p:cNvSpPr txBox="1"/>
          <p:nvPr/>
        </p:nvSpPr>
        <p:spPr>
          <a:xfrm>
            <a:off x="7016560" y="7590333"/>
            <a:ext cx="11036016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forward</a:t>
            </a:r>
          </a:p>
        </p:txBody>
      </p:sp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49" y="2498671"/>
            <a:ext cx="115491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Explore the Aspirations Profile.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the Aspirations Profile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can &amp; should affect how we support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99096" y="4898409"/>
            <a:ext cx="11697649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Share anything you remember from the 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3-part Voice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definition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 learned during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Session #1 in the chat.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590">
            <a:off x="187164" y="564441"/>
            <a:ext cx="3044461" cy="3755808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3CD49A-1FBE-40DC-F32A-B5D29E503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135">
            <a:off x="10390874" y="415624"/>
            <a:ext cx="2003895" cy="2671859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52174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 journey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360720"/>
            <a:ext cx="13004798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Now it is time to explore the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Aspirations Profile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as we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how to support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students in developing their voice &amp; reaching their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fullest potential.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9481">
            <a:off x="578048" y="77555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412666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9E4FA1-7C61-7149-999C-5D692466D34E}"/>
              </a:ext>
            </a:extLst>
          </p:cNvPr>
          <p:cNvSpPr txBox="1"/>
          <p:nvPr/>
        </p:nvSpPr>
        <p:spPr>
          <a:xfrm rot="20757064">
            <a:off x="9169381" y="928687"/>
            <a:ext cx="372173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12919"/>
            <a:ext cx="6553201" cy="624068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In which quadrant did you spend most of your time as a student? Why?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1068">
            <a:off x="523174" y="391886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88947" y="458863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75D9FFEC-EB60-63C9-55BE-AD65146B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882251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17140" y="468692"/>
            <a:ext cx="13004800" cy="3271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Aspirations Story Squares</a:t>
            </a:r>
          </a:p>
        </p:txBody>
      </p:sp>
      <p:pic>
        <p:nvPicPr>
          <p:cNvPr id="2" name="Picture 1" descr="unnam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1" y="3620540"/>
            <a:ext cx="6548988" cy="4777658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8" name="TextBox 7"/>
          <p:cNvSpPr txBox="1"/>
          <p:nvPr/>
        </p:nvSpPr>
        <p:spPr>
          <a:xfrm>
            <a:off x="7121548" y="3756200"/>
            <a:ext cx="5427133" cy="456329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Complete the Aspirations Story Squares handout.</a:t>
            </a:r>
          </a:p>
          <a:p>
            <a:pPr marL="571500" indent="-571500"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Mingle around the room sharing different squares with your peers.</a:t>
            </a: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42179" y="0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Lesson Plan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D91DAA-B036-9D47-881A-F747A7A84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83EE07-2CF4-084C-959A-39B8F370E5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1" t="21374"/>
          <a:stretch/>
        </p:blipFill>
        <p:spPr>
          <a:xfrm>
            <a:off x="287129" y="278296"/>
            <a:ext cx="2239319" cy="258417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A3D1D8-09EB-CC4F-B638-4C6C0337BCD3}"/>
              </a:ext>
            </a:extLst>
          </p:cNvPr>
          <p:cNvSpPr txBox="1"/>
          <p:nvPr/>
        </p:nvSpPr>
        <p:spPr>
          <a:xfrm rot="986769">
            <a:off x="8858772" y="391944"/>
            <a:ext cx="4221732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 Story</a:t>
            </a:r>
            <a:b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Squares Lesson Plan</a:t>
            </a:r>
          </a:p>
        </p:txBody>
      </p:sp>
    </p:spTree>
    <p:extLst>
      <p:ext uri="{BB962C8B-B14F-4D97-AF65-F5344CB8AC3E}">
        <p14:creationId xmlns:p14="http://schemas.microsoft.com/office/powerpoint/2010/main" val="214648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480443B4-0D82-08F0-8473-C14FEDCA8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47" y="2493585"/>
            <a:ext cx="7142017" cy="692465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587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-947255" y="-485234"/>
            <a:ext cx="13015291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Aspirations Foldable!!</a:t>
            </a:r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8784E162-3B03-724E-BBB1-68A81DDD6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9" y="1230283"/>
            <a:ext cx="5141201" cy="666268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951165-D18F-E241-BD1E-5C3FFC43ECAA}"/>
              </a:ext>
            </a:extLst>
          </p:cNvPr>
          <p:cNvCxnSpPr>
            <a:cxnSpLocks/>
          </p:cNvCxnSpPr>
          <p:nvPr/>
        </p:nvCxnSpPr>
        <p:spPr>
          <a:xfrm>
            <a:off x="2930434" y="1314401"/>
            <a:ext cx="0" cy="153765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7FDE3C-A7CE-4C4D-A6B0-5E536C1FFFDA}"/>
              </a:ext>
            </a:extLst>
          </p:cNvPr>
          <p:cNvCxnSpPr>
            <a:cxnSpLocks/>
          </p:cNvCxnSpPr>
          <p:nvPr/>
        </p:nvCxnSpPr>
        <p:spPr>
          <a:xfrm>
            <a:off x="372885" y="6185758"/>
            <a:ext cx="498288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EDEFD09-819A-7845-8185-7850C8C56D7B}"/>
              </a:ext>
            </a:extLst>
          </p:cNvPr>
          <p:cNvSpPr txBox="1"/>
          <p:nvPr/>
        </p:nvSpPr>
        <p:spPr>
          <a:xfrm>
            <a:off x="3551175" y="8195961"/>
            <a:ext cx="100508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Cut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390397-AC8F-E449-AAAA-076DF7B1ED24}"/>
              </a:ext>
            </a:extLst>
          </p:cNvPr>
          <p:cNvSpPr txBox="1"/>
          <p:nvPr/>
        </p:nvSpPr>
        <p:spPr>
          <a:xfrm>
            <a:off x="1480007" y="8199969"/>
            <a:ext cx="135453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B0F0"/>
                </a:solidFill>
                <a:latin typeface="Chalkduster" panose="03050602040202020205" pitchFamily="66" charset="77"/>
              </a:rPr>
              <a:t>Fold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856D36-0B2A-B246-9B50-274795335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B62297-EFB8-2048-BA3D-E15D6D43DB86}"/>
              </a:ext>
            </a:extLst>
          </p:cNvPr>
          <p:cNvCxnSpPr>
            <a:cxnSpLocks/>
          </p:cNvCxnSpPr>
          <p:nvPr/>
        </p:nvCxnSpPr>
        <p:spPr>
          <a:xfrm>
            <a:off x="2930434" y="6234744"/>
            <a:ext cx="0" cy="153765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09F57E-7AF4-E048-9CCF-947E29C5E24D}"/>
              </a:ext>
            </a:extLst>
          </p:cNvPr>
          <p:cNvCxnSpPr>
            <a:cxnSpLocks/>
          </p:cNvCxnSpPr>
          <p:nvPr/>
        </p:nvCxnSpPr>
        <p:spPr>
          <a:xfrm>
            <a:off x="394657" y="2811187"/>
            <a:ext cx="498288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F2031430-A672-0D40-9A51-C2ECD4836F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4" r="2586" b="5517"/>
          <a:stretch/>
        </p:blipFill>
        <p:spPr>
          <a:xfrm rot="5400000">
            <a:off x="4965944" y="3023665"/>
            <a:ext cx="7976420" cy="5082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B4F0984-651D-F344-B4C8-C210C775E5FF}"/>
              </a:ext>
            </a:extLst>
          </p:cNvPr>
          <p:cNvSpPr txBox="1"/>
          <p:nvPr/>
        </p:nvSpPr>
        <p:spPr>
          <a:xfrm rot="20902676">
            <a:off x="9798678" y="7996258"/>
            <a:ext cx="257442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Perspiration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35D770-654C-0B4E-9ACC-9F1C7B57E742}"/>
              </a:ext>
            </a:extLst>
          </p:cNvPr>
          <p:cNvSpPr txBox="1"/>
          <p:nvPr/>
        </p:nvSpPr>
        <p:spPr>
          <a:xfrm rot="20949069">
            <a:off x="5673736" y="8322830"/>
            <a:ext cx="242053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Hibern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CAE7A2-EFF3-314A-A914-4FB6F3972A1B}"/>
              </a:ext>
            </a:extLst>
          </p:cNvPr>
          <p:cNvSpPr txBox="1"/>
          <p:nvPr/>
        </p:nvSpPr>
        <p:spPr>
          <a:xfrm rot="1269313">
            <a:off x="5603469" y="2270374"/>
            <a:ext cx="26481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Imagin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62AC70-AF8A-D245-8AD7-0B7EFB3703AE}"/>
              </a:ext>
            </a:extLst>
          </p:cNvPr>
          <p:cNvSpPr txBox="1"/>
          <p:nvPr/>
        </p:nvSpPr>
        <p:spPr>
          <a:xfrm rot="1247620">
            <a:off x="10012829" y="4251572"/>
            <a:ext cx="21736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Aspira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E73B14-A0B2-F84F-BD86-6DD02E07EEB2}"/>
              </a:ext>
            </a:extLst>
          </p:cNvPr>
          <p:cNvSpPr txBox="1"/>
          <p:nvPr/>
        </p:nvSpPr>
        <p:spPr>
          <a:xfrm rot="708973">
            <a:off x="9570528" y="366271"/>
            <a:ext cx="372173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Foldable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57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D86D6C-1612-3A48-BA30-A9E3B1D3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CE8281-B83F-5733-65EA-FABB741F752F}"/>
              </a:ext>
            </a:extLst>
          </p:cNvPr>
          <p:cNvSpPr txBox="1"/>
          <p:nvPr/>
        </p:nvSpPr>
        <p:spPr>
          <a:xfrm>
            <a:off x="2611441" y="2066875"/>
            <a:ext cx="9256917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https://vimeo.com/789017891/1c391b7d0a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https://youtu.be/qPYqaBvwhy8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8741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553" y="3309590"/>
            <a:ext cx="6290725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is one word that might describe students in hibernation?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646688" y="335656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2511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2F1EA65F-F116-04E5-A837-4F56D9305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00247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427" y="1999820"/>
            <a:ext cx="6313874" cy="705628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Think of the word you previously shared.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a word that reflects your hopes &amp; dreams for hibernating students.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9595">
            <a:off x="431898" y="184456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20111" y="393035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446A2B-5771-C1F3-E46D-7DF485138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237" y="2759594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48599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5DA935-99A9-0C41-868D-8D5E9666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96" y="1425276"/>
            <a:ext cx="10061267" cy="592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09F-A78D-CC45-B03A-B419998F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0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4990"/>
            <a:ext cx="6313874" cy="43478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something you dream about doing, but have not yet accomplished?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506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72552" y="469829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FDFD7A5-5F79-C2F3-9D10-ED61288D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635450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505" y="2737504"/>
            <a:ext cx="6313874" cy="50249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How could you leverage the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3-part Voice definition to move out of Imagination?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8430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55926" y="519706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B1FA8CEF-4B1F-AA8A-5D58-AAD74BB14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718039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5" y="1784710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839BE2-8A9F-164C-961F-AC7E802F4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B5CC2F-DC1D-E178-4EEB-CCD5A8B783A2}"/>
              </a:ext>
            </a:extLst>
          </p:cNvPr>
          <p:cNvSpPr txBox="1"/>
          <p:nvPr/>
        </p:nvSpPr>
        <p:spPr>
          <a:xfrm>
            <a:off x="2812211" y="2375632"/>
            <a:ext cx="8229600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https://vimeo.com/qisva/snowremoval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https://youtu.be/m39gWmTaIbY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869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4990"/>
            <a:ext cx="6313874" cy="43478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the greatest source of your own perspiration right now?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51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03080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62BA709-8A86-4767-3581-CCB27430C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918474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3" y="2156420"/>
            <a:ext cx="539931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4641205"/>
            <a:ext cx="630252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378" y="3164620"/>
            <a:ext cx="631387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can you do to perspire a little less &amp; dream a little more?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085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22428" y="552957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2EC8E8A0-2F1F-BE6F-6EF1-89FB64C74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895375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8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D869D-4B01-604A-AE9C-BDB0FCB25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D8407E-A312-B3D0-0BB7-7DC30FEBE20D}"/>
              </a:ext>
            </a:extLst>
          </p:cNvPr>
          <p:cNvSpPr txBox="1"/>
          <p:nvPr/>
        </p:nvSpPr>
        <p:spPr>
          <a:xfrm>
            <a:off x="2611441" y="2525326"/>
            <a:ext cx="8720494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https://vimeo.com/776344083/affe5a37da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https://youtu.be/uLjzbSAEmJI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8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23848"/>
            <a:ext cx="631387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did you learn from the students about Aspirations?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287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72551" y="536331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7734A5C1-A610-1F57-E868-A1AEEB7F0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56662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552" y="5405339"/>
            <a:ext cx="6171798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900057" y="2682691"/>
            <a:ext cx="6814459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108" y="2639297"/>
            <a:ext cx="6313874" cy="50249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From your perspective, how does the Aspirations Profile connect to Student Voice.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05803" y="503080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423163FF-8F77-6BC2-FE95-7DE2950A9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58857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3">
            <a:extLst>
              <a:ext uri="{FF2B5EF4-FFF2-40B4-BE49-F238E27FC236}">
                <a16:creationId xmlns:a16="http://schemas.microsoft.com/office/drawing/2014/main" id="{59ABBAD4-2A71-DCED-2D7A-3C7B69B42095}"/>
              </a:ext>
            </a:extLst>
          </p:cNvPr>
          <p:cNvSpPr>
            <a:spLocks noChangeAspect="1"/>
          </p:cNvSpPr>
          <p:nvPr/>
        </p:nvSpPr>
        <p:spPr bwMode="auto">
          <a:xfrm>
            <a:off x="2281337" y="4878760"/>
            <a:ext cx="3657600" cy="3657600"/>
          </a:xfrm>
          <a:prstGeom prst="rect">
            <a:avLst/>
          </a:prstGeom>
          <a:gradFill rotWithShape="0">
            <a:gsLst>
              <a:gs pos="0">
                <a:srgbClr val="007F5B"/>
              </a:gs>
              <a:gs pos="50000">
                <a:srgbClr val="00B886"/>
              </a:gs>
              <a:gs pos="100000">
                <a:srgbClr val="00DBA1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3D8D993-DAB8-0F43-3283-7750E455AAEA}"/>
              </a:ext>
            </a:extLst>
          </p:cNvPr>
          <p:cNvSpPr>
            <a:spLocks noChangeAspect="1"/>
          </p:cNvSpPr>
          <p:nvPr/>
        </p:nvSpPr>
        <p:spPr bwMode="auto">
          <a:xfrm>
            <a:off x="6659070" y="4831261"/>
            <a:ext cx="3657600" cy="3657600"/>
          </a:xfrm>
          <a:prstGeom prst="rect">
            <a:avLst/>
          </a:prstGeom>
          <a:gradFill rotWithShape="0">
            <a:gsLst>
              <a:gs pos="0">
                <a:srgbClr val="A05900"/>
              </a:gs>
              <a:gs pos="50000">
                <a:srgbClr val="E68300"/>
              </a:gs>
              <a:gs pos="100000">
                <a:srgbClr val="FF9D00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7EF85BDC-4FBC-9090-8F1C-4F453501630E}"/>
              </a:ext>
            </a:extLst>
          </p:cNvPr>
          <p:cNvSpPr>
            <a:spLocks noChangeAspect="1"/>
          </p:cNvSpPr>
          <p:nvPr/>
        </p:nvSpPr>
        <p:spPr bwMode="auto">
          <a:xfrm>
            <a:off x="2144558" y="1476005"/>
            <a:ext cx="3657600" cy="3657600"/>
          </a:xfrm>
          <a:prstGeom prst="rect">
            <a:avLst/>
          </a:prstGeom>
          <a:gradFill rotWithShape="0">
            <a:gsLst>
              <a:gs pos="0">
                <a:srgbClr val="005B7F"/>
              </a:gs>
              <a:gs pos="50000">
                <a:srgbClr val="0086B8"/>
              </a:gs>
              <a:gs pos="100000">
                <a:srgbClr val="00A1DB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FC16A090-17C7-C132-6950-D49A868CE2E0}"/>
              </a:ext>
            </a:extLst>
          </p:cNvPr>
          <p:cNvSpPr>
            <a:spLocks/>
          </p:cNvSpPr>
          <p:nvPr/>
        </p:nvSpPr>
        <p:spPr bwMode="auto">
          <a:xfrm>
            <a:off x="6659070" y="1399498"/>
            <a:ext cx="3657600" cy="3657600"/>
          </a:xfrm>
          <a:prstGeom prst="rect">
            <a:avLst/>
          </a:prstGeom>
          <a:gradFill flip="none" rotWithShape="0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5400000" scaled="1"/>
            <a:tileRect/>
          </a:gradFill>
          <a:ln w="9525" cap="rnd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softEdge rad="7747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E7401ECA-F167-6734-58C0-408D592F4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588" y="2322883"/>
            <a:ext cx="501650" cy="575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5AE801-5080-997E-05C4-F00F56B4D702}"/>
              </a:ext>
            </a:extLst>
          </p:cNvPr>
          <p:cNvSpPr/>
          <p:nvPr/>
        </p:nvSpPr>
        <p:spPr>
          <a:xfrm>
            <a:off x="9376557" y="8714174"/>
            <a:ext cx="1292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1310E-EB75-141B-219C-BEADF3130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997606" y="9080535"/>
            <a:ext cx="837037" cy="475310"/>
          </a:xfrm>
          <a:prstGeom prst="rect">
            <a:avLst/>
          </a:prstGeom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23AAAE7B-290E-AD55-F771-D3A46F10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105" y="8636329"/>
            <a:ext cx="2448105" cy="80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sp>
        <p:nvSpPr>
          <p:cNvPr id="9" name="Line 1">
            <a:extLst>
              <a:ext uri="{FF2B5EF4-FFF2-40B4-BE49-F238E27FC236}">
                <a16:creationId xmlns:a16="http://schemas.microsoft.com/office/drawing/2014/main" id="{9B5F989B-6335-C365-45F2-7BF202EC74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7830" y="494675"/>
            <a:ext cx="57384" cy="8844985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55E5C53D-203D-59CB-4BE0-5BD787A86E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3046" y="8437244"/>
            <a:ext cx="9031782" cy="3649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F897FC-F2F2-5C98-67ED-70D1A700216D}"/>
              </a:ext>
            </a:extLst>
          </p:cNvPr>
          <p:cNvSpPr/>
          <p:nvPr/>
        </p:nvSpPr>
        <p:spPr>
          <a:xfrm>
            <a:off x="815907" y="8695309"/>
            <a:ext cx="11499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9E9A0-892B-FB6A-9E9B-BD3BE7078D25}"/>
              </a:ext>
            </a:extLst>
          </p:cNvPr>
          <p:cNvSpPr/>
          <p:nvPr/>
        </p:nvSpPr>
        <p:spPr>
          <a:xfrm>
            <a:off x="647030" y="887359"/>
            <a:ext cx="1292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BF791-542E-40B0-6BF5-B4D760D1D1AE}"/>
              </a:ext>
            </a:extLst>
          </p:cNvPr>
          <p:cNvSpPr/>
          <p:nvPr/>
        </p:nvSpPr>
        <p:spPr>
          <a:xfrm>
            <a:off x="2328421" y="1079001"/>
            <a:ext cx="3504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Imagination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E78D3F-A815-1B3F-AB36-72A24A8551C4}"/>
              </a:ext>
            </a:extLst>
          </p:cNvPr>
          <p:cNvSpPr/>
          <p:nvPr/>
        </p:nvSpPr>
        <p:spPr>
          <a:xfrm>
            <a:off x="6822988" y="1079001"/>
            <a:ext cx="28924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Aspiration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3B409B-EBC7-25D6-47ED-606BF6A8D7AE}"/>
              </a:ext>
            </a:extLst>
          </p:cNvPr>
          <p:cNvSpPr/>
          <p:nvPr/>
        </p:nvSpPr>
        <p:spPr>
          <a:xfrm>
            <a:off x="2476690" y="4618230"/>
            <a:ext cx="3211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Hibernation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6A2902-1D47-C1E1-D61D-68998BB04E95}"/>
              </a:ext>
            </a:extLst>
          </p:cNvPr>
          <p:cNvSpPr/>
          <p:nvPr/>
        </p:nvSpPr>
        <p:spPr>
          <a:xfrm>
            <a:off x="6764780" y="4707976"/>
            <a:ext cx="3410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Perspiration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B40919-1866-2AE8-555D-9AE4D03A6FB9}"/>
              </a:ext>
            </a:extLst>
          </p:cNvPr>
          <p:cNvSpPr/>
          <p:nvPr/>
        </p:nvSpPr>
        <p:spPr>
          <a:xfrm>
            <a:off x="2506805" y="1869772"/>
            <a:ext cx="4234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Lots of planning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Little follow through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Discuss many ideas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connection to school vision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95F113-7CD3-432A-10EF-D1F090E12D74}"/>
              </a:ext>
            </a:extLst>
          </p:cNvPr>
          <p:cNvSpPr/>
          <p:nvPr/>
        </p:nvSpPr>
        <p:spPr>
          <a:xfrm>
            <a:off x="6822988" y="1816777"/>
            <a:ext cx="51960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Purposeful meetings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Changes in practice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Connection to school goals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Shared responsibility &amp; ownership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Commitment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9B954E-B1D0-B5CB-F053-63D412CB2427}"/>
              </a:ext>
            </a:extLst>
          </p:cNvPr>
          <p:cNvSpPr/>
          <p:nvPr/>
        </p:nvSpPr>
        <p:spPr>
          <a:xfrm>
            <a:off x="2458216" y="5448421"/>
            <a:ext cx="41417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Sporadic attendance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classroom impact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Compliance driven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passion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Wait &amp; see if this will last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71271D-A59F-5C52-7361-3E8B60B0219A}"/>
              </a:ext>
            </a:extLst>
          </p:cNvPr>
          <p:cNvSpPr/>
          <p:nvPr/>
        </p:nvSpPr>
        <p:spPr>
          <a:xfrm>
            <a:off x="6944084" y="5627510"/>
            <a:ext cx="42294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Hard working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Meets deadlines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Overwhelmed, at risk of burnout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Team player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Dependable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063531-6B5A-1E90-BC0A-4B95AF752F84}"/>
              </a:ext>
            </a:extLst>
          </p:cNvPr>
          <p:cNvSpPr/>
          <p:nvPr/>
        </p:nvSpPr>
        <p:spPr>
          <a:xfrm>
            <a:off x="1" y="230835"/>
            <a:ext cx="1300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0751" latinLnBrk="1" hangingPunct="0"/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Quadrants &amp; PLC’s</a:t>
            </a:r>
            <a:br>
              <a:rPr lang="en-US" sz="3200" dirty="0">
                <a:solidFill>
                  <a:srgbClr val="FF0000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4630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C7406A-9BE0-55F7-06F0-FC36035D0246}"/>
              </a:ext>
            </a:extLst>
          </p:cNvPr>
          <p:cNvSpPr txBox="1"/>
          <p:nvPr/>
        </p:nvSpPr>
        <p:spPr>
          <a:xfrm>
            <a:off x="3138534" y="1462063"/>
            <a:ext cx="95141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Reflect on your professional aspirations in relation to the quadrants.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B1D39F-F9FF-F0EB-05FB-78E26E05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374904" y="9061704"/>
            <a:ext cx="837037" cy="475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D71DD-580F-5359-90AD-6630EA90D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39" y="3239782"/>
            <a:ext cx="7933447" cy="6251578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C48AB331-4877-0748-8195-F21786FBB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8807" y="370077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 descr="IMG_0283.JPG">
            <a:extLst>
              <a:ext uri="{FF2B5EF4-FFF2-40B4-BE49-F238E27FC236}">
                <a16:creationId xmlns:a16="http://schemas.microsoft.com/office/drawing/2014/main" id="{158D20D0-7522-C26D-B88B-E0158FCD6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312825" y="458371"/>
            <a:ext cx="2462038" cy="302767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04576F-E494-C94A-64B9-8F84D05A630D}"/>
              </a:ext>
            </a:extLst>
          </p:cNvPr>
          <p:cNvSpPr txBox="1"/>
          <p:nvPr/>
        </p:nvSpPr>
        <p:spPr>
          <a:xfrm rot="708973">
            <a:off x="103423" y="4872457"/>
            <a:ext cx="3721731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Educator Reflection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891127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307396" y="1118607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Quick Recap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8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83942"/>
            <a:ext cx="13004798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3-Part Definition of Student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Voice &amp; Noise v. Voice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 &amp; how it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relates to Student Voice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76041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4088107"/>
            <a:ext cx="13004798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In our next session,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we will explore the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Listen, Learn &amp; Lead.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DAE7-F6C5-6641-AC82-7D4204EE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361595"/>
            <a:ext cx="12472416" cy="169129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Deeper Learning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Opportunities</a:t>
            </a:r>
            <a:br>
              <a:rPr lang="en-US" sz="2000" dirty="0"/>
            </a:br>
            <a:br>
              <a:rPr lang="en-US" sz="2000" dirty="0"/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1) Commit to USE Aspirations Instructional Strategies (handout).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2) Learn the Aspirations of as many students (&amp; staff)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as you can.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3) Complete the Session #2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Action Plan.</a:t>
            </a:r>
            <a:br>
              <a:rPr lang="en-US" sz="4800" dirty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4F4FE-7438-1B4F-AE24-0D9E0EEE4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20876823">
            <a:off x="617328" y="441659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89FDFD-54EA-A342-AB0F-35CA12C6A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628543">
            <a:off x="10812948" y="285404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D056F-EB1C-7845-A1A4-AE0F30FC8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4341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 rot="20865087">
            <a:off x="8656761" y="1931188"/>
            <a:ext cx="40501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Profile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D16B0574-0993-EE48-A588-19C7BEE7E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0372"/>
            <a:ext cx="72136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 rot="20865087">
            <a:off x="7720588" y="7671014"/>
            <a:ext cx="4050191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  <a:b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Story Squares</a:t>
            </a:r>
            <a:b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Lesson Plan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157B5BF-0CC5-744E-A13A-596252AE1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9" y="742043"/>
            <a:ext cx="6832600" cy="8356600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3FAD18DF-8E1B-7F45-B405-4207A4905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364" y="270330"/>
            <a:ext cx="54991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3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 rot="20865087">
            <a:off x="8852703" y="1693973"/>
            <a:ext cx="4050191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Foldable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Template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4DCAC8F5-701E-774F-8447-A193750B1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9" y="173263"/>
            <a:ext cx="7247164" cy="936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>
            <a:off x="4025033" y="8358346"/>
            <a:ext cx="523373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Profile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Educator Reflection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BA03DF-122B-136F-1195-3D960962E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33" y="180698"/>
            <a:ext cx="10313600" cy="812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9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F27420-140A-CB49-9596-3AE25C779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56B7C7-CF76-514B-BB42-3E4BD3450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807" y="618066"/>
            <a:ext cx="5995307" cy="7445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57AFAB-6993-504B-B7E9-E6F4C02643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8"/>
          <a:stretch/>
        </p:blipFill>
        <p:spPr>
          <a:xfrm>
            <a:off x="271285" y="607280"/>
            <a:ext cx="6107784" cy="751346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ED12B2-5E05-F04A-BA0F-B9D2B015BAB9}"/>
              </a:ext>
            </a:extLst>
          </p:cNvPr>
          <p:cNvSpPr txBox="1"/>
          <p:nvPr/>
        </p:nvSpPr>
        <p:spPr>
          <a:xfrm>
            <a:off x="613223" y="8156659"/>
            <a:ext cx="526506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#5a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Instructional Strategies Primary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9148A8-CAC6-3543-8312-003625A1491D}"/>
              </a:ext>
            </a:extLst>
          </p:cNvPr>
          <p:cNvSpPr txBox="1"/>
          <p:nvPr/>
        </p:nvSpPr>
        <p:spPr>
          <a:xfrm>
            <a:off x="6578594" y="8156659"/>
            <a:ext cx="52432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#5b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Instructional Strategies Secondary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98770973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9B1E17-E4ED-D442-9EC0-68951F273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655B7A-8ED2-854B-A60B-EC046DCB892A}"/>
              </a:ext>
            </a:extLst>
          </p:cNvPr>
          <p:cNvSpPr txBox="1"/>
          <p:nvPr/>
        </p:nvSpPr>
        <p:spPr>
          <a:xfrm rot="21067134">
            <a:off x="6854402" y="7950034"/>
            <a:ext cx="539790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#6b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Student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Secondary 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1367976-E4EF-0848-A054-A3D828C65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5194">
            <a:off x="478381" y="3173785"/>
            <a:ext cx="6646775" cy="4409187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3297ACF-2AA6-D14A-8F01-DACB596C2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1282">
            <a:off x="5844259" y="3363340"/>
            <a:ext cx="6688802" cy="4432852"/>
          </a:xfrm>
          <a:prstGeom prst="rect">
            <a:avLst/>
          </a:prstGeom>
        </p:spPr>
      </p:pic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C46CAA5-8813-4148-AE03-FCB54D883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8412">
            <a:off x="1251402" y="674916"/>
            <a:ext cx="4684033" cy="5675086"/>
          </a:xfrm>
          <a:prstGeom prst="rect">
            <a:avLst/>
          </a:prstGeo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F7B5D1-DA89-C14A-B331-7BC3433C4F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8923">
            <a:off x="7512587" y="522513"/>
            <a:ext cx="4481655" cy="5770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B63C69-1E7F-3043-BA69-328D03D99019}"/>
              </a:ext>
            </a:extLst>
          </p:cNvPr>
          <p:cNvSpPr txBox="1"/>
          <p:nvPr/>
        </p:nvSpPr>
        <p:spPr>
          <a:xfrm rot="21067134">
            <a:off x="1440537" y="7830088"/>
            <a:ext cx="419422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#6a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 Student Resource Primary 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40629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D9A14-6416-6847-9483-D564518DF646}"/>
              </a:ext>
            </a:extLst>
          </p:cNvPr>
          <p:cNvSpPr txBox="1"/>
          <p:nvPr/>
        </p:nvSpPr>
        <p:spPr>
          <a:xfrm rot="20865087">
            <a:off x="8852704" y="646673"/>
            <a:ext cx="40501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#7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  <a:b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Action Plan</a:t>
            </a: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1123BD6-E3F9-4741-A556-196886759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6968">
            <a:off x="691243" y="801128"/>
            <a:ext cx="8356600" cy="5905500"/>
          </a:xfrm>
          <a:prstGeom prst="rect">
            <a:avLst/>
          </a:prstGeo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445AC71-3364-834C-A951-2049F3F34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667">
            <a:off x="663918" y="4170137"/>
            <a:ext cx="8280400" cy="6159500"/>
          </a:xfrm>
          <a:prstGeom prst="rect">
            <a:avLst/>
          </a:prstGeom>
        </p:spPr>
      </p:pic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A5E5A63-303E-CE43-8A34-6A138F63F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4" y="2454729"/>
            <a:ext cx="8902700" cy="6324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39549" y="2954122"/>
            <a:ext cx="9339033" cy="81047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Lande@QuagliaInstitute.org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Lisa_Lande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rgbClr val="FFFF00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Sue 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Bryen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Bryen@QuagliaInstitute.org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B6F73F-6A10-D84B-8729-8F061D160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1310">
            <a:off x="274852" y="239812"/>
            <a:ext cx="2749795" cy="3074894"/>
          </a:xfrm>
          <a:prstGeom prst="rect">
            <a:avLst/>
          </a:prstGeom>
          <a:effectLst>
            <a:softEdge rad="191597"/>
          </a:effectLst>
        </p:spPr>
      </p:pic>
    </p:spTree>
    <p:extLst>
      <p:ext uri="{BB962C8B-B14F-4D97-AF65-F5344CB8AC3E}">
        <p14:creationId xmlns:p14="http://schemas.microsoft.com/office/powerpoint/2010/main" val="332646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725" y="3689912"/>
            <a:ext cx="6257052" cy="737945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action are you willing to take to amplify Student Voice at your school?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31678" y="24505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77362" y="600002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3382A8-5C8E-E64C-B07C-10456F4F8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512">
            <a:off x="6740380" y="2926048"/>
            <a:ext cx="5852717" cy="5136476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5143178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13164" y="2947785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326674" y="4905269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Voice Process: Listen, Learn, Lead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Session#3 May 3,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</a:t>
            </a:r>
            <a:r>
              <a:rPr lang="en-US" b="1" spc="213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Kristine Fox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90A35FF2-90BF-B946-861A-F7C51A8EF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74" y="539518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720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165468</TotalTime>
  <Words>1157</Words>
  <Application>Microsoft Macintosh PowerPoint</Application>
  <PresentationFormat>Custom</PresentationFormat>
  <Paragraphs>320</Paragraphs>
  <Slides>50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PowerPoint Presentation</vt:lpstr>
      <vt:lpstr>Goals for Today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Break!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Deeper Learning Opportunities  1) Commit to USE Aspirations Instructional Strategies (handout).  2) Learn the Aspirations of as many students (&amp; staff) as you can.  3) Complete the Session #2 Action Plan.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681</cp:revision>
  <cp:lastPrinted>2022-04-27T23:14:05Z</cp:lastPrinted>
  <dcterms:modified xsi:type="dcterms:W3CDTF">2023-09-07T14:51:36Z</dcterms:modified>
</cp:coreProperties>
</file>