
<file path=[Content_Types].xml><?xml version="1.0" encoding="utf-8"?>
<Types xmlns="http://schemas.openxmlformats.org/package/2006/content-types"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970" r:id="rId2"/>
    <p:sldId id="895" r:id="rId3"/>
    <p:sldId id="1186" r:id="rId4"/>
    <p:sldId id="1189" r:id="rId5"/>
    <p:sldId id="1190" r:id="rId6"/>
    <p:sldId id="1216" r:id="rId7"/>
    <p:sldId id="977" r:id="rId8"/>
    <p:sldId id="975" r:id="rId9"/>
    <p:sldId id="732" r:id="rId10"/>
    <p:sldId id="679" r:id="rId11"/>
    <p:sldId id="814" r:id="rId12"/>
    <p:sldId id="772" r:id="rId13"/>
    <p:sldId id="780" r:id="rId14"/>
    <p:sldId id="644" r:id="rId15"/>
    <p:sldId id="645" r:id="rId16"/>
    <p:sldId id="992" r:id="rId17"/>
    <p:sldId id="680" r:id="rId18"/>
    <p:sldId id="660" r:id="rId19"/>
    <p:sldId id="1217" r:id="rId20"/>
    <p:sldId id="665" r:id="rId21"/>
    <p:sldId id="559" r:id="rId22"/>
    <p:sldId id="654" r:id="rId23"/>
    <p:sldId id="641" r:id="rId24"/>
    <p:sldId id="516" r:id="rId25"/>
    <p:sldId id="517" r:id="rId26"/>
    <p:sldId id="518" r:id="rId27"/>
    <p:sldId id="519" r:id="rId28"/>
    <p:sldId id="552" r:id="rId29"/>
    <p:sldId id="688" r:id="rId30"/>
    <p:sldId id="993" r:id="rId31"/>
    <p:sldId id="1218" r:id="rId32"/>
    <p:sldId id="1219" r:id="rId33"/>
    <p:sldId id="1180" r:id="rId34"/>
    <p:sldId id="978" r:id="rId35"/>
    <p:sldId id="1181" r:id="rId36"/>
    <p:sldId id="647" r:id="rId37"/>
    <p:sldId id="648" r:id="rId38"/>
    <p:sldId id="1182" r:id="rId39"/>
    <p:sldId id="980" r:id="rId40"/>
    <p:sldId id="848" r:id="rId41"/>
    <p:sldId id="855" r:id="rId42"/>
    <p:sldId id="1210" r:id="rId43"/>
    <p:sldId id="1347" r:id="rId44"/>
    <p:sldId id="1191" r:id="rId4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A2D630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86418" autoAdjust="0"/>
  </p:normalViewPr>
  <p:slideViewPr>
    <p:cSldViewPr snapToGrid="0" snapToObjects="1">
      <p:cViewPr varScale="1">
        <p:scale>
          <a:sx n="79" d="100"/>
          <a:sy n="79" d="100"/>
        </p:scale>
        <p:origin x="2312" y="20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7/6/22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1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46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5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>
                <a:latin typeface="Arial" pitchFamily="-65" charset="0"/>
              </a:rPr>
              <a:t>Updated Jan 3, 2022</a:t>
            </a: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33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87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91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023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709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24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53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2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294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99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41518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28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21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874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07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085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019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498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081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1700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854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358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16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23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66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000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989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726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639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15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90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/>
          <a:lstStyle/>
          <a:p>
            <a:fld id="{C8013986-8863-4F9F-82AA-5B2A7CC39AE4}" type="datetimeFigureOut">
              <a:rPr lang="en-US" smtClean="0"/>
              <a:pPr/>
              <a:t>7/6/22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8882098"/>
            <a:ext cx="3034454" cy="500648"/>
          </a:xfrm>
        </p:spPr>
        <p:txBody>
          <a:bodyPr/>
          <a:lstStyle/>
          <a:p>
            <a:fld id="{CAE1F27E-C1F1-4C11-A7AB-BBE264CE3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9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5.tiff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G"/><Relationship Id="rId5" Type="http://schemas.openxmlformats.org/officeDocument/2006/relationships/image" Target="../media/image5.tiff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4.jpg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G"/><Relationship Id="rId4" Type="http://schemas.openxmlformats.org/officeDocument/2006/relationships/image" Target="../media/image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5.tiff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61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gif"/><Relationship Id="rId5" Type="http://schemas.openxmlformats.org/officeDocument/2006/relationships/image" Target="../media/image59.gif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22605" y="3130665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 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326674" y="4905269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Introduction to Student Voice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 #1 April 26, 2022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2926812-90EC-CF4A-B2D0-C203A8097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75" y="705773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228625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2938938"/>
            <a:ext cx="122773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Provide an introduction to Student Voice &amp; embrace a common definition for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Student Voice applies to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teaching &amp; learning. 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510922" y="3351329"/>
            <a:ext cx="12068022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Type your response in the chat,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but don’t push send…yet!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Reread your response &amp; see if there is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 you want to edit or add.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When I say “waterfall”, push send!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Scroll up &amp; read what others have written.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Type a response to what at least one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other person has written.</a:t>
            </a:r>
            <a:endParaRPr lang="en-US" sz="32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049467" y="976500"/>
            <a:ext cx="778786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Waterfall Chats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2D3966-DA4F-BD44-8B6A-5CCAC70F5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020">
            <a:off x="457242" y="407061"/>
            <a:ext cx="2339915" cy="311988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84625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74346" y="4445502"/>
            <a:ext cx="1206802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comes to mind when you hear the term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Voice?</a:t>
            </a:r>
            <a:endParaRPr lang="en-US" sz="60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049467" y="976500"/>
            <a:ext cx="778786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Waterfall Chats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2D3966-DA4F-BD44-8B6A-5CCAC70F5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020">
            <a:off x="457242" y="407061"/>
            <a:ext cx="2339915" cy="311988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5709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1887" y="3493402"/>
            <a:ext cx="13759109" cy="961083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>
                <a:solidFill>
                  <a:schemeClr val="bg1"/>
                </a:solidFill>
                <a:latin typeface="Chalkduster"/>
                <a:cs typeface="Chalkduster"/>
              </a:rPr>
              <a:t> 980,905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Student Voice Surveys Grades 6-12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142,186 Student Voice Surveys Grades 3-5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628,975 iKnow My Class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56,353 Teacher Voice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27,115 Parent Voice Surveys </a:t>
            </a: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371785"/>
            <a:ext cx="9757580" cy="3303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  <a:p>
            <a:pPr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17 years of data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43 states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13 countries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691152">
            <a:off x="361077" y="-63613"/>
            <a:ext cx="3211204" cy="4174265"/>
          </a:xfrm>
          <a:prstGeom prst="rect">
            <a:avLst/>
          </a:prstGeom>
          <a:effectLst>
            <a:softEdge rad="609600"/>
          </a:effectLst>
        </p:spPr>
      </p:pic>
    </p:spTree>
    <p:extLst>
      <p:ext uri="{BB962C8B-B14F-4D97-AF65-F5344CB8AC3E}">
        <p14:creationId xmlns:p14="http://schemas.microsoft.com/office/powerpoint/2010/main" val="359217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4251" y="1381222"/>
            <a:ext cx="13759109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QuagliaInstitute.org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539966"/>
            <a:ext cx="97575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691152">
            <a:off x="185979" y="-83068"/>
            <a:ext cx="3211204" cy="4174265"/>
          </a:xfrm>
          <a:prstGeom prst="rect">
            <a:avLst/>
          </a:prstGeom>
          <a:effectLst>
            <a:softEdge rad="6096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F18E9C-2FA9-E04C-BC00-0B8937211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7882">
            <a:off x="5323908" y="2535630"/>
            <a:ext cx="7122327" cy="606681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93B8B-CE6D-C149-B416-0FAF3E8CF839}"/>
              </a:ext>
            </a:extLst>
          </p:cNvPr>
          <p:cNvSpPr txBox="1"/>
          <p:nvPr/>
        </p:nvSpPr>
        <p:spPr>
          <a:xfrm>
            <a:off x="150815" y="5454308"/>
            <a:ext cx="5335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National Reports from the last decade of data.</a:t>
            </a:r>
          </a:p>
          <a:p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57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00386B-2217-534E-89BC-A81DC216F2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0" b="12500"/>
          <a:stretch/>
        </p:blipFill>
        <p:spPr>
          <a:xfrm>
            <a:off x="9897411" y="4470832"/>
            <a:ext cx="2903648" cy="385604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6B363C-7A7D-3745-A0A0-2EDD3BA14F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6" r="6612" b="15412"/>
          <a:stretch/>
        </p:blipFill>
        <p:spPr>
          <a:xfrm>
            <a:off x="313619" y="544921"/>
            <a:ext cx="4152487" cy="3949257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D3A5B3-2471-934C-92B3-D780E120D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57099" y="653267"/>
            <a:ext cx="3549084" cy="3549084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3B466E-CDEA-AE42-A7A7-53BD00A1AC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2" t="30957" r="18937"/>
          <a:stretch/>
        </p:blipFill>
        <p:spPr>
          <a:xfrm>
            <a:off x="4163438" y="5389123"/>
            <a:ext cx="5643423" cy="4124528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D8AC089-583A-4C49-ABC9-6442593C96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6" r="5266" b="17128"/>
          <a:stretch/>
        </p:blipFill>
        <p:spPr>
          <a:xfrm>
            <a:off x="4649823" y="209687"/>
            <a:ext cx="4435812" cy="5085354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0444036-BFF7-9A45-94F7-3556C7A7274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5" r="17607" b="2376"/>
          <a:stretch/>
        </p:blipFill>
        <p:spPr>
          <a:xfrm rot="5400000">
            <a:off x="277139" y="4645061"/>
            <a:ext cx="3657597" cy="3939499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52775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289246" y="2794380"/>
            <a:ext cx="1323932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&amp;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65">
            <a:off x="395286" y="14011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7650" y="536082"/>
            <a:ext cx="9186282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TRIUMPHS…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1" y="1363690"/>
            <a:ext cx="13004799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When you Google “Student Voice” you get over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1,010,000,000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results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Search YouTube about “Student Voice” you get over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339,000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,000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results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United Nations, </a:t>
            </a:r>
            <a:r>
              <a:rPr kumimoji="0" lang="en-US" sz="3200" b="0" i="0" u="sng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Rights of the Child</a:t>
            </a:r>
            <a:r>
              <a:rPr kumimoji="0" lang="en-US" sz="3200" b="0" i="0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addresses the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importance of 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Countries, States, and school districts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are making Student Voice a key initiative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725BC-FE3B-444A-8808-5EC1363A12C3}"/>
              </a:ext>
            </a:extLst>
          </p:cNvPr>
          <p:cNvSpPr txBox="1"/>
          <p:nvPr/>
        </p:nvSpPr>
        <p:spPr>
          <a:xfrm>
            <a:off x="-390226" y="7966663"/>
            <a:ext cx="13785247" cy="6258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Chalkduster" panose="03050602040202020205" pitchFamily="66" charset="77"/>
                <a:sym typeface="Helvetica Light"/>
              </a:rPr>
              <a:t> Student Voice is not a passing educational whim .         </a:t>
            </a:r>
            <a:endParaRPr kumimoji="0" lang="en-US" sz="3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highlight>
                <a:srgbClr val="FFFF00"/>
              </a:highlight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20913-417D-044E-B3D7-4AF8BB958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6126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452955"/>
            <a:ext cx="11753850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TRIBULATIONS…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322616" y="2459002"/>
            <a:ext cx="10580915" cy="63812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46%  Students have a voice in decision                		  making at school.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51%  Teachers are willing to learn from 			  students.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48%  Students develop programs that 			     improve the whole school.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54%  Adults and students work together to 		  make our school better.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9F54F-DB36-F244-AEE1-91732EB0A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7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60097" y="846530"/>
            <a:ext cx="12649200" cy="148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8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say…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470212" y="2404769"/>
            <a:ext cx="10966719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l"/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44% 	School is boring.</a:t>
            </a:r>
          </a:p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42%  Teachers make school an 				 	exciting place to learn.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43%  My classes help me understand 			what is	happening in my 			   			everyday life.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48B4B-FAF8-CA49-8DDD-2B445A3DA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1440">
            <a:off x="387767" y="292200"/>
            <a:ext cx="1486995" cy="219414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2E8055-737D-DF4F-B339-A4AA11256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3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48" y="2556002"/>
            <a:ext cx="12589367" cy="792285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3X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more likely to experience </a:t>
            </a:r>
          </a:p>
          <a:p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Self-Worth</a:t>
            </a:r>
            <a:r>
              <a:rPr lang="is-IS" sz="6300" dirty="0">
                <a:solidFill>
                  <a:srgbClr val="FFFF00"/>
                </a:solidFill>
                <a:latin typeface="Chalkduster"/>
                <a:cs typeface="Chalkduster"/>
              </a:rPr>
              <a:t> 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8438" y="298961"/>
            <a:ext cx="887213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E0E052-E636-9B44-91A7-4E14CD9D6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9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7351" y="293511"/>
            <a:ext cx="12083627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6748" y="2556002"/>
            <a:ext cx="12589367" cy="792285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5X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more likely to experience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Engagement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9A57E-9899-EA4B-A2BD-6213EF876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3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48" y="2471337"/>
            <a:ext cx="12589367" cy="792285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5X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more likely to experience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Purpose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8438" y="298961"/>
            <a:ext cx="887213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58EEEE-A1D0-C34A-9388-BEFFFAA57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3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87446">
            <a:off x="637816" y="3166885"/>
            <a:ext cx="6439711" cy="87028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does this data tell us about ourselves? 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is holding us back from Student Voice as a “Way of Being” in schools.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32297" y="65836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4EE181-A367-614D-9BC3-CB48ED5F9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355" y="2970264"/>
            <a:ext cx="5262965" cy="5262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1767DA-96CC-0744-B7BA-647658D1B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2020">
            <a:off x="10835817" y="312301"/>
            <a:ext cx="1711367" cy="2281822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351714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And so the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088E3A-FE41-AB41-8211-52141128DBC0}"/>
              </a:ext>
            </a:extLst>
          </p:cNvPr>
          <p:cNvSpPr txBox="1"/>
          <p:nvPr/>
        </p:nvSpPr>
        <p:spPr>
          <a:xfrm rot="20757064">
            <a:off x="9583666" y="433621"/>
            <a:ext cx="3721731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Definition</a:t>
            </a:r>
            <a:b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4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285" y="5858020"/>
            <a:ext cx="12379161" cy="624068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resonates with you from the Voice definition?  What questions do you have as you think about embracing this definition at your school?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646688" y="335656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41636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44" y="1820845"/>
            <a:ext cx="8500410" cy="4646457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73285935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5" y="1784710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8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159414" y="145731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4869" y="3192261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4774">
            <a:off x="410795" y="291719"/>
            <a:ext cx="1739976" cy="2146527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48266" y="-85522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447" y="215687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910" y="3225898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1859081" y="646399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23" y="6463998"/>
            <a:ext cx="2186739" cy="2779363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77411DE-5B75-6944-9E3B-7203471CD714}"/>
              </a:ext>
            </a:extLst>
          </p:cNvPr>
          <p:cNvSpPr txBox="1"/>
          <p:nvPr/>
        </p:nvSpPr>
        <p:spPr>
          <a:xfrm rot="21038153">
            <a:off x="8940518" y="4408172"/>
            <a:ext cx="3721731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Noise v Voice</a:t>
            </a:r>
          </a:p>
        </p:txBody>
      </p:sp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29217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All adult voice is negative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Students are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" b="23967"/>
          <a:stretch/>
        </p:blipFill>
        <p:spPr>
          <a:xfrm>
            <a:off x="228600" y="371476"/>
            <a:ext cx="6343650" cy="394335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1291" b="10394"/>
          <a:stretch/>
        </p:blipFill>
        <p:spPr>
          <a:xfrm>
            <a:off x="1001183" y="4586817"/>
            <a:ext cx="5257800" cy="4762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0" r="8468" b="14516"/>
          <a:stretch/>
        </p:blipFill>
        <p:spPr>
          <a:xfrm>
            <a:off x="6500283" y="4943474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r="32105" b="21192"/>
          <a:stretch/>
        </p:blipFill>
        <p:spPr>
          <a:xfrm>
            <a:off x="6775450" y="971551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18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r="8952"/>
          <a:stretch/>
        </p:blipFill>
        <p:spPr>
          <a:xfrm>
            <a:off x="7600950" y="371475"/>
            <a:ext cx="5086350" cy="8429625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r="9167" b="14445"/>
          <a:stretch/>
        </p:blipFill>
        <p:spPr>
          <a:xfrm>
            <a:off x="942974" y="314325"/>
            <a:ext cx="5972175" cy="440055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1133" r="4639" b="4785"/>
          <a:stretch/>
        </p:blipFill>
        <p:spPr>
          <a:xfrm>
            <a:off x="1388533" y="4819923"/>
            <a:ext cx="6029325" cy="4506293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16298-B4C8-9041-A6F8-2D3183536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13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3477" r="3979" b="37597"/>
          <a:stretch/>
        </p:blipFill>
        <p:spPr>
          <a:xfrm>
            <a:off x="971550" y="314325"/>
            <a:ext cx="11058525" cy="4772025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14160"/>
          <a:stretch/>
        </p:blipFill>
        <p:spPr>
          <a:xfrm>
            <a:off x="1021047" y="5194768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739" r="-1346" b="14160"/>
          <a:stretch/>
        </p:blipFill>
        <p:spPr>
          <a:xfrm>
            <a:off x="8086726" y="5172075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70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24348" r="11957" b="16957"/>
          <a:stretch/>
        </p:blipFill>
        <p:spPr>
          <a:xfrm>
            <a:off x="244687" y="300568"/>
            <a:ext cx="5918200" cy="34290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11719" b="6250"/>
          <a:stretch/>
        </p:blipFill>
        <p:spPr>
          <a:xfrm>
            <a:off x="6318250" y="91440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0" t="50465" r="23433" b="4785"/>
          <a:stretch/>
        </p:blipFill>
        <p:spPr>
          <a:xfrm rot="10800000">
            <a:off x="353483" y="3917950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48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9" y="571499"/>
            <a:ext cx="11988801" cy="781131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9690" y="2522379"/>
            <a:ext cx="6663423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Rhetoric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20" y="1977437"/>
            <a:ext cx="1557126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842" y="5615917"/>
            <a:ext cx="1482410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720638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" y="287357"/>
            <a:ext cx="12602095" cy="91631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362C50-7B73-906A-EAEC-DA6F370DE5D3}"/>
              </a:ext>
            </a:extLst>
          </p:cNvPr>
          <p:cNvSpPr txBox="1"/>
          <p:nvPr/>
        </p:nvSpPr>
        <p:spPr>
          <a:xfrm>
            <a:off x="6745957" y="445982"/>
            <a:ext cx="3721731" cy="964367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Skills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5615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639F3E8B-593C-0197-12BA-8B1EA847D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4" y="249381"/>
            <a:ext cx="12680176" cy="92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0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1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36DCDE-5300-0D4B-BA05-79D44FDDC5B4}"/>
              </a:ext>
            </a:extLst>
          </p:cNvPr>
          <p:cNvSpPr txBox="1"/>
          <p:nvPr/>
        </p:nvSpPr>
        <p:spPr>
          <a:xfrm>
            <a:off x="328663" y="416458"/>
            <a:ext cx="1140968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Greta Thunberg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D997AB-AF7D-C148-A566-EB584A224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160" y="2113280"/>
            <a:ext cx="9377570" cy="563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01C15-2B8F-A94D-AFCD-761F00259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359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409280-BB94-D048-95C8-528394F9A548}"/>
              </a:ext>
            </a:extLst>
          </p:cNvPr>
          <p:cNvSpPr txBox="1"/>
          <p:nvPr/>
        </p:nvSpPr>
        <p:spPr>
          <a:xfrm>
            <a:off x="0" y="9036347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pic>
        <p:nvPicPr>
          <p:cNvPr id="2" name="Greta Thunberg">
            <a:hlinkClick r:id="" action="ppaction://media"/>
            <a:extLst>
              <a:ext uri="{FF2B5EF4-FFF2-40B4-BE49-F238E27FC236}">
                <a16:creationId xmlns:a16="http://schemas.microsoft.com/office/drawing/2014/main" id="{D38293EB-1A9C-3843-BDC6-86F7D199CD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9698" y="714726"/>
            <a:ext cx="10223182" cy="79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0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D1166EC-A0D3-7F4A-B387-E2B346176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53" y="387443"/>
            <a:ext cx="6722723" cy="4484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74AF5C-EC69-1545-852A-C1837283B0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1"/>
          <a:stretch/>
        </p:blipFill>
        <p:spPr>
          <a:xfrm>
            <a:off x="6866312" y="5266448"/>
            <a:ext cx="5972233" cy="361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35A049-4928-544A-BE6A-B87A29532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AE252D-3665-FA44-93A2-344A7248C49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0" t="3992" r="4587"/>
          <a:stretch/>
        </p:blipFill>
        <p:spPr>
          <a:xfrm>
            <a:off x="365760" y="116378"/>
            <a:ext cx="5685906" cy="4846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D5319F-57F2-F440-BBDF-DC2D4F816A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"/>
          <a:stretch/>
        </p:blipFill>
        <p:spPr>
          <a:xfrm>
            <a:off x="1049867" y="4909955"/>
            <a:ext cx="5811364" cy="4074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6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98D2-943A-2C4E-9DCB-69497581A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473" y="0"/>
            <a:ext cx="6781800" cy="1054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76D143-B77C-5E4C-88F7-335398786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" y="3660507"/>
            <a:ext cx="10695940" cy="2568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8E93B3-C824-EC49-8237-F8E51CE7E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90" y="1249781"/>
            <a:ext cx="12179300" cy="23387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C2EA2B-F5CD-384D-9109-1819C1580A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" y="6301348"/>
            <a:ext cx="12001500" cy="1651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F5EF4F-6E60-ED4F-83EC-B3D43C1976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07" y="8222933"/>
            <a:ext cx="12362180" cy="1530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12EBA7-B02D-224E-9A2A-64024DD85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814347" y="0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0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85775" y="4417644"/>
            <a:ext cx="1206802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In the Zoom chat, give a Pro or a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Con response to the above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statement.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906592" y="499476"/>
            <a:ext cx="9209208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algn="l" rtl="0" latinLnBrk="1" hangingPunct="0"/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Tag Team Debate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4" y="293810"/>
            <a:ext cx="2304361" cy="284278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06ACCF-A2D5-A943-852F-CDEC04FB047E}"/>
              </a:ext>
            </a:extLst>
          </p:cNvPr>
          <p:cNvSpPr txBox="1"/>
          <p:nvPr/>
        </p:nvSpPr>
        <p:spPr>
          <a:xfrm>
            <a:off x="685800" y="7354267"/>
            <a:ext cx="12068022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Now flip and provide a response for the opposite side of the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argument you just made.</a:t>
            </a:r>
            <a:endParaRPr lang="en-US" sz="4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88B3BB-3E29-0441-8F24-6BEBE54668EE}"/>
              </a:ext>
            </a:extLst>
          </p:cNvPr>
          <p:cNvSpPr txBox="1"/>
          <p:nvPr/>
        </p:nvSpPr>
        <p:spPr>
          <a:xfrm rot="20961371">
            <a:off x="1797616" y="2556783"/>
            <a:ext cx="10479400" cy="1579920"/>
          </a:xfrm>
          <a:prstGeom prst="rect">
            <a:avLst/>
          </a:prstGeom>
          <a:noFill/>
          <a:ln w="5715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This is a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PERFECT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 example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of Student Voice.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CB80F-BC24-EC4B-99D2-DD74DB0506F1}"/>
              </a:ext>
            </a:extLst>
          </p:cNvPr>
          <p:cNvSpPr txBox="1"/>
          <p:nvPr/>
        </p:nvSpPr>
        <p:spPr>
          <a:xfrm rot="21038153">
            <a:off x="8736869" y="222881"/>
            <a:ext cx="372173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Tag Team Debate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Lesson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0404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54720" y="268338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814647" y="3217488"/>
            <a:ext cx="13958427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Profile: Balancing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Dreaming &amp; Doing</a:t>
            </a: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Process: Listen,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Learn, Lead</a:t>
            </a: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Framework: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Self-Worth, Engagement, Purpose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278563" y="203945"/>
            <a:ext cx="2615218" cy="3392715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DAE7-F6C5-6641-AC82-7D4204EE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84" y="406400"/>
            <a:ext cx="12472416" cy="169129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Deeper Learning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Opportunities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1) Commit to embracing the Student Voice definition across your school.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2) Use &amp; share Voice Instructional Strategies.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3) Complete the Session #1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Action Plan.</a:t>
            </a:r>
            <a:br>
              <a:rPr lang="en-US" sz="4800" dirty="0">
                <a:solidFill>
                  <a:schemeClr val="bg1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4F4FE-7438-1B4F-AE24-0D9E0EEE49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20876823">
            <a:off x="617328" y="441659"/>
            <a:ext cx="1459408" cy="15478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89FDFD-54EA-A342-AB0F-35CA12C6A1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628543">
            <a:off x="10812948" y="285404"/>
            <a:ext cx="1459408" cy="15478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D056F-EB1C-7845-A1A4-AE0F30FC8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4341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21966" y="8911859"/>
            <a:ext cx="1190453" cy="675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67AA84-28D1-6E44-94D2-118E0800B736}"/>
              </a:ext>
            </a:extLst>
          </p:cNvPr>
          <p:cNvSpPr txBox="1"/>
          <p:nvPr/>
        </p:nvSpPr>
        <p:spPr>
          <a:xfrm>
            <a:off x="2953174" y="8896579"/>
            <a:ext cx="710522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Session #1 Resource Guide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BA204F4-0417-1CCD-47B9-4E05C3145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0" y="536878"/>
            <a:ext cx="6155354" cy="7907102"/>
          </a:xfrm>
          <a:prstGeom prst="rect">
            <a:avLst/>
          </a:prstGeom>
        </p:spPr>
      </p:pic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DBB3885-EBFB-252D-5587-855BEF75EC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51" y="548641"/>
            <a:ext cx="6443903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2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58" y="257476"/>
            <a:ext cx="11827956" cy="44247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F58F0A7-EF89-4755-3E8F-A4FC3F4D1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3042">
            <a:off x="8848060" y="5756868"/>
            <a:ext cx="2758244" cy="3395528"/>
          </a:xfrm>
          <a:prstGeom prst="rect">
            <a:avLst/>
          </a:prstGeom>
          <a:effectLst>
            <a:softEdge rad="211902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1B286D-E253-9B28-F46D-D83786968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1" y="1916300"/>
            <a:ext cx="4393230" cy="4393230"/>
          </a:xfrm>
          <a:prstGeom prst="rect">
            <a:avLst/>
          </a:prstGeom>
          <a:effectLst>
            <a:softEdge rad="122928"/>
          </a:effectLst>
        </p:spPr>
      </p:pic>
      <p:pic>
        <p:nvPicPr>
          <p:cNvPr id="8" name="Picture 7" descr="A picture containing indoor, toothbrush, close, blurry&#10;&#10;Description automatically generated">
            <a:extLst>
              <a:ext uri="{FF2B5EF4-FFF2-40B4-BE49-F238E27FC236}">
                <a16:creationId xmlns:a16="http://schemas.microsoft.com/office/drawing/2014/main" id="{C56F2A9F-6DE9-095E-B4C2-224558587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475" y="6667717"/>
            <a:ext cx="5261137" cy="2662262"/>
          </a:xfrm>
          <a:prstGeom prst="rect">
            <a:avLst/>
          </a:prstGeom>
          <a:effectLst>
            <a:softEdge rad="156035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EC70AF-B2DB-1E61-0875-5A0039F658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2209239"/>
            <a:ext cx="5774302" cy="3246595"/>
          </a:xfrm>
          <a:prstGeom prst="rect">
            <a:avLst/>
          </a:prstGeom>
          <a:effectLst>
            <a:softEdge rad="162757"/>
          </a:effectLst>
        </p:spPr>
      </p:pic>
    </p:spTree>
    <p:extLst>
      <p:ext uri="{BB962C8B-B14F-4D97-AF65-F5344CB8AC3E}">
        <p14:creationId xmlns:p14="http://schemas.microsoft.com/office/powerpoint/2010/main" val="14947357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413164" y="2947785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326674" y="4905269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Next Session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Aspirations Profile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Session#2 April 28, 2022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 &amp; Sue </a:t>
            </a:r>
            <a:r>
              <a:rPr lang="en-US" b="1" spc="213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Bryen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90A35FF2-90BF-B946-861A-F7C51A8EF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74" y="539518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7202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164999</TotalTime>
  <Words>996</Words>
  <Application>Microsoft Macintosh PowerPoint</Application>
  <PresentationFormat>Custom</PresentationFormat>
  <Paragraphs>235</Paragraphs>
  <Slides>44</Slides>
  <Notes>44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Chalkduster</vt:lpstr>
      <vt:lpstr>Helvetica Light</vt:lpstr>
      <vt:lpstr>Helvetica Neue</vt:lpstr>
      <vt:lpstr>Wingdings</vt:lpstr>
      <vt:lpstr>White</vt:lpstr>
      <vt:lpstr>PowerPoint Presentation</vt:lpstr>
      <vt:lpstr>PowerPoint Presentation</vt:lpstr>
      <vt:lpstr>Goals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Break!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Deeper Learning Opportunities   1) Commit to embracing the Student Voice definition across your school.  2) Use &amp; share Voice Instructional Strategies.  3) Complete the Session #1 Action Plan.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691</cp:revision>
  <cp:lastPrinted>2022-04-26T14:31:14Z</cp:lastPrinted>
  <dcterms:modified xsi:type="dcterms:W3CDTF">2022-07-06T13:52:08Z</dcterms:modified>
</cp:coreProperties>
</file>