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926" r:id="rId2"/>
    <p:sldId id="928" r:id="rId3"/>
    <p:sldId id="896" r:id="rId4"/>
    <p:sldId id="791" r:id="rId5"/>
    <p:sldId id="542" r:id="rId6"/>
    <p:sldId id="859" r:id="rId7"/>
    <p:sldId id="860" r:id="rId8"/>
    <p:sldId id="861" r:id="rId9"/>
    <p:sldId id="1186" r:id="rId10"/>
    <p:sldId id="927" r:id="rId11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hiddenSlides="1" frameSlides="1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D630"/>
    <a:srgbClr val="97C72B"/>
    <a:srgbClr val="21A647"/>
    <a:srgbClr val="F4B7AD"/>
    <a:srgbClr val="FF68B7"/>
    <a:srgbClr val="2265B2"/>
    <a:srgbClr val="0D3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57" autoAdjust="0"/>
    <p:restoredTop sz="86606" autoAdjust="0"/>
  </p:normalViewPr>
  <p:slideViewPr>
    <p:cSldViewPr snapToGrid="0" snapToObjects="1">
      <p:cViewPr varScale="1">
        <p:scale>
          <a:sx n="117" d="100"/>
          <a:sy n="117" d="100"/>
        </p:scale>
        <p:origin x="1408" y="19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D5624-B99E-DD4A-BF69-6A9B48023F12}" type="datetimeFigureOut">
              <a:rPr lang="en-US" smtClean="0"/>
              <a:t>4/15/21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33CFD-CE91-9347-BE29-D87900127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58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7613936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1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3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3EBEE3C2-AFB9-9D49-8D7C-099F9BCE08C2}" type="slidenum">
              <a:rPr lang="en-US">
                <a:latin typeface="Arial" pitchFamily="-65" charset="0"/>
              </a:rPr>
              <a:pPr/>
              <a:t>3</a:t>
            </a:fld>
            <a:endParaRPr lang="en-US">
              <a:latin typeface="Arial" pitchFamily="-65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74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444500"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indent="-444500" defTabSz="5842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 defTabSz="584200">
              <a:spcBef>
                <a:spcPts val="4200"/>
              </a:spcBef>
              <a:buSzPct val="75000"/>
              <a:buChar char="•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975359" y="3029937"/>
            <a:ext cx="11054082" cy="249710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AAA35-D58F-994F-8D59-908B34794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37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240" y="2275841"/>
            <a:ext cx="11704320" cy="6436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0240" y="8882098"/>
            <a:ext cx="3034453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43307" y="8882098"/>
            <a:ext cx="4118187" cy="677333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20107" y="8882098"/>
            <a:ext cx="3034453" cy="50064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E5B17-1B6C-B140-B3A4-2DB230358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9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50239" y="390596"/>
            <a:ext cx="11704322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62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>
              <a:defRPr sz="1800"/>
            </a:pPr>
            <a:r>
              <a:rPr sz="4400"/>
              <a:t>Body Level One</a:t>
            </a:r>
          </a:p>
          <a:p>
            <a:pPr lvl="1">
              <a:defRPr sz="1800"/>
            </a:pPr>
            <a:r>
              <a:rPr sz="4400"/>
              <a:t>Body Level Two</a:t>
            </a:r>
          </a:p>
          <a:p>
            <a:pPr lvl="2">
              <a:defRPr sz="1800"/>
            </a:pPr>
            <a:r>
              <a:rPr sz="4400"/>
              <a:t>Body Level Three</a:t>
            </a:r>
          </a:p>
          <a:p>
            <a:pPr lvl="3">
              <a:defRPr sz="1800"/>
            </a:pPr>
            <a:r>
              <a:rPr sz="4400"/>
              <a:t>Body Level Four</a:t>
            </a:r>
          </a:p>
          <a:p>
            <a:pPr lvl="4">
              <a:defRPr sz="1800"/>
            </a:pPr>
            <a:r>
              <a:rPr sz="44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20107" y="8882098"/>
            <a:ext cx="3034454" cy="475677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>
            <a:lvl1pPr algn="l"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7" r:id="rId3"/>
    <p:sldLayoutId id="2147483658" r:id="rId4"/>
    <p:sldLayoutId id="2147483662" r:id="rId5"/>
    <p:sldLayoutId id="2147483665" r:id="rId6"/>
    <p:sldLayoutId id="2147483666" r:id="rId7"/>
  </p:sldLayoutIdLst>
  <p:transition spd="med"/>
  <p:txStyles>
    <p:titleStyle>
      <a:lvl1pPr algn="ctr">
        <a:defRPr sz="6200">
          <a:latin typeface="Arial"/>
          <a:ea typeface="Arial"/>
          <a:cs typeface="Arial"/>
          <a:sym typeface="Arial"/>
        </a:defRPr>
      </a:lvl1pPr>
      <a:lvl2pPr algn="ctr">
        <a:defRPr sz="6200">
          <a:latin typeface="Arial"/>
          <a:ea typeface="Arial"/>
          <a:cs typeface="Arial"/>
          <a:sym typeface="Arial"/>
        </a:defRPr>
      </a:lvl2pPr>
      <a:lvl3pPr algn="ctr">
        <a:defRPr sz="6200">
          <a:latin typeface="Arial"/>
          <a:ea typeface="Arial"/>
          <a:cs typeface="Arial"/>
          <a:sym typeface="Arial"/>
        </a:defRPr>
      </a:lvl3pPr>
      <a:lvl4pPr algn="ctr">
        <a:defRPr sz="6200">
          <a:latin typeface="Arial"/>
          <a:ea typeface="Arial"/>
          <a:cs typeface="Arial"/>
          <a:sym typeface="Arial"/>
        </a:defRPr>
      </a:lvl4pPr>
      <a:lvl5pPr algn="ctr">
        <a:defRPr sz="6200">
          <a:latin typeface="Arial"/>
          <a:ea typeface="Arial"/>
          <a:cs typeface="Arial"/>
          <a:sym typeface="Arial"/>
        </a:defRPr>
      </a:lvl5pPr>
      <a:lvl6pPr indent="457200" algn="ctr">
        <a:defRPr sz="6200">
          <a:latin typeface="Arial"/>
          <a:ea typeface="Arial"/>
          <a:cs typeface="Arial"/>
          <a:sym typeface="Arial"/>
        </a:defRPr>
      </a:lvl6pPr>
      <a:lvl7pPr indent="914400" algn="ctr">
        <a:defRPr sz="6200">
          <a:latin typeface="Arial"/>
          <a:ea typeface="Arial"/>
          <a:cs typeface="Arial"/>
          <a:sym typeface="Arial"/>
        </a:defRPr>
      </a:lvl7pPr>
      <a:lvl8pPr indent="1371600" algn="ctr">
        <a:defRPr sz="6200">
          <a:latin typeface="Arial"/>
          <a:ea typeface="Arial"/>
          <a:cs typeface="Arial"/>
          <a:sym typeface="Arial"/>
        </a:defRPr>
      </a:lvl8pPr>
      <a:lvl9pPr indent="1828800" algn="ctr">
        <a:defRPr sz="6200">
          <a:latin typeface="Arial"/>
          <a:ea typeface="Arial"/>
          <a:cs typeface="Arial"/>
          <a:sym typeface="Arial"/>
        </a:defRPr>
      </a:lvl9pPr>
    </p:titleStyle>
    <p:bodyStyle>
      <a:lvl1pPr marL="471487" indent="-471487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1pPr>
      <a:lvl2pPr marL="906235" indent="-449035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2pPr>
      <a:lvl3pPr marL="1333500" indent="-419100">
        <a:spcBef>
          <a:spcPts val="700"/>
        </a:spcBef>
        <a:buSzPct val="100000"/>
        <a:buChar char="•"/>
        <a:defRPr sz="4400">
          <a:latin typeface="Arial"/>
          <a:ea typeface="Arial"/>
          <a:cs typeface="Arial"/>
          <a:sym typeface="Arial"/>
        </a:defRPr>
      </a:lvl3pPr>
      <a:lvl4pPr marL="1874520" indent="-502920">
        <a:spcBef>
          <a:spcPts val="700"/>
        </a:spcBef>
        <a:buSzPct val="100000"/>
        <a:buChar char="–"/>
        <a:defRPr sz="4400">
          <a:latin typeface="Arial"/>
          <a:ea typeface="Arial"/>
          <a:cs typeface="Arial"/>
          <a:sym typeface="Arial"/>
        </a:defRPr>
      </a:lvl4pPr>
      <a:lvl5pPr marL="23317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5pPr>
      <a:lvl6pPr marL="27889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6pPr>
      <a:lvl7pPr marL="32461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7pPr>
      <a:lvl8pPr marL="37033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8pPr>
      <a:lvl9pPr marL="4160520" indent="-502920">
        <a:spcBef>
          <a:spcPts val="700"/>
        </a:spcBef>
        <a:buSzPct val="100000"/>
        <a:buChar char="»"/>
        <a:defRPr sz="4400">
          <a:latin typeface="Arial"/>
          <a:ea typeface="Arial"/>
          <a:cs typeface="Arial"/>
          <a:sym typeface="Arial"/>
        </a:defRPr>
      </a:lvl9pPr>
    </p:bodyStyle>
    <p:otherStyle>
      <a:lvl1pPr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60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2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4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600">
        <a:defRPr sz="2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quagliainstitute.org/uploads/originals/aspirations-quadrants-instructional-strategies-elementar.pdf" TargetMode="External"/><Relationship Id="rId2" Type="http://schemas.openxmlformats.org/officeDocument/2006/relationships/hyperlink" Target="https://quagliainstitute.org/uploads/originals/aspirations-profile-1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tiff"/><Relationship Id="rId5" Type="http://schemas.openxmlformats.org/officeDocument/2006/relationships/hyperlink" Target="https://quagliainstitute.org/" TargetMode="External"/><Relationship Id="rId4" Type="http://schemas.openxmlformats.org/officeDocument/2006/relationships/hyperlink" Target="https://quagliainstitute.org/uploads/originals/aspirations-quadrants-instructional-strategies-secondary-2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3;&#10;&#13;&#10;Description automatically generated">
            <a:extLst>
              <a:ext uri="{FF2B5EF4-FFF2-40B4-BE49-F238E27FC236}">
                <a16:creationId xmlns:a16="http://schemas.microsoft.com/office/drawing/2014/main" id="{4652E33E-401E-0248-8497-6E2749987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58" y="416720"/>
            <a:ext cx="10789271" cy="18184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31D6F-7BA4-B644-A233-4C83B5C21EC3}"/>
              </a:ext>
            </a:extLst>
          </p:cNvPr>
          <p:cNvSpPr txBox="1"/>
          <p:nvPr/>
        </p:nvSpPr>
        <p:spPr>
          <a:xfrm>
            <a:off x="1125415" y="4357923"/>
            <a:ext cx="10808677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Light"/>
              </a:rPr>
              <a:t>An Introduction to the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sym typeface="Helvetica Light"/>
              </a:rPr>
              <a:t>Aspiration</a:t>
            </a:r>
            <a:r>
              <a:rPr lang="en-US" sz="5400" b="1" dirty="0">
                <a:solidFill>
                  <a:schemeClr val="bg1"/>
                </a:solidFill>
                <a:latin typeface="+mj-lt"/>
              </a:rPr>
              <a:t>s Profile </a:t>
            </a:r>
            <a:endParaRPr kumimoji="0" lang="en-US" sz="5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2950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flip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80D1FF-51B5-234B-AFD7-2596AD3A663C}"/>
              </a:ext>
            </a:extLst>
          </p:cNvPr>
          <p:cNvSpPr txBox="1"/>
          <p:nvPr/>
        </p:nvSpPr>
        <p:spPr>
          <a:xfrm>
            <a:off x="1055970" y="-249806"/>
            <a:ext cx="11277600" cy="10043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endParaRPr lang="en-US" sz="4800" dirty="0">
              <a:solidFill>
                <a:schemeClr val="bg1"/>
              </a:solidFill>
            </a:endParaRPr>
          </a:p>
          <a:p>
            <a:pPr rtl="0" latinLnBrk="1" hangingPunct="0"/>
            <a:r>
              <a:rPr lang="en-US" sz="4800" dirty="0">
                <a:solidFill>
                  <a:schemeClr val="bg1"/>
                </a:solidFill>
              </a:rPr>
              <a:t>For more </a:t>
            </a:r>
            <a:r>
              <a:rPr lang="en-US" sz="4800">
                <a:solidFill>
                  <a:schemeClr val="bg1"/>
                </a:solidFill>
              </a:rPr>
              <a:t>details visit:</a:t>
            </a:r>
            <a:endParaRPr lang="en-US" sz="4800" dirty="0">
              <a:solidFill>
                <a:schemeClr val="bg1"/>
              </a:solidFill>
            </a:endParaRPr>
          </a:p>
          <a:p>
            <a:pPr rtl="0" latinLnBrk="1" hangingPunct="0"/>
            <a:r>
              <a:rPr lang="en-US" sz="48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Aspirations Profile</a:t>
            </a:r>
            <a:endParaRPr lang="en-US" sz="4800" dirty="0">
              <a:solidFill>
                <a:srgbClr val="FFFF00"/>
              </a:solidFill>
            </a:endParaRPr>
          </a:p>
          <a:p>
            <a:pPr rtl="0" latinLnBrk="1" hangingPunct="0"/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halkduster" panose="03050602040202020205" pitchFamily="66" charset="77"/>
              <a:sym typeface="Helvetica Light"/>
            </a:endParaRPr>
          </a:p>
          <a:p>
            <a:pPr rtl="0" latinLnBrk="1" hangingPunct="0"/>
            <a:r>
              <a:rPr lang="en-US" sz="48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Aspirations Quadrants Strategies: </a:t>
            </a:r>
          </a:p>
          <a:p>
            <a:pPr rtl="0" latinLnBrk="1" hangingPunct="0"/>
            <a:r>
              <a:rPr lang="en-US" sz="48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Elementary</a:t>
            </a:r>
            <a:endParaRPr lang="en-US" sz="4800" dirty="0">
              <a:solidFill>
                <a:srgbClr val="FFFF00"/>
              </a:solidFill>
            </a:endParaRPr>
          </a:p>
          <a:p>
            <a:pPr rtl="0" latinLnBrk="1" hangingPunct="0"/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Light"/>
            </a:endParaRPr>
          </a:p>
          <a:p>
            <a:pPr rtl="0" latinLnBrk="1" hangingPunct="0"/>
            <a:r>
              <a:rPr lang="en-US" sz="4800" u="sng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Aspirations Quadrants Strategies: </a:t>
            </a:r>
          </a:p>
          <a:p>
            <a:pPr rtl="0" latinLnBrk="1" hangingPunct="0"/>
            <a:r>
              <a:rPr lang="en-US" sz="4800" u="sng" dirty="0">
                <a:solidFill>
                  <a:srgbClr val="FFFF00"/>
                </a:solidFill>
              </a:rPr>
              <a:t>Secondary</a:t>
            </a:r>
          </a:p>
          <a:p>
            <a:pPr rtl="0" latinLnBrk="1" hangingPunct="0"/>
            <a:endParaRPr lang="en-US" sz="3200" dirty="0">
              <a:solidFill>
                <a:schemeClr val="bg1"/>
              </a:solidFill>
            </a:endParaRPr>
          </a:p>
          <a:p>
            <a:pPr rtl="0" latinLnBrk="1" hangingPunct="0"/>
            <a:r>
              <a:rPr lang="en-US" sz="4800" dirty="0">
                <a:solidFill>
                  <a:schemeClr val="bg1"/>
                </a:solidFill>
              </a:rPr>
              <a:t>For more information about voice </a:t>
            </a:r>
          </a:p>
          <a:p>
            <a:pPr rtl="0" latinLnBrk="1" hangingPunct="0"/>
            <a:r>
              <a:rPr lang="en-US" sz="4800" dirty="0">
                <a:solidFill>
                  <a:schemeClr val="bg1"/>
                </a:solidFill>
              </a:rPr>
              <a:t>&amp; aspirations visit:</a:t>
            </a:r>
          </a:p>
          <a:p>
            <a:pPr rtl="0" latinLnBrk="1" hangingPunct="0"/>
            <a:r>
              <a:rPr lang="en-US" sz="4800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QuagliaInstitute.org</a:t>
            </a:r>
            <a:endParaRPr lang="en-US" sz="4800" dirty="0">
              <a:solidFill>
                <a:srgbClr val="FFFF00"/>
              </a:solidFill>
            </a:endParaRPr>
          </a:p>
          <a:p>
            <a:pPr rtl="0" latinLnBrk="1" hangingPunct="0"/>
            <a:endParaRPr kumimoji="0" lang="en-US" sz="5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BED3EA-4327-E147-ABA4-D13FE300B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2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214DC-A961-F049-B8F8-4DD169238142}"/>
              </a:ext>
            </a:extLst>
          </p:cNvPr>
          <p:cNvSpPr txBox="1"/>
          <p:nvPr/>
        </p:nvSpPr>
        <p:spPr>
          <a:xfrm>
            <a:off x="840686" y="1583256"/>
            <a:ext cx="11601741" cy="61965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What accounts for the difference between a  student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who talks about goals and one who  reaches them?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What marks the difference between a teacher who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works hard but has lost a sense of purpose and one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who remains inspired by the difference they make for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their students and the world? The difference is in their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aspirations — </a:t>
            </a:r>
            <a:r>
              <a:rPr lang="en-US" i="1" dirty="0">
                <a:solidFill>
                  <a:schemeClr val="bg1"/>
                </a:solidFill>
              </a:rPr>
              <a:t>the ability to dream and set goals for </a:t>
            </a:r>
          </a:p>
          <a:p>
            <a:pPr algn="l" rtl="0" latinLnBrk="1" hangingPunct="0"/>
            <a:r>
              <a:rPr lang="en-US" i="1" dirty="0">
                <a:solidFill>
                  <a:schemeClr val="bg1"/>
                </a:solidFill>
              </a:rPr>
              <a:t>the future while being inspired in the present to reach </a:t>
            </a:r>
          </a:p>
          <a:p>
            <a:pPr algn="l" rtl="0" latinLnBrk="1" hangingPunct="0"/>
            <a:r>
              <a:rPr lang="en-US" i="1" dirty="0">
                <a:solidFill>
                  <a:schemeClr val="bg1"/>
                </a:solidFill>
              </a:rPr>
              <a:t>those dreams</a:t>
            </a:r>
            <a:r>
              <a:rPr lang="en-US" dirty="0">
                <a:solidFill>
                  <a:schemeClr val="bg1"/>
                </a:solidFill>
              </a:rPr>
              <a:t>. As the definition suggests, there are </a:t>
            </a:r>
          </a:p>
          <a:p>
            <a:pPr algn="l" rtl="0" latinLnBrk="1" hangingPunct="0"/>
            <a:r>
              <a:rPr lang="en-US" dirty="0">
                <a:solidFill>
                  <a:schemeClr val="bg1"/>
                </a:solidFill>
              </a:rPr>
              <a:t>essentially two key dimensions of the aspirations profile: dreaming and doing. 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83694-4099-0644-AA9C-3E2472413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9C0C83-AADB-974A-92BC-EB83FC336445}"/>
              </a:ext>
            </a:extLst>
          </p:cNvPr>
          <p:cNvSpPr txBox="1"/>
          <p:nvPr/>
        </p:nvSpPr>
        <p:spPr>
          <a:xfrm>
            <a:off x="2406176" y="362947"/>
            <a:ext cx="8253046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Chalkduster"/>
              </a:rPr>
              <a:t>Reflect</a:t>
            </a:r>
          </a:p>
        </p:txBody>
      </p:sp>
    </p:spTree>
    <p:extLst>
      <p:ext uri="{BB962C8B-B14F-4D97-AF65-F5344CB8AC3E}">
        <p14:creationId xmlns:p14="http://schemas.microsoft.com/office/powerpoint/2010/main" val="4163814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952" y="2527095"/>
            <a:ext cx="10728959" cy="4701798"/>
          </a:xfrm>
          <a:prstGeom prst="rect">
            <a:avLst/>
          </a:prstGeom>
          <a:noFill/>
        </p:spPr>
        <p:txBody>
          <a:bodyPr wrap="square" lIns="130046" tIns="65023" rIns="130046" bIns="65023" rtlCol="0">
            <a:spAutoFit/>
          </a:bodyPr>
          <a:lstStyle/>
          <a:p>
            <a:pPr algn="ctr"/>
            <a:r>
              <a:rPr lang="en-US" sz="5700" dirty="0">
                <a:solidFill>
                  <a:srgbClr val="FFFFFF"/>
                </a:solidFill>
                <a:latin typeface="Chalkduster"/>
                <a:cs typeface="Chalkduster"/>
              </a:rPr>
              <a:t> </a:t>
            </a:r>
            <a:r>
              <a:rPr lang="en-US" sz="4800" dirty="0">
                <a:solidFill>
                  <a:srgbClr val="FFFFFF"/>
                </a:solidFill>
                <a:cs typeface="Chalkduster"/>
              </a:rPr>
              <a:t>The ability to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cs typeface="Chalkduster"/>
              </a:rPr>
              <a:t>dream and set goals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cs typeface="Chalkduster"/>
              </a:rPr>
              <a:t>for the future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cs typeface="Chalkduster"/>
              </a:rPr>
              <a:t>while being inspired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cs typeface="Chalkduster"/>
              </a:rPr>
              <a:t>in the present </a:t>
            </a:r>
          </a:p>
          <a:p>
            <a:pPr algn="ctr"/>
            <a:r>
              <a:rPr lang="en-US" sz="4800" dirty="0">
                <a:solidFill>
                  <a:srgbClr val="FFFFFF"/>
                </a:solidFill>
                <a:cs typeface="Chalkduster"/>
              </a:rPr>
              <a:t>to reach those dreams.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69619" y="936965"/>
            <a:ext cx="12083627" cy="105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  <a:cs typeface="Chalkduster"/>
              </a:rPr>
              <a:t>ASPIRATIONS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2C38B-5487-104A-9346-08C1DEE3B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76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290674" y="515939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63237" y="8856664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327796" y="8851901"/>
            <a:ext cx="80856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39900" y="863600"/>
            <a:ext cx="3898900" cy="3898900"/>
            <a:chOff x="0" y="0"/>
            <a:chExt cx="2456" cy="2456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1" name="Rectangle 1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5B7F"/>
                  </a:gs>
                  <a:gs pos="50000">
                    <a:srgbClr val="0086B8"/>
                  </a:gs>
                  <a:gs pos="100000">
                    <a:srgbClr val="00A1DB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4"/>
              <p:cNvSpPr>
                <a:spLocks/>
              </p:cNvSpPr>
              <p:nvPr/>
            </p:nvSpPr>
            <p:spPr bwMode="auto">
              <a:xfrm>
                <a:off x="384" y="120"/>
                <a:ext cx="1679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Imagination</a:t>
                </a:r>
              </a:p>
            </p:txBody>
          </p:sp>
        </p:grpSp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4" y="832"/>
              <a:ext cx="1368" cy="98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5638800" y="4770438"/>
            <a:ext cx="3898900" cy="3898900"/>
            <a:chOff x="0" y="0"/>
            <a:chExt cx="2456" cy="2456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6" name="Rectangle 1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A05900"/>
                  </a:gs>
                  <a:gs pos="50000">
                    <a:srgbClr val="E68300"/>
                  </a:gs>
                  <a:gs pos="100000">
                    <a:srgbClr val="FF9D00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Rectangle 19"/>
              <p:cNvSpPr>
                <a:spLocks/>
              </p:cNvSpPr>
              <p:nvPr/>
            </p:nvSpPr>
            <p:spPr bwMode="auto">
              <a:xfrm>
                <a:off x="355" y="166"/>
                <a:ext cx="1740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 panose="03050602040202020205" pitchFamily="66" charset="77"/>
                    <a:ea typeface="Times New Roman Bold" charset="0"/>
                    <a:cs typeface="Times New Roman Bold" charset="0"/>
                    <a:sym typeface="Times New Roman Bold" charset="0"/>
                  </a:rPr>
                  <a:t>Perspiration</a:t>
                </a:r>
              </a:p>
            </p:txBody>
          </p:sp>
        </p:grpSp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8" y="1051"/>
              <a:ext cx="2192" cy="65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739900" y="4770438"/>
            <a:ext cx="3898900" cy="3898900"/>
            <a:chOff x="0" y="0"/>
            <a:chExt cx="2456" cy="2456"/>
          </a:xfrm>
        </p:grpSpPr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71" name="Rectangle 2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7F5B"/>
                  </a:gs>
                  <a:gs pos="50000">
                    <a:srgbClr val="00B886"/>
                  </a:gs>
                  <a:gs pos="100000">
                    <a:srgbClr val="00DBA1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Rectangle 24"/>
              <p:cNvSpPr>
                <a:spLocks/>
              </p:cNvSpPr>
              <p:nvPr/>
            </p:nvSpPr>
            <p:spPr bwMode="auto">
              <a:xfrm>
                <a:off x="398" y="166"/>
                <a:ext cx="1652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 panose="03050602040202020205" pitchFamily="66" charset="77"/>
                    <a:ea typeface="Times New Roman Bold" charset="0"/>
                    <a:cs typeface="Times New Roman Bold" charset="0"/>
                    <a:sym typeface="Times New Roman Bold" charset="0"/>
                  </a:rPr>
                  <a:t>Hibernation</a:t>
                </a:r>
              </a:p>
            </p:txBody>
          </p:sp>
        </p:grpSp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2" y="753"/>
              <a:ext cx="973" cy="123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38800" y="863600"/>
            <a:ext cx="3898900" cy="3898900"/>
            <a:chOff x="0" y="0"/>
            <a:chExt cx="2456" cy="245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56" name="Rectangle 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flip="none" rotWithShape="0">
                <a:gsLst>
                  <a:gs pos="0">
                    <a:srgbClr val="A0A000"/>
                  </a:gs>
                  <a:gs pos="50000">
                    <a:srgbClr val="E6E600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ln w="9525" cap="rnd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softEdge rad="7747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Rectangle 9"/>
              <p:cNvSpPr>
                <a:spLocks/>
              </p:cNvSpPr>
              <p:nvPr/>
            </p:nvSpPr>
            <p:spPr bwMode="auto">
              <a:xfrm>
                <a:off x="494" y="111"/>
                <a:ext cx="1465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chemeClr val="bg1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Aspiration</a:t>
                </a:r>
              </a:p>
            </p:txBody>
          </p:sp>
        </p:grp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7" y="637"/>
              <a:ext cx="1143" cy="134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917806" y="8855005"/>
            <a:ext cx="2195853" cy="83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DOING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15C43A6-59A0-EA48-A9A5-FB9831448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8338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290674" y="515939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63237" y="8856664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327796" y="8851901"/>
            <a:ext cx="80856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1739900" y="4770438"/>
            <a:ext cx="3898900" cy="3898900"/>
            <a:chOff x="0" y="0"/>
            <a:chExt cx="2456" cy="2456"/>
          </a:xfrm>
        </p:grpSpPr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71" name="Rectangle 2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7F5B"/>
                  </a:gs>
                  <a:gs pos="50000">
                    <a:srgbClr val="00B886"/>
                  </a:gs>
                  <a:gs pos="100000">
                    <a:srgbClr val="00DBA1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defTabSz="584200" rtl="0"/>
                <a:endParaRPr lang="en-US"/>
              </a:p>
            </p:txBody>
          </p:sp>
          <p:sp>
            <p:nvSpPr>
              <p:cNvPr id="2072" name="Rectangle 24"/>
              <p:cNvSpPr>
                <a:spLocks/>
              </p:cNvSpPr>
              <p:nvPr/>
            </p:nvSpPr>
            <p:spPr bwMode="auto">
              <a:xfrm>
                <a:off x="398" y="166"/>
                <a:ext cx="1652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 panose="03050602040202020205" pitchFamily="66" charset="77"/>
                    <a:ea typeface="Times New Roman Bold" charset="0"/>
                    <a:cs typeface="Times New Roman Bold" charset="0"/>
                    <a:sym typeface="Times New Roman Bold" charset="0"/>
                  </a:rPr>
                  <a:t>Hibernation</a:t>
                </a:r>
              </a:p>
            </p:txBody>
          </p:sp>
        </p:grpSp>
        <p:pic>
          <p:nvPicPr>
            <p:cNvPr id="2074" name="Picture 2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22" y="753"/>
              <a:ext cx="973" cy="1232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917806" y="8855005"/>
            <a:ext cx="2195853" cy="83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DOING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55D54A-DFBA-DD4A-8589-DDCF96344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AF0477-EE76-C344-9C51-3E63C2516E4A}"/>
              </a:ext>
            </a:extLst>
          </p:cNvPr>
          <p:cNvSpPr txBox="1"/>
          <p:nvPr/>
        </p:nvSpPr>
        <p:spPr>
          <a:xfrm>
            <a:off x="2167788" y="1239661"/>
            <a:ext cx="9725220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Someone who does not think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about the future, has no clear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goals, and puts forth no effort in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daily life is in </a:t>
            </a:r>
            <a:r>
              <a:rPr lang="en-US" sz="4400" i="1" dirty="0">
                <a:solidFill>
                  <a:schemeClr val="bg1"/>
                </a:solidFill>
                <a:latin typeface="+mj-lt"/>
              </a:rPr>
              <a:t>Hibernation</a:t>
            </a:r>
            <a:endParaRPr kumimoji="0" lang="en-US" sz="4400" b="0" i="1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63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130629" y="515939"/>
            <a:ext cx="1229688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63237" y="8856664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327796" y="8851901"/>
            <a:ext cx="80856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739900" y="863600"/>
            <a:ext cx="3898900" cy="3898900"/>
            <a:chOff x="0" y="0"/>
            <a:chExt cx="2456" cy="2456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1" name="Rectangle 13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005B7F"/>
                  </a:gs>
                  <a:gs pos="50000">
                    <a:srgbClr val="0086B8"/>
                  </a:gs>
                  <a:gs pos="100000">
                    <a:srgbClr val="00A1DB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6985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Rectangle 14"/>
              <p:cNvSpPr>
                <a:spLocks/>
              </p:cNvSpPr>
              <p:nvPr/>
            </p:nvSpPr>
            <p:spPr bwMode="auto">
              <a:xfrm>
                <a:off x="384" y="120"/>
                <a:ext cx="1679" cy="372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Imagination</a:t>
                </a:r>
              </a:p>
            </p:txBody>
          </p:sp>
        </p:grpSp>
        <p:pic>
          <p:nvPicPr>
            <p:cNvPr id="2064" name="Picture 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4" y="832"/>
              <a:ext cx="1368" cy="98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917806" y="8855005"/>
            <a:ext cx="2195853" cy="83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cs typeface="Chalkduster"/>
              </a:rPr>
              <a:t>DOING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550A10-882A-8A48-9FFF-0901BF81C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86AE82-3559-6D40-8B83-59367B1DF3CC}"/>
              </a:ext>
            </a:extLst>
          </p:cNvPr>
          <p:cNvSpPr txBox="1"/>
          <p:nvPr/>
        </p:nvSpPr>
        <p:spPr>
          <a:xfrm>
            <a:off x="2349500" y="4578358"/>
            <a:ext cx="9725269" cy="3488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The category of </a:t>
            </a:r>
            <a:r>
              <a:rPr lang="en-US" sz="4400" i="1" dirty="0">
                <a:solidFill>
                  <a:schemeClr val="bg1"/>
                </a:solidFill>
              </a:rPr>
              <a:t>Imagination</a:t>
            </a:r>
            <a:r>
              <a:rPr lang="en-US" sz="4400" dirty="0">
                <a:solidFill>
                  <a:schemeClr val="bg1"/>
                </a:solidFill>
              </a:rPr>
              <a:t> is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characterized by individuals who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readily share their future plans, but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who show little, if any, effort to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reach those dreams. 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893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119743" y="515939"/>
            <a:ext cx="1240574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squar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63237" y="8856664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327796" y="8851901"/>
            <a:ext cx="80856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6798128" y="4803095"/>
            <a:ext cx="3898900" cy="3898900"/>
            <a:chOff x="0" y="0"/>
            <a:chExt cx="2456" cy="2456"/>
          </a:xfrm>
        </p:grpSpPr>
        <p:grpSp>
          <p:nvGrpSpPr>
            <p:cNvPr id="7" name="Group 2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66" name="Rectangle 1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rotWithShape="0">
                <a:gsLst>
                  <a:gs pos="0">
                    <a:srgbClr val="A05900"/>
                  </a:gs>
                  <a:gs pos="50000">
                    <a:srgbClr val="E68300"/>
                  </a:gs>
                  <a:gs pos="100000">
                    <a:srgbClr val="FF9D00"/>
                  </a:gs>
                </a:gsLst>
                <a:lin ang="5400000" scaled="1"/>
              </a:gradFill>
              <a:ln w="9525" cap="flat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softEdge rad="1524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pPr algn="ctr" defTabSz="584200" rtl="0"/>
                <a:endParaRPr lang="en-US"/>
              </a:p>
            </p:txBody>
          </p:sp>
          <p:sp>
            <p:nvSpPr>
              <p:cNvPr id="2067" name="Rectangle 19"/>
              <p:cNvSpPr>
                <a:spLocks/>
              </p:cNvSpPr>
              <p:nvPr/>
            </p:nvSpPr>
            <p:spPr bwMode="auto">
              <a:xfrm>
                <a:off x="355" y="166"/>
                <a:ext cx="1740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rgbClr val="FFFFFF"/>
                    </a:solidFill>
                    <a:latin typeface="Chalkboard" panose="03050602040202020205" pitchFamily="66" charset="77"/>
                    <a:ea typeface="Times New Roman Bold" charset="0"/>
                    <a:cs typeface="Times New Roman Bold" charset="0"/>
                    <a:sym typeface="Times New Roman Bold" charset="0"/>
                  </a:rPr>
                  <a:t>Perspiration</a:t>
                </a:r>
              </a:p>
            </p:txBody>
          </p:sp>
        </p:grpSp>
        <p:pic>
          <p:nvPicPr>
            <p:cNvPr id="2069" name="Picture 2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8" y="1051"/>
              <a:ext cx="2192" cy="65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917806" y="8855005"/>
            <a:ext cx="2195853" cy="83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DOING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FCE8ED-E7CF-AD4F-A9FE-914331968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BDA067-6971-4447-B385-C7C15F352CB8}"/>
              </a:ext>
            </a:extLst>
          </p:cNvPr>
          <p:cNvSpPr txBox="1"/>
          <p:nvPr/>
        </p:nvSpPr>
        <p:spPr>
          <a:xfrm>
            <a:off x="2369903" y="1171331"/>
            <a:ext cx="9487512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i="1" dirty="0">
                <a:solidFill>
                  <a:schemeClr val="bg1"/>
                </a:solidFill>
              </a:rPr>
              <a:t>Perspiration</a:t>
            </a:r>
            <a:r>
              <a:rPr lang="en-US" sz="4400" dirty="0">
                <a:solidFill>
                  <a:schemeClr val="bg1"/>
                </a:solidFill>
              </a:rPr>
              <a:t> defines someone who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works exceptionally hard and puts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forth effort, but lacks a sense of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</a:rPr>
              <a:t>purpose.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9189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1685926" y="431800"/>
            <a:ext cx="1589" cy="9105900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762000" y="8716964"/>
            <a:ext cx="9753600" cy="1587"/>
          </a:xfrm>
          <a:prstGeom prst="line">
            <a:avLst/>
          </a:prstGeom>
          <a:noFill/>
          <a:ln w="5715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2" name="Rectangle 4"/>
          <p:cNvSpPr>
            <a:spLocks/>
          </p:cNvSpPr>
          <p:nvPr/>
        </p:nvSpPr>
        <p:spPr bwMode="auto">
          <a:xfrm>
            <a:off x="290674" y="515939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3" name="Rectangle 5"/>
          <p:cNvSpPr>
            <a:spLocks/>
          </p:cNvSpPr>
          <p:nvPr/>
        </p:nvSpPr>
        <p:spPr bwMode="auto">
          <a:xfrm>
            <a:off x="9363237" y="8856664"/>
            <a:ext cx="1013749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high</a:t>
            </a:r>
          </a:p>
        </p:txBody>
      </p:sp>
      <p:sp>
        <p:nvSpPr>
          <p:cNvPr id="2054" name="Rectangle 6"/>
          <p:cNvSpPr>
            <a:spLocks/>
          </p:cNvSpPr>
          <p:nvPr/>
        </p:nvSpPr>
        <p:spPr bwMode="auto">
          <a:xfrm>
            <a:off x="327796" y="8851901"/>
            <a:ext cx="808565" cy="55399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57795" bIns="0">
            <a:prstTxWarp prst="textNoShape">
              <a:avLst/>
            </a:prstTxWarp>
            <a:spAutoFit/>
          </a:bodyPr>
          <a:lstStyle/>
          <a:p>
            <a:pPr marL="57147"/>
            <a:r>
              <a:rPr lang="en-US" dirty="0">
                <a:solidFill>
                  <a:srgbClr val="FFFF00"/>
                </a:solidFill>
                <a:latin typeface="+mj-lt"/>
                <a:ea typeface="Times New Roman" pitchFamily="-103" charset="0"/>
                <a:cs typeface="Chalkduster"/>
              </a:rPr>
              <a:t>low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977743" y="732972"/>
            <a:ext cx="3898900" cy="3898900"/>
            <a:chOff x="0" y="0"/>
            <a:chExt cx="2456" cy="2456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0" y="0"/>
              <a:ext cx="2456" cy="2456"/>
              <a:chOff x="0" y="0"/>
              <a:chExt cx="2456" cy="2456"/>
            </a:xfrm>
          </p:grpSpPr>
          <p:sp>
            <p:nvSpPr>
              <p:cNvPr id="2056" name="Rectangle 8"/>
              <p:cNvSpPr>
                <a:spLocks/>
              </p:cNvSpPr>
              <p:nvPr/>
            </p:nvSpPr>
            <p:spPr bwMode="auto">
              <a:xfrm>
                <a:off x="0" y="0"/>
                <a:ext cx="2456" cy="2456"/>
              </a:xfrm>
              <a:prstGeom prst="rect">
                <a:avLst/>
              </a:prstGeom>
              <a:gradFill flip="none" rotWithShape="0">
                <a:gsLst>
                  <a:gs pos="0">
                    <a:srgbClr val="A0A000"/>
                  </a:gs>
                  <a:gs pos="50000">
                    <a:srgbClr val="E6E600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ln w="9525" cap="rnd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softEdge rad="774700"/>
              </a:effectLst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57" name="Rectangle 9"/>
              <p:cNvSpPr>
                <a:spLocks/>
              </p:cNvSpPr>
              <p:nvPr/>
            </p:nvSpPr>
            <p:spPr bwMode="auto">
              <a:xfrm>
                <a:off x="494" y="111"/>
                <a:ext cx="1465" cy="368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wrap="none" lIns="0" tIns="0" rIns="57799" bIns="0" anchor="ctr">
                <a:prstTxWarp prst="textNoShape">
                  <a:avLst/>
                </a:prstTxWarp>
                <a:spAutoFit/>
              </a:bodyPr>
              <a:lstStyle/>
              <a:p>
                <a:pPr marL="57147"/>
                <a:r>
                  <a:rPr lang="en-US" sz="3800" dirty="0">
                    <a:solidFill>
                      <a:schemeClr val="bg1"/>
                    </a:solidFill>
                    <a:latin typeface="Chalkboard"/>
                    <a:ea typeface="Times New Roman Bold" charset="0"/>
                    <a:cs typeface="Chalkboard"/>
                    <a:sym typeface="Times New Roman Bold" charset="0"/>
                  </a:rPr>
                  <a:t>Aspiration</a:t>
                </a:r>
              </a:p>
            </p:txBody>
          </p:sp>
        </p:grp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97" y="637"/>
              <a:ext cx="1143" cy="1344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492195" y="1903307"/>
            <a:ext cx="713458" cy="579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0046" tIns="65023" rIns="130046" bIns="65023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600" dirty="0">
                <a:solidFill>
                  <a:schemeClr val="bg1"/>
                </a:solidFill>
                <a:cs typeface="Chalkduster"/>
              </a:rPr>
              <a:t>DREAMING</a:t>
            </a: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4917806" y="8855005"/>
            <a:ext cx="2195853" cy="83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30046" tIns="65023" rIns="130046" bIns="65023">
            <a:prstTxWarp prst="textNoShape">
              <a:avLst/>
            </a:prstTxWarp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latin typeface="+mj-lt"/>
                <a:cs typeface="Chalkduster"/>
              </a:rPr>
              <a:t>DOING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E4F3BB-EFCF-5A44-9414-B5B1A56F1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131A7A-A16E-3147-B943-D00AFDD55496}"/>
              </a:ext>
            </a:extLst>
          </p:cNvPr>
          <p:cNvSpPr txBox="1"/>
          <p:nvPr/>
        </p:nvSpPr>
        <p:spPr>
          <a:xfrm>
            <a:off x="2180492" y="4229470"/>
            <a:ext cx="8956431" cy="3488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Individuals in the </a:t>
            </a:r>
            <a:r>
              <a:rPr lang="en-US" sz="4400" i="1" dirty="0">
                <a:solidFill>
                  <a:schemeClr val="bg1"/>
                </a:solidFill>
                <a:latin typeface="+mj-lt"/>
              </a:rPr>
              <a:t>Aspiration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category have the ability to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think about the future, set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goals for themselves, and take </a:t>
            </a:r>
          </a:p>
          <a:p>
            <a:pPr rtl="0" latinLnBrk="1" hangingPunct="0"/>
            <a:r>
              <a:rPr lang="en-US" sz="4400" dirty="0">
                <a:solidFill>
                  <a:schemeClr val="bg1"/>
                </a:solidFill>
                <a:latin typeface="+mj-lt"/>
              </a:rPr>
              <a:t>steps to achieve those goals.</a:t>
            </a:r>
            <a:endParaRPr kumimoji="0" lang="en-US" sz="4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073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7EC35B-1BBB-FD48-9B75-AA4EBDC3987D}"/>
              </a:ext>
            </a:extLst>
          </p:cNvPr>
          <p:cNvSpPr txBox="1"/>
          <p:nvPr/>
        </p:nvSpPr>
        <p:spPr>
          <a:xfrm>
            <a:off x="539261" y="117709"/>
            <a:ext cx="11769969" cy="964366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b="1" dirty="0">
                <a:solidFill>
                  <a:srgbClr val="FFFF00"/>
                </a:solidFill>
              </a:rPr>
              <a:t>Keep in Mind</a:t>
            </a:r>
            <a:endParaRPr kumimoji="0" lang="en-US" sz="6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200" dirty="0">
              <a:solidFill>
                <a:schemeClr val="bg1"/>
              </a:solidFill>
            </a:endParaRPr>
          </a:p>
          <a:p>
            <a:pPr marL="742950" marR="0" indent="-7429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4000" dirty="0">
                <a:solidFill>
                  <a:schemeClr val="bg1"/>
                </a:solidFill>
              </a:rPr>
              <a:t>The Aspirations Profile quadrants are fluid. 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>
                <a:solidFill>
                  <a:schemeClr val="bg1"/>
                </a:solidFill>
              </a:rPr>
              <a:t>	 Students move in and out of the 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>
                <a:solidFill>
                  <a:schemeClr val="bg1"/>
                </a:solidFill>
              </a:rPr>
              <a:t>	 quadrants throughout any given day.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</a:endParaRPr>
          </a:p>
          <a:p>
            <a:pPr marL="742950" marR="0" indent="-7429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2"/>
              <a:tabLst/>
            </a:pPr>
            <a:r>
              <a:rPr lang="en-US" sz="4000" dirty="0">
                <a:solidFill>
                  <a:schemeClr val="bg1"/>
                </a:solidFill>
              </a:rPr>
              <a:t>Students need different levels of support            depending on the quadrant they might be in           during your class.  </a:t>
            </a: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3200" dirty="0">
              <a:solidFill>
                <a:schemeClr val="bg1"/>
              </a:solidFill>
            </a:endParaRPr>
          </a:p>
          <a:p>
            <a:pPr marL="742950" marR="0" indent="-74295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 startAt="3"/>
              <a:tabLst/>
            </a:pPr>
            <a:r>
              <a:rPr lang="en-US" sz="4000" dirty="0">
                <a:solidFill>
                  <a:schemeClr val="bg1"/>
                </a:solidFill>
              </a:rPr>
              <a:t>Reaching one’s aspirations requires students       to dream </a:t>
            </a:r>
            <a:r>
              <a:rPr lang="en-US" sz="4000" i="1" dirty="0">
                <a:solidFill>
                  <a:schemeClr val="bg1"/>
                </a:solidFill>
              </a:rPr>
              <a:t>and </a:t>
            </a:r>
            <a:r>
              <a:rPr lang="en-US" sz="4000" dirty="0">
                <a:solidFill>
                  <a:schemeClr val="bg1"/>
                </a:solidFill>
              </a:rPr>
              <a:t>do! Adults must be willing to              foster conditions to help students reach their                aspirations </a:t>
            </a:r>
            <a:r>
              <a:rPr lang="en-US" sz="4000" i="1" dirty="0">
                <a:solidFill>
                  <a:schemeClr val="bg1"/>
                </a:solidFill>
              </a:rPr>
              <a:t>and </a:t>
            </a:r>
            <a:r>
              <a:rPr lang="en-US" sz="4000" dirty="0">
                <a:solidFill>
                  <a:schemeClr val="bg1"/>
                </a:solidFill>
              </a:rPr>
              <a:t>the students must be actively                involved. 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0EABD8-EB17-964D-A96A-C8FC7B847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1738344" y="8978361"/>
            <a:ext cx="1190453" cy="67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51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162651</TotalTime>
  <Words>370</Words>
  <Application>Microsoft Macintosh PowerPoint</Application>
  <PresentationFormat>Custom</PresentationFormat>
  <Paragraphs>95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Chalkboard</vt:lpstr>
      <vt:lpstr>Chalkduster</vt:lpstr>
      <vt:lpstr>Helvetica Light</vt:lpstr>
      <vt:lpstr>Helvetica Neue</vt:lpstr>
      <vt:lpstr>Times New Roman</vt:lpstr>
      <vt:lpstr>Times New Roman Bold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Sue Harper</cp:lastModifiedBy>
  <cp:revision>676</cp:revision>
  <cp:lastPrinted>2020-12-03T23:26:41Z</cp:lastPrinted>
  <dcterms:modified xsi:type="dcterms:W3CDTF">2021-04-15T13:06:59Z</dcterms:modified>
</cp:coreProperties>
</file>