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1397" r:id="rId2"/>
    <p:sldId id="1214" r:id="rId3"/>
    <p:sldId id="1396" r:id="rId4"/>
    <p:sldId id="834" r:id="rId5"/>
    <p:sldId id="972" r:id="rId6"/>
    <p:sldId id="450" r:id="rId7"/>
    <p:sldId id="365" r:id="rId8"/>
    <p:sldId id="490" r:id="rId9"/>
    <p:sldId id="359" r:id="rId10"/>
    <p:sldId id="940" r:id="rId11"/>
    <p:sldId id="483" r:id="rId12"/>
    <p:sldId id="935" r:id="rId13"/>
    <p:sldId id="1340" r:id="rId14"/>
    <p:sldId id="937" r:id="rId15"/>
    <p:sldId id="491" r:id="rId16"/>
    <p:sldId id="750" r:id="rId17"/>
    <p:sldId id="929" r:id="rId18"/>
    <p:sldId id="798" r:id="rId19"/>
    <p:sldId id="455" r:id="rId20"/>
    <p:sldId id="456" r:id="rId21"/>
    <p:sldId id="453" r:id="rId22"/>
    <p:sldId id="465" r:id="rId23"/>
    <p:sldId id="464" r:id="rId24"/>
    <p:sldId id="452" r:id="rId25"/>
    <p:sldId id="454" r:id="rId26"/>
    <p:sldId id="466" r:id="rId27"/>
    <p:sldId id="1338" r:id="rId28"/>
    <p:sldId id="461" r:id="rId29"/>
    <p:sldId id="1375" r:id="rId30"/>
    <p:sldId id="370" r:id="rId31"/>
    <p:sldId id="754" r:id="rId32"/>
    <p:sldId id="1339" r:id="rId33"/>
    <p:sldId id="889" r:id="rId34"/>
    <p:sldId id="1378" r:id="rId35"/>
    <p:sldId id="669" r:id="rId36"/>
    <p:sldId id="1342" r:id="rId37"/>
    <p:sldId id="1343" r:id="rId38"/>
    <p:sldId id="1179" r:id="rId39"/>
    <p:sldId id="1186" r:id="rId40"/>
    <p:sldId id="1377" r:id="rId41"/>
    <p:sldId id="1347" r:id="rId42"/>
    <p:sldId id="1195" r:id="rId43"/>
    <p:sldId id="1184" r:id="rId44"/>
    <p:sldId id="1190" r:id="rId45"/>
    <p:sldId id="1393" r:id="rId46"/>
    <p:sldId id="1395" r:id="rId47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F0F8"/>
    <a:srgbClr val="C1E3FF"/>
    <a:srgbClr val="97C72B"/>
    <a:srgbClr val="21A64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56" autoAdjust="0"/>
    <p:restoredTop sz="78194" autoAdjust="0"/>
  </p:normalViewPr>
  <p:slideViewPr>
    <p:cSldViewPr snapToGrid="0" snapToObjects="1">
      <p:cViewPr varScale="1">
        <p:scale>
          <a:sx n="68" d="100"/>
          <a:sy n="68" d="100"/>
        </p:scale>
        <p:origin x="2768" y="20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7/20/23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884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30431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D168FB27-FBF0-40BD-AAAA-99B40542DE6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54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2251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57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2472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6312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168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723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704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86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138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68FB27-FBF0-40BD-AAAA-99B40542DE6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2786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382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2901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90931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22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7" name="Shape 3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defTabSz="584200">
              <a:defRPr sz="6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6000"/>
              <a:t>Title Text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 defTabSz="584200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200"/>
              <a:t>Body Level One</a:t>
            </a:r>
          </a:p>
          <a:p>
            <a:pPr lvl="1">
              <a:defRPr sz="1800"/>
            </a:pPr>
            <a:r>
              <a:rPr sz="3200"/>
              <a:t>Body Level Two</a:t>
            </a:r>
          </a:p>
          <a:p>
            <a:pPr lvl="2">
              <a:defRPr sz="1800"/>
            </a:pPr>
            <a:r>
              <a:rPr sz="3200"/>
              <a:t>Body Level Three</a:t>
            </a:r>
          </a:p>
          <a:p>
            <a:pPr lvl="3">
              <a:defRPr sz="1800"/>
            </a:pPr>
            <a:r>
              <a:rPr sz="3200"/>
              <a:t>Body Level Four</a:t>
            </a:r>
          </a:p>
          <a:p>
            <a:pPr lvl="4">
              <a:defRPr sz="1800"/>
            </a:pPr>
            <a:r>
              <a:rPr sz="32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47206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2" r:id="rId2"/>
    <p:sldLayoutId id="2147483653" r:id="rId3"/>
    <p:sldLayoutId id="2147483656" r:id="rId4"/>
    <p:sldLayoutId id="2147483657" r:id="rId5"/>
    <p:sldLayoutId id="2147483658" r:id="rId6"/>
    <p:sldLayoutId id="2147483662" r:id="rId7"/>
    <p:sldLayoutId id="2147483665" r:id="rId8"/>
    <p:sldLayoutId id="2147483666" r:id="rId9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G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tiff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ooE9dKobjZU" TargetMode="External"/><Relationship Id="rId2" Type="http://schemas.openxmlformats.org/officeDocument/2006/relationships/hyperlink" Target="http://vimeo.com/qisva/listening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.png"/><Relationship Id="rId4" Type="http://schemas.openxmlformats.org/officeDocument/2006/relationships/image" Target="../media/image5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tYKcvRfxK0o" TargetMode="External"/><Relationship Id="rId2" Type="http://schemas.openxmlformats.org/officeDocument/2006/relationships/hyperlink" Target="http://vimeo.com/qisva/time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youtu.be/Yl3JrRtyGHc" TargetMode="External"/><Relationship Id="rId4" Type="http://schemas.openxmlformats.org/officeDocument/2006/relationships/hyperlink" Target="http://vimeo.com/qisva/connection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vimeo.com/qisva/connections2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vimeo.com/qisva/connections3" TargetMode="External"/><Relationship Id="rId4" Type="http://schemas.openxmlformats.org/officeDocument/2006/relationships/hyperlink" Target="http://vimeo.com/qisva/connections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vimeo.com/qisva/connections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vimeo.com/qisva/connections5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vimeo.com/qisva/connections6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vimeo.com/qisva/connections7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vimeo.com/qisva/connections8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vimeo.com/qisva/connections9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TvZCdUP7N4" TargetMode="External"/><Relationship Id="rId2" Type="http://schemas.openxmlformats.org/officeDocument/2006/relationships/hyperlink" Target="https://vimeo.com/qisva/together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lawrenc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youtu.be/iZWyKT6Gq4M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5.tif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tiff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vimeo.com/qisva/sutter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_kwkyzH0vWw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qisva/louie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1Ebg4If1r7A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hyperlink" Target="https://quagliainstitute.org/ohio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210" y="5082479"/>
            <a:ext cx="13004800" cy="2901301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Dr. Russ Quaglia &amp; Dr. Lisa Lande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@</a:t>
            </a:r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QISVAtweets</a:t>
            </a:r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 @</a:t>
            </a:r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Lisa_Lande</a:t>
            </a:r>
            <a:endParaRPr lang="en-US" b="1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lande@quagliainstitute.org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www.QuagliaInstitute.org</a:t>
            </a:r>
            <a:endParaRPr lang="en-US" b="1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July 19-20, 2023</a:t>
            </a: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80210" y="2735771"/>
            <a:ext cx="13165220" cy="234730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44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Empowering Students to Change the World Through the Voice Process: Listen, Learn, Lead</a:t>
            </a:r>
            <a:endParaRPr lang="en-US" sz="4400" b="1" spc="213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sz="1200" b="1" spc="213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53" y="7983185"/>
            <a:ext cx="8070493" cy="1360243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0CC78F10-0FA8-A26C-ADD9-E56F4E090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086" y="483215"/>
            <a:ext cx="6579424" cy="1976152"/>
          </a:xfrm>
          <a:prstGeom prst="rect">
            <a:avLst/>
          </a:prstGeom>
          <a:effectLst>
            <a:softEdge rad="59186"/>
          </a:effectLst>
        </p:spPr>
      </p:pic>
    </p:spTree>
    <p:extLst>
      <p:ext uri="{BB962C8B-B14F-4D97-AF65-F5344CB8AC3E}">
        <p14:creationId xmlns:p14="http://schemas.microsoft.com/office/powerpoint/2010/main" val="85252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5FAC4-93D7-4269-B76E-3F5748AB4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8358" y="248849"/>
            <a:ext cx="11054082" cy="2497103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  <a:latin typeface="Chalkduster" panose="03050602040202020205" pitchFamily="66" charset="0"/>
              </a:rPr>
              <a:t>Learning Intention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0"/>
              </a:rPr>
            </a:br>
            <a:endParaRPr lang="en-AU" sz="3600" dirty="0">
              <a:solidFill>
                <a:schemeClr val="bg1"/>
              </a:solidFill>
              <a:latin typeface="Chalkduster" panose="03050602040202020205" pitchFamily="66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F17F9-F9BE-4F26-9248-FD9B1907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059734"/>
            <a:ext cx="12859096" cy="5291063"/>
          </a:xfrm>
        </p:spPr>
        <p:txBody>
          <a:bodyPr/>
          <a:lstStyle/>
          <a:p>
            <a:r>
              <a:rPr lang="en-US" sz="4000" b="1" dirty="0">
                <a:solidFill>
                  <a:srgbClr val="FFFF00"/>
                </a:solidFill>
                <a:latin typeface="Chalkduster" panose="03050602040202020205" pitchFamily="66" charset="0"/>
              </a:rPr>
              <a:t>Success Criteria</a:t>
            </a: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  <a:t>Discover the components &amp; nuances of the School Voice Process: Listen, Learn, Lead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  <a:t>Consider how the School Voice Process can help us</a:t>
            </a:r>
          </a:p>
          <a:p>
            <a:pPr lvl="1" indent="0" algn="l" rtl="0" latinLnBrk="1" hangingPunct="0"/>
            <a: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  <a:t>	-Reimagine Education</a:t>
            </a:r>
          </a:p>
          <a:p>
            <a:pPr lvl="1" indent="0" algn="l" rtl="0" latinLnBrk="1" hangingPunct="0"/>
            <a: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  <a:t>	-Reconnect with the Joy of Teaching</a:t>
            </a:r>
          </a:p>
          <a:p>
            <a:pPr lvl="1" indent="0" algn="l" rtl="0" latinLnBrk="1" hangingPunct="0"/>
            <a: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  <a:t>	-Empower Students to Change the World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sz="320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  <a:t>Apply learning to amplify Student Voice in</a:t>
            </a:r>
            <a:b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rgbClr val="FFFFFF"/>
                </a:solidFill>
                <a:latin typeface="Chalkduster"/>
                <a:cs typeface="Chalkduster"/>
              </a:rPr>
              <a:t>YOUR school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AU" sz="3200" dirty="0">
              <a:solidFill>
                <a:schemeClr val="bg1"/>
              </a:solidFill>
              <a:latin typeface="Chalkduster" panose="03050602040202020205" pitchFamily="66" charset="0"/>
            </a:endParaRPr>
          </a:p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3F2CA0-1570-4B81-9894-D0A19229B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D8C9B2-CB95-9444-86C5-BB09FDB47C7B}"/>
              </a:ext>
            </a:extLst>
          </p:cNvPr>
          <p:cNvSpPr txBox="1"/>
          <p:nvPr/>
        </p:nvSpPr>
        <p:spPr>
          <a:xfrm>
            <a:off x="2296041" y="1038645"/>
            <a:ext cx="1069871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0"/>
                <a:sym typeface="Helvetica Light"/>
              </a:rPr>
              <a:t>We are learning to 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0"/>
              </a:rPr>
              <a:t>implement the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0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0"/>
              </a:rPr>
              <a:t>Voice Process to amplify voice &amp; support all students in reaching their fullest potential.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0"/>
              <a:sym typeface="Helvetica Light"/>
            </a:endParaRPr>
          </a:p>
        </p:txBody>
      </p:sp>
      <p:pic>
        <p:nvPicPr>
          <p:cNvPr id="8" name="Picture 7" descr="A drawing of a target with a arrow in the middle&#10;&#10;Description automatically generated with low confidence">
            <a:extLst>
              <a:ext uri="{FF2B5EF4-FFF2-40B4-BE49-F238E27FC236}">
                <a16:creationId xmlns:a16="http://schemas.microsoft.com/office/drawing/2014/main" id="{BC1ACDF5-30F3-D0BF-95AA-919DB302C1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2997">
            <a:off x="344831" y="359355"/>
            <a:ext cx="1762126" cy="2202657"/>
          </a:xfrm>
          <a:prstGeom prst="rect">
            <a:avLst/>
          </a:prstGeom>
          <a:effectLst>
            <a:softEdge rad="45336"/>
          </a:effectLst>
        </p:spPr>
      </p:pic>
    </p:spTree>
    <p:extLst>
      <p:ext uri="{BB962C8B-B14F-4D97-AF65-F5344CB8AC3E}">
        <p14:creationId xmlns:p14="http://schemas.microsoft.com/office/powerpoint/2010/main" val="184669413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7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/>
          </p:cNvSpPr>
          <p:nvPr/>
        </p:nvSpPr>
        <p:spPr bwMode="auto">
          <a:xfrm>
            <a:off x="3678243" y="1727201"/>
            <a:ext cx="5638799" cy="1130299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spcBef>
                <a:spcPts val="4339"/>
              </a:spcBef>
            </a:pPr>
            <a:endParaRPr lang="en-US" sz="5800" dirty="0">
              <a:solidFill>
                <a:srgbClr val="B9CDE5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3" name="Rectangle 3"/>
          <p:cNvSpPr>
            <a:spLocks/>
          </p:cNvSpPr>
          <p:nvPr/>
        </p:nvSpPr>
        <p:spPr bwMode="auto">
          <a:xfrm>
            <a:off x="192093" y="3086101"/>
            <a:ext cx="12814302" cy="5435599"/>
          </a:xfrm>
          <a:prstGeom prst="rect">
            <a:avLst/>
          </a:prstGeom>
          <a:noFill/>
          <a:ln w="63500" cap="rnd">
            <a:noFill/>
            <a:round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>
              <a:tabLst>
                <a:tab pos="1282753" algn="l"/>
                <a:tab pos="2171789" algn="l"/>
                <a:tab pos="2654409" algn="l"/>
              </a:tabLst>
              <a:defRPr/>
            </a:pPr>
            <a:endParaRPr lang="en-US" sz="3001" dirty="0">
              <a:solidFill>
                <a:srgbClr val="FFFFFF"/>
              </a:solidFill>
              <a:latin typeface="Comic Sans MS" charset="0"/>
              <a:ea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25604" name="Rectangle 4"/>
          <p:cNvSpPr>
            <a:spLocks/>
          </p:cNvSpPr>
          <p:nvPr/>
        </p:nvSpPr>
        <p:spPr bwMode="auto">
          <a:xfrm>
            <a:off x="863603" y="5"/>
            <a:ext cx="10350501" cy="17653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57799" bIns="0"/>
          <a:lstStyle/>
          <a:p>
            <a:pPr marL="57152"/>
            <a:endParaRPr lang="en-US" sz="3601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Comic Sans MS" charset="0"/>
              <a:cs typeface="Comic Sans MS" charset="0"/>
              <a:sym typeface="Comic Sans MS" charset="0"/>
            </a:endParaRPr>
          </a:p>
        </p:txBody>
      </p:sp>
      <p:sp>
        <p:nvSpPr>
          <p:cNvPr id="67591" name="Rectangle 6"/>
          <p:cNvSpPr>
            <a:spLocks/>
          </p:cNvSpPr>
          <p:nvPr/>
        </p:nvSpPr>
        <p:spPr bwMode="auto">
          <a:xfrm>
            <a:off x="9618670" y="9825476"/>
            <a:ext cx="3200399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8099" tIns="38099" rIns="38099" bIns="38099"/>
          <a:lstStyle/>
          <a:p>
            <a:pPr algn="l"/>
            <a:endParaRPr lang="en-US" sz="1600" dirty="0">
              <a:solidFill>
                <a:srgbClr val="FFFFFF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3201" y="6206407"/>
            <a:ext cx="8889999" cy="32435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Using 6 toothpicks,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make 4 and only 4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equilateral triangles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(all 3 sides the same size).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413" dirty="0">
                <a:solidFill>
                  <a:schemeClr val="bg1"/>
                </a:solidFill>
                <a:latin typeface="Chalkduster" charset="0"/>
                <a:ea typeface="Chalkduster" charset="0"/>
                <a:cs typeface="Chalkduster" charset="0"/>
              </a:rPr>
              <a:t>You may not break the toothpicks.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3942A-F72C-5842-AF1B-F8BE9F62074D}"/>
              </a:ext>
            </a:extLst>
          </p:cNvPr>
          <p:cNvSpPr txBox="1"/>
          <p:nvPr/>
        </p:nvSpPr>
        <p:spPr>
          <a:xfrm>
            <a:off x="2235928" y="327728"/>
            <a:ext cx="8251679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 Time!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295D9D-0A88-3A41-BB4F-62F1E299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5594" y="910226"/>
            <a:ext cx="4499676" cy="582311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A80BB-E7A7-7145-A07F-D7C64AC53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2" name="Picture 11" descr="IMG_6943.JPG">
            <a:extLst>
              <a:ext uri="{FF2B5EF4-FFF2-40B4-BE49-F238E27FC236}">
                <a16:creationId xmlns:a16="http://schemas.microsoft.com/office/drawing/2014/main" id="{6202D0AC-7EBF-E745-9070-D6FBACCE9E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66">
            <a:off x="-40197" y="174209"/>
            <a:ext cx="2877556" cy="3096336"/>
          </a:xfrm>
          <a:prstGeom prst="rect">
            <a:avLst/>
          </a:prstGeom>
          <a:effectLst>
            <a:softEdge rad="368300"/>
          </a:effectLst>
        </p:spPr>
      </p:pic>
    </p:spTree>
    <p:extLst>
      <p:ext uri="{BB962C8B-B14F-4D97-AF65-F5344CB8AC3E}">
        <p14:creationId xmlns:p14="http://schemas.microsoft.com/office/powerpoint/2010/main" val="5419449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223899-96E1-684F-B328-76F26D54C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E06665B-2C55-AD4E-B15E-E0B643EEC832}"/>
              </a:ext>
            </a:extLst>
          </p:cNvPr>
          <p:cNvSpPr txBox="1"/>
          <p:nvPr/>
        </p:nvSpPr>
        <p:spPr>
          <a:xfrm rot="20940751">
            <a:off x="-2104893" y="460377"/>
            <a:ext cx="12318460" cy="25032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8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rtl="0" latinLnBrk="1" hangingPunct="0"/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Today we invite you to do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some 3-D thinking!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38FB60-84E2-9C4D-9179-72D6FC8DF8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" y="3119109"/>
            <a:ext cx="5712462" cy="6270970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099147C-DE92-414F-9239-E8F6499EAB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50"/>
          <a:stretch/>
        </p:blipFill>
        <p:spPr>
          <a:xfrm rot="5400000">
            <a:off x="6361479" y="2398682"/>
            <a:ext cx="6356758" cy="5926126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85931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388830" y="8337129"/>
            <a:ext cx="10227155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haw-US" sz="6600" dirty="0">
                <a:solidFill>
                  <a:srgbClr val="FFFFFF"/>
                </a:solidFill>
              </a:rPr>
              <a:t>School </a:t>
            </a:r>
            <a:r>
              <a:rPr sz="6600" dirty="0">
                <a:solidFill>
                  <a:srgbClr val="FFFFFF"/>
                </a:solidFill>
              </a:rPr>
              <a:t>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9AB829C-D4B8-6A41-9D91-3713873A7514}"/>
              </a:ext>
            </a:extLst>
          </p:cNvPr>
          <p:cNvSpPr txBox="1"/>
          <p:nvPr/>
        </p:nvSpPr>
        <p:spPr>
          <a:xfrm rot="20457173">
            <a:off x="282788" y="1062084"/>
            <a:ext cx="4091632" cy="533479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280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 Process Brief</a:t>
            </a:r>
          </a:p>
        </p:txBody>
      </p:sp>
    </p:spTree>
    <p:extLst>
      <p:ext uri="{BB962C8B-B14F-4D97-AF65-F5344CB8AC3E}">
        <p14:creationId xmlns:p14="http://schemas.microsoft.com/office/powerpoint/2010/main" val="21483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972697">
            <a:off x="1726820" y="1654656"/>
            <a:ext cx="12209079" cy="2497103"/>
          </a:xfrm>
        </p:spPr>
        <p:txBody>
          <a:bodyPr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Let’s Dive Deeper</a:t>
            </a:r>
            <a:r>
              <a:rPr lang="is-I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…</a:t>
            </a:r>
            <a:br>
              <a:rPr lang="en-US" sz="3600" dirty="0">
                <a:solidFill>
                  <a:srgbClr val="97C72B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br>
              <a:rPr lang="en-US" sz="3600" dirty="0">
                <a:solidFill>
                  <a:srgbClr val="97C72B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80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2FF438-74AD-2F44-8E78-E8DC75B5F5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858" y="2334126"/>
            <a:ext cx="5057639" cy="6545179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95221B-91FC-1243-A9BD-A5C09DFA8F24}"/>
              </a:ext>
            </a:extLst>
          </p:cNvPr>
          <p:cNvSpPr txBox="1"/>
          <p:nvPr/>
        </p:nvSpPr>
        <p:spPr>
          <a:xfrm>
            <a:off x="7704139" y="3437823"/>
            <a:ext cx="7327839" cy="41498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5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  <a:p>
            <a:pPr algn="l" rtl="0" latinLnBrk="1" hangingPunct="0"/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887AC9-BA65-C94F-B848-F5E2DBCAE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8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pic>
        <p:nvPicPr>
          <p:cNvPr id="5" name="Picture 4" descr="IMG_0342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15" y="2791326"/>
            <a:ext cx="4635141" cy="5496402"/>
          </a:xfrm>
          <a:prstGeom prst="rect">
            <a:avLst/>
          </a:prstGeom>
          <a:effectLst>
            <a:glow rad="127000">
              <a:schemeClr val="tx1">
                <a:alpha val="21000"/>
              </a:schemeClr>
            </a:glow>
            <a:reflection endPos="0" dir="5400000" sy="-100000" algn="bl" rotWithShape="0"/>
            <a:softEdge rad="508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D3492-0154-A543-B1EF-68E6DD781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643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661479" y="273851"/>
            <a:ext cx="14230310" cy="1385702"/>
          </a:xfrm>
        </p:spPr>
        <p:txBody>
          <a:bodyPr lIns="91436" tIns="45719" rIns="91436" bIns="45719"/>
          <a:lstStyle/>
          <a:p>
            <a:pPr lvl="0">
              <a:defRPr sz="1800"/>
            </a:pPr>
            <a: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The Art of </a:t>
            </a:r>
            <a:r>
              <a:rPr lang="en-US" sz="66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Listening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4DB0AB-715B-29CB-41C1-6B922B57DB7B}"/>
              </a:ext>
            </a:extLst>
          </p:cNvPr>
          <p:cNvSpPr txBox="1">
            <a:spLocks/>
          </p:cNvSpPr>
          <p:nvPr/>
        </p:nvSpPr>
        <p:spPr>
          <a:xfrm>
            <a:off x="-1502229" y="8810837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34BAA3-A9A2-5F0D-1F29-F31F74E92A9E}"/>
              </a:ext>
            </a:extLst>
          </p:cNvPr>
          <p:cNvSpPr txBox="1"/>
          <p:nvPr/>
        </p:nvSpPr>
        <p:spPr>
          <a:xfrm>
            <a:off x="1428376" y="2661487"/>
            <a:ext cx="10148047" cy="342657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i="0" dirty="0" err="1">
                <a:solidFill>
                  <a:schemeClr val="tx1"/>
                </a:solidFill>
                <a:effectLst/>
                <a:latin typeface="+mj-lt"/>
                <a:hlinkClick r:id="rId2"/>
              </a:rPr>
              <a:t>vimeo.com</a:t>
            </a:r>
            <a:r>
              <a:rPr lang="en-US" i="0" dirty="0">
                <a:solidFill>
                  <a:schemeClr val="tx1"/>
                </a:solidFill>
                <a:effectLst/>
                <a:latin typeface="+mj-lt"/>
                <a:hlinkClick r:id="rId2"/>
              </a:rPr>
              <a:t>/</a:t>
            </a:r>
            <a:r>
              <a:rPr lang="en-US" i="0" dirty="0" err="1">
                <a:solidFill>
                  <a:schemeClr val="tx1"/>
                </a:solidFill>
                <a:effectLst/>
                <a:latin typeface="+mj-lt"/>
                <a:hlinkClick r:id="rId2"/>
              </a:rPr>
              <a:t>qisva</a:t>
            </a:r>
            <a:r>
              <a:rPr lang="en-US" i="0" dirty="0">
                <a:solidFill>
                  <a:schemeClr val="tx1"/>
                </a:solidFill>
                <a:effectLst/>
                <a:latin typeface="+mj-lt"/>
                <a:hlinkClick r:id="rId2"/>
              </a:rPr>
              <a:t>/listening</a:t>
            </a:r>
            <a:endParaRPr lang="en-US" i="0" dirty="0">
              <a:solidFill>
                <a:schemeClr val="tx1"/>
              </a:solidFill>
              <a:effectLst/>
              <a:latin typeface="+mj-l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</a:rPr>
              <a:t>or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YouTube: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  <a:hlinkClick r:id="rId3"/>
              </a:rPr>
              <a:t>https://youtu.be/ooE9dKobjZU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6499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65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349439" y="2085533"/>
            <a:ext cx="8847259" cy="576568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1: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Find a partner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assign one person to be the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Describer, &amp; one person to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be the Artist. Sit back to back.  Without looking or asking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questions, describe to your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partner how to replicate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your picture.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5" name="Picture 4" descr="IMG_694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8633">
            <a:off x="8955130" y="2620654"/>
            <a:ext cx="3270568" cy="420716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4771" y="261257"/>
            <a:ext cx="11580959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 Time!</a:t>
            </a:r>
          </a:p>
          <a:p>
            <a:pPr defTabSz="914400">
              <a:lnSpc>
                <a:spcPct val="130000"/>
              </a:lnSpc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Drawing Dictations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A027A-AE5C-F048-B33F-293E30FF9216}"/>
              </a:ext>
            </a:extLst>
          </p:cNvPr>
          <p:cNvSpPr txBox="1"/>
          <p:nvPr/>
        </p:nvSpPr>
        <p:spPr>
          <a:xfrm>
            <a:off x="0" y="6570076"/>
            <a:ext cx="8847259" cy="299569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4400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marL="685800" indent="-685800" rtl="0" latinLnBrk="1" hangingPunct="0">
              <a:buFont typeface="Arial" charset="0"/>
              <a:buChar char="•"/>
            </a:pPr>
            <a:r>
              <a:rPr lang="en-US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Round 2: </a:t>
            </a: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Switch roles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(Describer &amp; Artist) &amp;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repeat, but this time you </a:t>
            </a:r>
            <a:b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can ask clarifying questions.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D04D6B-4E60-D540-B0C5-4B9801F28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 descr="IMG_6943.JPG">
            <a:extLst>
              <a:ext uri="{FF2B5EF4-FFF2-40B4-BE49-F238E27FC236}">
                <a16:creationId xmlns:a16="http://schemas.microsoft.com/office/drawing/2014/main" id="{7AF861E4-E3E7-C24C-90E9-6EA94DEE4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66">
            <a:off x="189389" y="5767"/>
            <a:ext cx="2877556" cy="3096336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524547-4D49-CA03-0368-2B5C8A82FCE2}"/>
              </a:ext>
            </a:extLst>
          </p:cNvPr>
          <p:cNvSpPr txBox="1"/>
          <p:nvPr/>
        </p:nvSpPr>
        <p:spPr>
          <a:xfrm rot="455033">
            <a:off x="8135085" y="7185883"/>
            <a:ext cx="4153012" cy="964367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Drawing Dictations</a:t>
            </a:r>
            <a:b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</a:b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Lesson Plan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7430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112306"/>
            <a:ext cx="12545616" cy="7304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Reach out &amp; listen to voices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you typically don’t hear from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Stay focused (put away your phone!)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 genuine &amp; truly interested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Make sure you are talking less than the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other person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Being open to new ideas is not an option</a:t>
            </a: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BF520-3F75-9243-8DB5-A5076B96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173600" y="3028013"/>
            <a:ext cx="6607192" cy="59503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What are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your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strengths </a:t>
            </a:r>
            <a:r>
              <a:rPr lang="en-US" sz="4000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challenges when it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comes to</a:t>
            </a:r>
            <a:b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lang="en-US" sz="4000" dirty="0">
                <a:solidFill>
                  <a:srgbClr val="FFFF00"/>
                </a:solidFill>
                <a:latin typeface="Chalkduster" panose="03050602040202020205" pitchFamily="66" charset="77"/>
              </a:rPr>
              <a:t>L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istening</a:t>
            </a:r>
            <a:r>
              <a:rPr kumimoji="0" lang="en-US" sz="4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to students?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How do you build trust </a:t>
            </a: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&amp;</a:t>
            </a:r>
            <a:r>
              <a:rPr kumimoji="0" lang="en-US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positive relationships?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165974" y="395321"/>
            <a:ext cx="6035040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392993" y="129395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 descr="Table, calendar&#10;&#10;Description automatically generated">
            <a:extLst>
              <a:ext uri="{FF2B5EF4-FFF2-40B4-BE49-F238E27FC236}">
                <a16:creationId xmlns:a16="http://schemas.microsoft.com/office/drawing/2014/main" id="{E93CC593-F2D0-9B93-4316-2BE047068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371" y="415635"/>
            <a:ext cx="5767085" cy="76587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F2341E-9D6D-934F-53B6-6BB80735993C}"/>
              </a:ext>
            </a:extLst>
          </p:cNvPr>
          <p:cNvSpPr txBox="1"/>
          <p:nvPr/>
        </p:nvSpPr>
        <p:spPr>
          <a:xfrm>
            <a:off x="6147984" y="8496177"/>
            <a:ext cx="5365991" cy="964367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Strengths &amp; Opportunities for Listening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69529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98782" y="3402880"/>
            <a:ext cx="12407236" cy="361124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How does what we just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explored about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“LISTEN”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connect with the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“Reimagining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Education” </a:t>
            </a: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conference theme?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247931" y="448913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40954" y="354757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567B625E-950D-08F7-5AFC-1541B7909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138" y="7041856"/>
            <a:ext cx="6579424" cy="1976152"/>
          </a:xfrm>
          <a:prstGeom prst="rect">
            <a:avLst/>
          </a:prstGeom>
          <a:effectLst>
            <a:softEdge rad="59186"/>
          </a:effectLst>
        </p:spPr>
      </p:pic>
    </p:spTree>
    <p:extLst>
      <p:ext uri="{BB962C8B-B14F-4D97-AF65-F5344CB8AC3E}">
        <p14:creationId xmlns:p14="http://schemas.microsoft.com/office/powerpoint/2010/main" val="814984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72448" y="1212732"/>
            <a:ext cx="5960535" cy="2648051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pic>
        <p:nvPicPr>
          <p:cNvPr id="6" name="Picture 5" descr="IMG_02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161">
            <a:off x="5599429" y="817969"/>
            <a:ext cx="5641154" cy="7823311"/>
          </a:xfrm>
          <a:prstGeom prst="rect">
            <a:avLst/>
          </a:prstGeom>
          <a:effectLst>
            <a:glow rad="711200">
              <a:srgbClr val="FFFF00">
                <a:alpha val="20000"/>
              </a:srgbClr>
            </a:glow>
            <a:reflection blurRad="152400" stA="73000" endPos="33000" dir="5400000" sy="-100000" algn="bl" rotWithShape="0"/>
            <a:softEdge rad="596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51EBB4-DB96-2F40-9822-561BF3D5B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8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Taking Time to Learn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B07C834-21E8-9742-9FAD-841BD2F0A27D}"/>
              </a:ext>
            </a:extLst>
          </p:cNvPr>
          <p:cNvSpPr txBox="1">
            <a:spLocks/>
          </p:cNvSpPr>
          <p:nvPr/>
        </p:nvSpPr>
        <p:spPr>
          <a:xfrm>
            <a:off x="-1371600" y="8680208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9A47FA-5537-1D36-B78A-9942692535E7}"/>
              </a:ext>
            </a:extLst>
          </p:cNvPr>
          <p:cNvSpPr txBox="1"/>
          <p:nvPr/>
        </p:nvSpPr>
        <p:spPr>
          <a:xfrm>
            <a:off x="1518023" y="2393454"/>
            <a:ext cx="9968753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j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2"/>
              </a:rPr>
              <a:t>vimeo.com/qisva/time </a:t>
            </a:r>
            <a:br>
              <a:rPr lang="en-US" dirty="0"/>
            </a:br>
            <a:endParaRPr lang="en-US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YouTube: </a:t>
            </a:r>
            <a:endParaRPr lang="en-US" dirty="0"/>
          </a:p>
          <a:p>
            <a:r>
              <a:rPr lang="en-US" dirty="0">
                <a:hlinkClick r:id="rId3"/>
              </a:rPr>
              <a:t>https://youtu.be/tYKcvRfxK0o </a:t>
            </a:r>
            <a:endParaRPr lang="en-US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5286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091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685301" y="3821273"/>
            <a:ext cx="11697649" cy="37959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Find the connection</a:t>
            </a:r>
            <a:b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000" dirty="0">
                <a:solidFill>
                  <a:schemeClr val="bg1"/>
                </a:solidFill>
                <a:latin typeface="Chalkduster" panose="03050602040202020205" pitchFamily="66" charset="77"/>
              </a:rPr>
              <a:t>between the 4 individual pictures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.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6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845649" y="527258"/>
            <a:ext cx="7959200" cy="225702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Challenge Time!</a:t>
            </a:r>
          </a:p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Connections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9D2E9-8780-FB49-9D8B-1CB65A154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IMG_6943.JPG">
            <a:extLst>
              <a:ext uri="{FF2B5EF4-FFF2-40B4-BE49-F238E27FC236}">
                <a16:creationId xmlns:a16="http://schemas.microsoft.com/office/drawing/2014/main" id="{7D55E624-94F6-A74B-A07C-68530EF20B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50966">
            <a:off x="189389" y="5767"/>
            <a:ext cx="2877556" cy="3096336"/>
          </a:xfrm>
          <a:prstGeom prst="rect">
            <a:avLst/>
          </a:prstGeom>
          <a:effectLst>
            <a:softEdge rad="368300"/>
          </a:effectLst>
        </p:spPr>
      </p:pic>
    </p:spTree>
    <p:extLst>
      <p:ext uri="{BB962C8B-B14F-4D97-AF65-F5344CB8AC3E}">
        <p14:creationId xmlns:p14="http://schemas.microsoft.com/office/powerpoint/2010/main" val="1494566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31E518-D61A-5F43-A945-F235EE01D7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8FA583-9034-8343-E029-8666C123CD2F}"/>
              </a:ext>
            </a:extLst>
          </p:cNvPr>
          <p:cNvSpPr txBox="1"/>
          <p:nvPr/>
        </p:nvSpPr>
        <p:spPr>
          <a:xfrm>
            <a:off x="1792940" y="2276912"/>
            <a:ext cx="9753599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j-lt"/>
                <a:hlinkClick r:id="rId4"/>
              </a:rPr>
              <a:t>vimeo.com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/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j-lt"/>
                <a:hlinkClick r:id="rId4"/>
              </a:rPr>
              <a:t>qisva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/connection1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000000"/>
                </a:solidFill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YouTube: </a:t>
            </a:r>
            <a:endParaRPr lang="en-US" dirty="0"/>
          </a:p>
          <a:p>
            <a:r>
              <a:rPr lang="en-US" dirty="0">
                <a:hlinkClick r:id="rId5"/>
              </a:rPr>
              <a:t>https://youtu.be/Yl3JrRtyGHc </a:t>
            </a:r>
            <a:endParaRPr lang="en-US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(all 9 slides)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FA169F-594E-A295-13CD-9639145B96E2}"/>
              </a:ext>
            </a:extLst>
          </p:cNvPr>
          <p:cNvSpPr txBox="1"/>
          <p:nvPr/>
        </p:nvSpPr>
        <p:spPr>
          <a:xfrm>
            <a:off x="0" y="537448"/>
            <a:ext cx="130048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1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85165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F6E88F-4C0C-5E4C-9B51-F7D855418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159427-63E3-AE9A-66E0-73A55CB9D187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2</a:t>
            </a:r>
            <a:endParaRPr lang="en-US" sz="4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9B24E1-2A32-7260-D3F7-A70A912EF29E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vimeo.com/qisva/connections2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8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99409-3045-E5FA-0753-5EE4997568DF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3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23D690-E503-1051-18AE-1EB43DC26D2E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5"/>
              </a:rPr>
              <a:t>eo.com/qisva/connections3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28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F20A2C-E84D-1E48-9FD8-D70763246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A1EB26-921D-5F06-4822-64B74F8ADF4A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4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32E2EF-BEA7-E083-7687-09165B563DAF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vimeo.com/qisva/connections4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4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BF7310A-AD02-C04A-90BF-9CD5B34BDE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F16247-1E5C-D111-15FA-45098F56275C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5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C4F9AE-DB61-684E-B44E-842EBBA44AAE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vimeo.com/qisva/connections5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05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771262-EE9A-D946-9BE8-E52C8C9D1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A34FC-75F4-D1D2-4D9C-2407B43E8133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6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C8CFD6-7257-F1B0-A9B4-953375B97A6B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vimeo.com/qisva/connections6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1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2294126-8BB0-2B4A-A57E-77605B212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27C82AC-03A8-5AFE-8243-7F8BF3F7135C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7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1C8BB0-C650-8428-ED0F-2FF2F62F0477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vimeo.com/qisva/connections7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78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EFBCB0-60AE-824D-9E8C-0A6E27D8C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79C638-127B-DBF3-0979-B01C47104713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8</a:t>
            </a:r>
            <a:endParaRPr lang="en-US" sz="4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1C1629-2339-4A71-8C66-590CA84B920F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vimeo.com/qisva/connections8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3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B1D803-834A-714C-A94D-0D5170161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70FBAC-4998-EC0B-C051-4E56A3D3FC63}"/>
              </a:ext>
            </a:extLst>
          </p:cNvPr>
          <p:cNvSpPr txBox="1"/>
          <p:nvPr/>
        </p:nvSpPr>
        <p:spPr>
          <a:xfrm>
            <a:off x="0" y="537446"/>
            <a:ext cx="13644282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Connections 9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9737B7-A6A7-D890-1F2C-DDFEA33BC2B6}"/>
              </a:ext>
            </a:extLst>
          </p:cNvPr>
          <p:cNvSpPr txBox="1"/>
          <p:nvPr/>
        </p:nvSpPr>
        <p:spPr>
          <a:xfrm>
            <a:off x="1792940" y="3661906"/>
            <a:ext cx="9753599" cy="12105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4"/>
              </a:rPr>
              <a:t>vimeo.com/qisva/connections9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79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400">
        <p14:switch dir="r"/>
      </p:transition>
    </mc:Choice>
    <mc:Fallback xmlns="">
      <p:transition xmlns:p14="http://schemas.microsoft.com/office/powerpoint/2010/main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1633" y="2011796"/>
            <a:ext cx="11921533" cy="730456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Learn from a variety of perspectives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Take notes &amp; ask questions for clarity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Y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ou can learn from anyone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regardless of age, position, or any factor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Follow up &amp; communicate what you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LEARNED from listening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Be prepared to change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fear what you do not know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AF50B-2307-4A41-B25A-803C4DDF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835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98782" y="3179329"/>
            <a:ext cx="12407236" cy="4349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How does what we just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explored about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“LEARN”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connect with the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“Reconnecting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with the Joy of Teaching”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conference theme?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247931" y="448913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40954" y="354757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567B625E-950D-08F7-5AFC-1541B7909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77" y="7328535"/>
            <a:ext cx="6579424" cy="1976152"/>
          </a:xfrm>
          <a:prstGeom prst="rect">
            <a:avLst/>
          </a:prstGeom>
          <a:effectLst>
            <a:softEdge rad="59186"/>
          </a:effectLst>
        </p:spPr>
      </p:pic>
    </p:spTree>
    <p:extLst>
      <p:ext uri="{BB962C8B-B14F-4D97-AF65-F5344CB8AC3E}">
        <p14:creationId xmlns:p14="http://schemas.microsoft.com/office/powerpoint/2010/main" val="2845507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9174" y="1232190"/>
            <a:ext cx="11054081" cy="2497104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691988" y="4883512"/>
            <a:ext cx="8358167" cy="110273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ConfidenceActionMovingForColo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7821">
            <a:off x="1575581" y="1511176"/>
            <a:ext cx="5255234" cy="7010400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765F3B-1F48-EA48-8217-CE34370E4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65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28650" y="475091"/>
            <a:ext cx="12070770" cy="1385703"/>
          </a:xfrm>
        </p:spPr>
        <p:txBody>
          <a:bodyPr/>
          <a:lstStyle/>
          <a:p>
            <a:pPr lvl="0">
              <a:defRPr sz="1800"/>
            </a:pPr>
            <a:r>
              <a:rPr lang="en-US" sz="44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Leading Together…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2966534-5243-5D47-9535-483852E0B311}"/>
              </a:ext>
            </a:extLst>
          </p:cNvPr>
          <p:cNvSpPr txBox="1">
            <a:spLocks/>
          </p:cNvSpPr>
          <p:nvPr/>
        </p:nvSpPr>
        <p:spPr>
          <a:xfrm>
            <a:off x="-1371600" y="8680208"/>
            <a:ext cx="5310603" cy="1073392"/>
          </a:xfrm>
          <a:prstGeom prst="rect">
            <a:avLst/>
          </a:prstGeom>
        </p:spPr>
        <p:txBody>
          <a:bodyPr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3600" dirty="0">
                <a:solidFill>
                  <a:srgbClr val="FFFF00"/>
                </a:solidFill>
                <a:latin typeface="Chalkduster"/>
                <a:cs typeface="Chalkduster"/>
              </a:rPr>
              <a:t>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916B710-53CA-0D67-F447-5249B94FC056}"/>
              </a:ext>
            </a:extLst>
          </p:cNvPr>
          <p:cNvSpPr txBox="1"/>
          <p:nvPr/>
        </p:nvSpPr>
        <p:spPr>
          <a:xfrm>
            <a:off x="1434353" y="2088653"/>
            <a:ext cx="10524565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  <a:hlinkClick r:id="rId2"/>
              </a:rPr>
              <a:t>https://vimeo.com/qisva/together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Or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YouTube: </a:t>
            </a:r>
            <a:endParaRPr lang="en-US" dirty="0"/>
          </a:p>
          <a:p>
            <a:r>
              <a:rPr lang="en-US" dirty="0">
                <a:hlinkClick r:id="rId3"/>
              </a:rPr>
              <a:t>https://youtu.be/RTvZCdUP7N4 </a:t>
            </a:r>
            <a:endParaRPr lang="en-US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4540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02768" y="4818596"/>
            <a:ext cx="12399263" cy="34881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What did you observe</a:t>
            </a:r>
            <a:b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related to the term</a:t>
            </a:r>
            <a:b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Lead</a:t>
            </a:r>
            <a:r>
              <a:rPr kumimoji="0" lang="en-US" sz="60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in this video?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805385" y="773300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56265" y="589970"/>
            <a:ext cx="2169286" cy="337014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05EA67-DC11-2844-9F33-BFFA8C35B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5609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5623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Lead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858746"/>
            <a:ext cx="12661899" cy="11726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Use what you have learned to drive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meaningful change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Leading is not a solo adventure, take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action in partnership with others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Created a shared sense of purpose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Voice is not about getting your own way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You can’t please everyone, but you can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demonstrate value &amp; respect for all voices</a:t>
            </a:r>
          </a:p>
          <a:p>
            <a:pPr algn="l"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0D019-A3A1-EC4E-A2EA-7F83710C6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7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521561" y="368369"/>
            <a:ext cx="12407236" cy="370357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600" dirty="0">
                <a:solidFill>
                  <a:schemeClr val="bg1"/>
                </a:solidFill>
                <a:latin typeface="Chalkduster" panose="03050602040202020205" pitchFamily="66" charset="77"/>
              </a:rPr>
              <a:t>Exploring Examples</a:t>
            </a:r>
            <a:br>
              <a:rPr lang="en-US" sz="6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600" dirty="0">
                <a:solidFill>
                  <a:schemeClr val="bg1"/>
                </a:solidFill>
                <a:latin typeface="Chalkduster" panose="03050602040202020205" pitchFamily="66" charset="77"/>
              </a:rPr>
              <a:t>of the Voice Process</a:t>
            </a:r>
            <a:br>
              <a:rPr lang="en-US" sz="66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6600" dirty="0">
                <a:solidFill>
                  <a:schemeClr val="bg1"/>
                </a:solidFill>
                <a:latin typeface="Chalkduster" panose="03050602040202020205" pitchFamily="66" charset="77"/>
              </a:rPr>
              <a:t>in Action!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CCE15A-2864-0CE4-E13C-30B1CF7E3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1410">
            <a:off x="3576041" y="3928734"/>
            <a:ext cx="5852717" cy="5136476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27472258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182B57-6767-2D49-ADC3-374D00BCCD21}"/>
              </a:ext>
            </a:extLst>
          </p:cNvPr>
          <p:cNvSpPr txBox="1"/>
          <p:nvPr/>
        </p:nvSpPr>
        <p:spPr>
          <a:xfrm>
            <a:off x="0" y="422653"/>
            <a:ext cx="1300480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cs typeface="Calibri" panose="020F0502020204030204" pitchFamily="34" charset="0"/>
                <a:sym typeface="Helvetica Light"/>
              </a:rPr>
              <a:t>Data Analysis &amp; Action Planning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20DF8E-585B-0B42-9F95-335240BD5711}"/>
              </a:ext>
            </a:extLst>
          </p:cNvPr>
          <p:cNvSpPr txBox="1"/>
          <p:nvPr/>
        </p:nvSpPr>
        <p:spPr>
          <a:xfrm>
            <a:off x="212272" y="8971033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D92820-3D40-6F23-563B-94F5F1C7429C}"/>
              </a:ext>
            </a:extLst>
          </p:cNvPr>
          <p:cNvSpPr/>
          <p:nvPr/>
        </p:nvSpPr>
        <p:spPr>
          <a:xfrm flipH="1">
            <a:off x="3079403" y="8868440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Lawrence Middle School, Los Angeles, California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54D0C1D-6475-8E32-33DA-3BB010EBE864}"/>
              </a:ext>
            </a:extLst>
          </p:cNvPr>
          <p:cNvSpPr txBox="1"/>
          <p:nvPr/>
        </p:nvSpPr>
        <p:spPr>
          <a:xfrm>
            <a:off x="1661459" y="2348629"/>
            <a:ext cx="9681882" cy="398057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  <a:hlinkClick r:id="rId3"/>
              </a:rPr>
              <a:t>https://vimeo.com/qisva/lawrence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Or</a:t>
            </a:r>
          </a:p>
          <a:p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YouTube: </a:t>
            </a:r>
            <a:endParaRPr lang="en-US" dirty="0"/>
          </a:p>
          <a:p>
            <a:r>
              <a:rPr lang="en-US" dirty="0">
                <a:hlinkClick r:id="rId4"/>
              </a:rPr>
              <a:t>https://youtu.be/iZWyKT6Gq4M </a:t>
            </a:r>
            <a:endParaRPr lang="en-US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6239531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6789-1431-B048-85C9-845A078EF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737" y="392838"/>
            <a:ext cx="11054082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Leading Together</a:t>
            </a:r>
          </a:p>
        </p:txBody>
      </p:sp>
      <p:pic>
        <p:nvPicPr>
          <p:cNvPr id="4" name="Google Shape;104;p15" descr="A group of people in a classroom&#10;&#10;Description automatically generated with low confidence">
            <a:extLst>
              <a:ext uri="{FF2B5EF4-FFF2-40B4-BE49-F238E27FC236}">
                <a16:creationId xmlns:a16="http://schemas.microsoft.com/office/drawing/2014/main" id="{1910DE88-77DD-E245-B4D0-A450E8A3A4A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262" y="1919934"/>
            <a:ext cx="3881811" cy="6600921"/>
          </a:xfrm>
          <a:prstGeom prst="rect">
            <a:avLst/>
          </a:prstGeom>
          <a:noFill/>
          <a:ln>
            <a:noFill/>
          </a:ln>
          <a:effectLst>
            <a:softEdge rad="167398"/>
          </a:effectLst>
        </p:spPr>
      </p:pic>
      <p:pic>
        <p:nvPicPr>
          <p:cNvPr id="5" name="Google Shape;139;p19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9BBB551F-FFA9-904B-A9C5-1021CF740861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88873" y="1990183"/>
            <a:ext cx="3881811" cy="3313337"/>
          </a:xfrm>
          <a:prstGeom prst="rect">
            <a:avLst/>
          </a:prstGeom>
          <a:noFill/>
          <a:ln>
            <a:noFill/>
          </a:ln>
          <a:effectLst>
            <a:softEdge rad="113236"/>
          </a:effectLst>
        </p:spPr>
      </p:pic>
      <p:pic>
        <p:nvPicPr>
          <p:cNvPr id="6" name="Google Shape;106;p15" descr="A picture containing person, child, child, young&#10;&#10;Description automatically generated">
            <a:extLst>
              <a:ext uri="{FF2B5EF4-FFF2-40B4-BE49-F238E27FC236}">
                <a16:creationId xmlns:a16="http://schemas.microsoft.com/office/drawing/2014/main" id="{C7DAFF35-63D7-8A4A-9573-0CF7441A302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8963721" y="1705946"/>
            <a:ext cx="3313336" cy="3881811"/>
          </a:xfrm>
          <a:prstGeom prst="rect">
            <a:avLst/>
          </a:prstGeom>
          <a:noFill/>
          <a:ln>
            <a:noFill/>
          </a:ln>
          <a:effectLst>
            <a:softEdge rad="106183"/>
          </a:effectLst>
        </p:spPr>
      </p:pic>
      <p:pic>
        <p:nvPicPr>
          <p:cNvPr id="7" name="Google Shape;107;p15" descr="A picture containing person, child, group, indoor&#10;&#10;Description automatically generated">
            <a:extLst>
              <a:ext uri="{FF2B5EF4-FFF2-40B4-BE49-F238E27FC236}">
                <a16:creationId xmlns:a16="http://schemas.microsoft.com/office/drawing/2014/main" id="{0E33CADA-8F91-6148-87B2-4011A8699F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-4"/>
          <a:stretch/>
        </p:blipFill>
        <p:spPr>
          <a:xfrm>
            <a:off x="4522124" y="5316231"/>
            <a:ext cx="3848560" cy="3313337"/>
          </a:xfrm>
          <a:prstGeom prst="rect">
            <a:avLst/>
          </a:prstGeom>
          <a:noFill/>
          <a:ln>
            <a:noFill/>
          </a:ln>
          <a:effectLst>
            <a:softEdge rad="104608"/>
          </a:effectLst>
        </p:spPr>
      </p:pic>
      <p:pic>
        <p:nvPicPr>
          <p:cNvPr id="8" name="Google Shape;108;p15" descr="A group of children in a classroom&#10;&#10;Description automatically generated with medium confidence">
            <a:extLst>
              <a:ext uri="{FF2B5EF4-FFF2-40B4-BE49-F238E27FC236}">
                <a16:creationId xmlns:a16="http://schemas.microsoft.com/office/drawing/2014/main" id="{AB012235-A69A-5446-AF76-54BEC092FA5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r="-3" b="-3"/>
          <a:stretch/>
        </p:blipFill>
        <p:spPr>
          <a:xfrm>
            <a:off x="8646230" y="5368848"/>
            <a:ext cx="3881813" cy="3204972"/>
          </a:xfrm>
          <a:prstGeom prst="rect">
            <a:avLst/>
          </a:prstGeom>
          <a:noFill/>
          <a:ln>
            <a:noFill/>
          </a:ln>
          <a:effectLst>
            <a:softEdge rad="126633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EDE436F-55F3-9142-8922-7B16CC495D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F74D0E8-31BC-0E43-C7D9-DE3DB1B77E19}"/>
              </a:ext>
            </a:extLst>
          </p:cNvPr>
          <p:cNvSpPr/>
          <p:nvPr/>
        </p:nvSpPr>
        <p:spPr>
          <a:xfrm flipH="1">
            <a:off x="3507630" y="8978361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51766011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16A2-AC10-CF43-B7B3-B053918A9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Shared Responsibility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FBAE020C-4048-D649-804B-475287BB469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237"/>
          <a:stretch/>
        </p:blipFill>
        <p:spPr>
          <a:xfrm>
            <a:off x="1476047" y="1522712"/>
            <a:ext cx="9468696" cy="73829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3306767" y="9116305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345965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308" y="108927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Who Holds the Mic?</a:t>
            </a:r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72944A-897E-F549-B816-896AA7CA58B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1"/>
          <a:stretch/>
        </p:blipFill>
        <p:spPr>
          <a:xfrm>
            <a:off x="5421050" y="1681745"/>
            <a:ext cx="7448095" cy="5898899"/>
          </a:xfrm>
          <a:prstGeom prst="rect">
            <a:avLst/>
          </a:prstGeom>
          <a:effectLst>
            <a:softEdge rad="79205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27EB8D-C858-A04B-8236-828BF47B16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73" y="5122405"/>
            <a:ext cx="5380472" cy="4035354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F985AB-30F1-754A-AC8D-2B20221523C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00" b="9733"/>
          <a:stretch/>
        </p:blipFill>
        <p:spPr>
          <a:xfrm>
            <a:off x="205773" y="1124590"/>
            <a:ext cx="5113865" cy="3997815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DB13BA8-E3BE-C949-B718-E0A4F0D410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0800000" flipH="1" flipV="1">
            <a:off x="11664332" y="8951178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57F387-D888-F03D-C09C-951FE0979973}"/>
              </a:ext>
            </a:extLst>
          </p:cNvPr>
          <p:cNvSpPr txBox="1"/>
          <p:nvPr/>
        </p:nvSpPr>
        <p:spPr>
          <a:xfrm>
            <a:off x="4353887" y="8071855"/>
            <a:ext cx="10131959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Woodside High School, Redwood City, California</a:t>
            </a:r>
            <a:br>
              <a:rPr lang="en-AU" sz="1800" dirty="0">
                <a:solidFill>
                  <a:schemeClr val="bg1"/>
                </a:solidFill>
              </a:rPr>
            </a:br>
            <a:endParaRPr lang="en-A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699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62A18BA-F80F-CBEB-52BF-1A6EB1380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Voice Process in Action!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7B2CD8-6A37-6E7A-2E88-8398DDAFB039}"/>
              </a:ext>
            </a:extLst>
          </p:cNvPr>
          <p:cNvSpPr/>
          <p:nvPr/>
        </p:nvSpPr>
        <p:spPr>
          <a:xfrm flipH="1">
            <a:off x="2836808" y="9254249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Sutter Middle School, Los Angeles, California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6C720D-D6C9-C0F2-8006-8721619BF76A}"/>
              </a:ext>
            </a:extLst>
          </p:cNvPr>
          <p:cNvSpPr txBox="1"/>
          <p:nvPr/>
        </p:nvSpPr>
        <p:spPr>
          <a:xfrm>
            <a:off x="212272" y="8971033"/>
            <a:ext cx="1635760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Video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F641E7-C193-8612-F600-310FE25F77F8}"/>
              </a:ext>
            </a:extLst>
          </p:cNvPr>
          <p:cNvSpPr txBox="1"/>
          <p:nvPr/>
        </p:nvSpPr>
        <p:spPr>
          <a:xfrm>
            <a:off x="2082800" y="1913401"/>
            <a:ext cx="8839200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j-lt"/>
                <a:hlinkClick r:id="rId3"/>
              </a:rPr>
              <a:t>vimeo.com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3"/>
              </a:rPr>
              <a:t>/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j-lt"/>
                <a:hlinkClick r:id="rId3"/>
              </a:rPr>
              <a:t>qisva</a:t>
            </a:r>
            <a:r>
              <a:rPr lang="en-US" b="0" i="0" dirty="0">
                <a:solidFill>
                  <a:schemeClr val="tx1"/>
                </a:solidFill>
                <a:effectLst/>
                <a:latin typeface="+mj-lt"/>
                <a:hlinkClick r:id="rId3"/>
              </a:rPr>
              <a:t>/</a:t>
            </a:r>
            <a:r>
              <a:rPr lang="en-US" b="0" i="0" dirty="0" err="1">
                <a:solidFill>
                  <a:schemeClr val="tx1"/>
                </a:solidFill>
                <a:effectLst/>
                <a:latin typeface="+mj-lt"/>
                <a:hlinkClick r:id="rId3"/>
              </a:rPr>
              <a:t>sutter</a:t>
            </a:r>
            <a:br>
              <a:rPr lang="en-US" dirty="0"/>
            </a:b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Or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YouTube: </a:t>
            </a:r>
            <a:endParaRPr lang="en-US" dirty="0"/>
          </a:p>
          <a:p>
            <a:r>
              <a:rPr lang="en-US" dirty="0">
                <a:hlinkClick r:id="rId4"/>
              </a:rPr>
              <a:t>https://youtu.be/_kwkyzH0vWw 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</a:rPr>
              <a:t> </a:t>
            </a:r>
            <a:endParaRPr lang="en-US" dirty="0"/>
          </a:p>
          <a:p>
            <a:endParaRPr lang="en-US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52718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298782" y="3179329"/>
            <a:ext cx="12407236" cy="4349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How does what we just</a:t>
            </a:r>
            <a:b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explored about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“LEAD”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connect with the </a:t>
            </a: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“Empowering</a:t>
            </a:r>
            <a:b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4800" dirty="0">
                <a:solidFill>
                  <a:srgbClr val="FFFF00"/>
                </a:solidFill>
                <a:latin typeface="Chalkduster" panose="03050602040202020205" pitchFamily="66" charset="77"/>
              </a:rPr>
              <a:t>Students to Change the World”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dirty="0">
                <a:solidFill>
                  <a:schemeClr val="bg1"/>
                </a:solidFill>
                <a:latin typeface="Chalkduster" panose="03050602040202020205" pitchFamily="66" charset="77"/>
              </a:rPr>
              <a:t>conference theme?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247931" y="448913"/>
            <a:ext cx="603504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Reflect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BCEF21-5E1D-904F-9FB2-E5C3036F3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4193">
            <a:off x="740954" y="354757"/>
            <a:ext cx="1734826" cy="2695177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539012-BD22-EA4C-B17A-738618596A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567B625E-950D-08F7-5AFC-1541B7909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77" y="7328535"/>
            <a:ext cx="6579424" cy="1976152"/>
          </a:xfrm>
          <a:prstGeom prst="rect">
            <a:avLst/>
          </a:prstGeom>
          <a:effectLst>
            <a:softEdge rad="59186"/>
          </a:effectLst>
        </p:spPr>
      </p:pic>
    </p:spTree>
    <p:extLst>
      <p:ext uri="{BB962C8B-B14F-4D97-AF65-F5344CB8AC3E}">
        <p14:creationId xmlns:p14="http://schemas.microsoft.com/office/powerpoint/2010/main" val="32947417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16A2-AC10-CF43-B7B3-B053918A9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Creating Context for LLL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9FECC4-4C4E-B745-B50F-DCC90315CDD7}"/>
              </a:ext>
            </a:extLst>
          </p:cNvPr>
          <p:cNvSpPr/>
          <p:nvPr/>
        </p:nvSpPr>
        <p:spPr>
          <a:xfrm flipH="1">
            <a:off x="3954482" y="8778306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Winchelsea Primary, Victoria,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5CBD7D-6EF9-8045-B03E-4F7522F1B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indoor, several&#10;&#10;Description automatically generated">
            <a:extLst>
              <a:ext uri="{FF2B5EF4-FFF2-40B4-BE49-F238E27FC236}">
                <a16:creationId xmlns:a16="http://schemas.microsoft.com/office/drawing/2014/main" id="{07712D42-CAB1-FEE1-3108-C2B795CFEB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9" t="26079" b="38636"/>
          <a:stretch/>
        </p:blipFill>
        <p:spPr>
          <a:xfrm>
            <a:off x="415635" y="1679170"/>
            <a:ext cx="12136583" cy="6471223"/>
          </a:xfrm>
          <a:prstGeom prst="rect">
            <a:avLst/>
          </a:prstGeom>
          <a:effectLst>
            <a:softEdge rad="89154"/>
          </a:effectLst>
        </p:spPr>
      </p:pic>
    </p:spTree>
    <p:extLst>
      <p:ext uri="{BB962C8B-B14F-4D97-AF65-F5344CB8AC3E}">
        <p14:creationId xmlns:p14="http://schemas.microsoft.com/office/powerpoint/2010/main" val="1032827981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354296" y="51407"/>
            <a:ext cx="10264456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Process Tool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595919">
            <a:off x="10489636" y="1294714"/>
            <a:ext cx="2103074" cy="2212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6" y="1324355"/>
            <a:ext cx="6436360" cy="4973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83" y="2516716"/>
            <a:ext cx="6805083" cy="4967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84" y="3960282"/>
            <a:ext cx="6775450" cy="48128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6770811-E401-8EE6-16AC-3EDFE2669370}"/>
              </a:ext>
            </a:extLst>
          </p:cNvPr>
          <p:cNvSpPr txBox="1"/>
          <p:nvPr/>
        </p:nvSpPr>
        <p:spPr>
          <a:xfrm rot="1055830">
            <a:off x="520775" y="8128547"/>
            <a:ext cx="4348065" cy="533479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Voice Process Tool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333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C36226-60C7-E643-8361-F4B13F5A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8040">
            <a:off x="1168215" y="2074747"/>
            <a:ext cx="3742720" cy="5299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5EC2F-11EA-1E4C-9082-B58463323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402">
            <a:off x="367624" y="4782288"/>
            <a:ext cx="6918109" cy="4445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0746E-C04D-814C-BD87-60E13EA8A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4511">
            <a:off x="4245255" y="2111754"/>
            <a:ext cx="4059854" cy="54131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3334C2-3CB8-8747-9018-EA77945B32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157">
            <a:off x="8795211" y="176081"/>
            <a:ext cx="3968242" cy="52836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B4C3C2-FB1B-0B42-BBA2-837C020E7B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966">
            <a:off x="7831311" y="3781321"/>
            <a:ext cx="4349605" cy="53416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F517E6E-1065-12C8-5048-012EC4A7782D}"/>
              </a:ext>
            </a:extLst>
          </p:cNvPr>
          <p:cNvSpPr txBox="1"/>
          <p:nvPr/>
        </p:nvSpPr>
        <p:spPr>
          <a:xfrm>
            <a:off x="557066" y="389254"/>
            <a:ext cx="7968343" cy="964367"/>
          </a:xfrm>
          <a:prstGeom prst="rect">
            <a:avLst/>
          </a:prstGeom>
          <a:noFill/>
          <a:ln w="85725" cap="flat">
            <a:solidFill>
              <a:schemeClr val="accent1">
                <a:lumMod val="60000"/>
                <a:lumOff val="40000"/>
              </a:schemeClr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2800" dirty="0">
                <a:solidFill>
                  <a:schemeClr val="accent1">
                    <a:lumMod val="60000"/>
                    <a:lumOff val="40000"/>
                  </a:schemeClr>
                </a:solidFill>
                <a:latin typeface="Chalkduster" panose="03050602040202020205" pitchFamily="66" charset="77"/>
              </a:rPr>
              <a:t>Listen, Learn, Lead Student Resources (Elementary &amp; Secondary)</a:t>
            </a:r>
            <a:endParaRPr kumimoji="0" lang="en-US" sz="2800" i="0" u="none" strike="noStrike" cap="none" spc="0" normalizeH="0" baseline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737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B35FE6C-049F-F05E-C56D-77696B05D7DD}"/>
              </a:ext>
            </a:extLst>
          </p:cNvPr>
          <p:cNvSpPr/>
          <p:nvPr/>
        </p:nvSpPr>
        <p:spPr>
          <a:xfrm flipH="1">
            <a:off x="4738253" y="8978361"/>
            <a:ext cx="9925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bg1"/>
                </a:solidFill>
                <a:latin typeface="Chalkduster" panose="03050602040202020205" pitchFamily="66" charset="77"/>
              </a:rPr>
              <a:t>BCE, Brisbane, Australia</a:t>
            </a:r>
            <a:endParaRPr lang="en-AU" sz="2000" kern="1200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0E5E1A6-CF67-526D-40E6-8DD0ABEE8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4525"/>
            <a:ext cx="12934603" cy="2497103"/>
          </a:xfrm>
        </p:spPr>
        <p:txBody>
          <a:bodyPr/>
          <a:lstStyle/>
          <a:p>
            <a: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  <a:t>Voice Process Summarized</a:t>
            </a:r>
            <a:br>
              <a:rPr lang="en-US" sz="54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endParaRPr lang="en-US" sz="5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6F88FE-16B0-EADA-0787-2F80101856DC}"/>
              </a:ext>
            </a:extLst>
          </p:cNvPr>
          <p:cNvSpPr txBox="1"/>
          <p:nvPr/>
        </p:nvSpPr>
        <p:spPr>
          <a:xfrm>
            <a:off x="2082800" y="2467398"/>
            <a:ext cx="8839200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Vimeo: 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  <a:hlinkClick r:id="rId3"/>
              </a:rPr>
              <a:t>https://vimeo.com/qisva/louie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Or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000000"/>
                </a:solidFill>
              </a:rPr>
              <a:t>YouTube: </a:t>
            </a:r>
            <a:endParaRPr lang="en-US" dirty="0"/>
          </a:p>
          <a:p>
            <a:r>
              <a:rPr lang="en-US" dirty="0">
                <a:hlinkClick r:id="rId4"/>
              </a:rPr>
              <a:t>https://youtu.be/1Ebg4If1r7A </a:t>
            </a:r>
            <a:endParaRPr lang="en-US" dirty="0"/>
          </a:p>
          <a:p>
            <a:endParaRPr lang="en-US" dirty="0"/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19562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851" y="99241"/>
            <a:ext cx="11161097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4" name="Picture 3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9FF89B8D-26A1-485B-E30A-85C26B4DAD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476" y="7678207"/>
            <a:ext cx="6579424" cy="1976152"/>
          </a:xfrm>
          <a:prstGeom prst="rect">
            <a:avLst/>
          </a:prstGeom>
          <a:effectLst>
            <a:softEdge rad="59186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6F3AA7-2F43-76E0-95D5-04FF63C51AF2}"/>
              </a:ext>
            </a:extLst>
          </p:cNvPr>
          <p:cNvSpPr txBox="1"/>
          <p:nvPr/>
        </p:nvSpPr>
        <p:spPr>
          <a:xfrm>
            <a:off x="1498117" y="6499531"/>
            <a:ext cx="10538141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https://quagliainstitute.org/ohio</a:t>
            </a:r>
            <a:endParaRPr kumimoji="0" lang="en-US" sz="6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Picture 12" descr="A qr code with black squares&#10;&#10;Description automatically generated with low confidence">
            <a:extLst>
              <a:ext uri="{FF2B5EF4-FFF2-40B4-BE49-F238E27FC236}">
                <a16:creationId xmlns:a16="http://schemas.microsoft.com/office/drawing/2014/main" id="{D4990E8A-3923-4082-D71B-BFF1B2B35B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120" y="1350977"/>
            <a:ext cx="5148554" cy="514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2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210" y="5082479"/>
            <a:ext cx="13004800" cy="2901301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Dr. Russ Quaglia &amp; Dr. Lisa Lande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@</a:t>
            </a:r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QISVAtweets</a:t>
            </a:r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 @</a:t>
            </a:r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Lisa_Lande</a:t>
            </a:r>
            <a:endParaRPr lang="en-US" b="1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lande@quagliainstitute.org</a:t>
            </a:r>
          </a:p>
          <a:p>
            <a:pPr algn="ctr"/>
            <a:r>
              <a:rPr lang="en-US" b="1" dirty="0" err="1">
                <a:solidFill>
                  <a:schemeClr val="bg1"/>
                </a:solidFill>
                <a:latin typeface="Chalkduster"/>
                <a:cs typeface="Chalkduster"/>
              </a:rPr>
              <a:t>www.QuagliaInstitute.org</a:t>
            </a:r>
            <a:endParaRPr lang="en-US" b="1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ctr"/>
            <a:r>
              <a:rPr lang="en-US" b="1" dirty="0">
                <a:solidFill>
                  <a:schemeClr val="bg1"/>
                </a:solidFill>
                <a:latin typeface="Chalkduster"/>
                <a:cs typeface="Chalkduster"/>
              </a:rPr>
              <a:t>July 19-20, 2023</a:t>
            </a: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80210" y="2735771"/>
            <a:ext cx="13165220" cy="2347303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4400" b="1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Empowering Students to Change the World Through the Voice Process: Listen, Learn, Lead</a:t>
            </a:r>
            <a:endParaRPr lang="en-US" sz="4400" b="1" spc="213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endParaRPr lang="en-US" sz="1200" b="1" spc="213" dirty="0">
              <a:ln w="11430"/>
              <a:solidFill>
                <a:srgbClr val="FFFF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153" y="7983185"/>
            <a:ext cx="8070493" cy="1360243"/>
          </a:xfrm>
          <a:prstGeom prst="rect">
            <a:avLst/>
          </a:prstGeom>
        </p:spPr>
      </p:pic>
      <p:pic>
        <p:nvPicPr>
          <p:cNvPr id="7" name="Picture 6" descr="A close-up of a logo&#10;&#10;Description automatically generated with medium confidence">
            <a:extLst>
              <a:ext uri="{FF2B5EF4-FFF2-40B4-BE49-F238E27FC236}">
                <a16:creationId xmlns:a16="http://schemas.microsoft.com/office/drawing/2014/main" id="{0CC78F10-0FA8-A26C-ADD9-E56F4E090E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3086" y="483215"/>
            <a:ext cx="6579424" cy="1976152"/>
          </a:xfrm>
          <a:prstGeom prst="rect">
            <a:avLst/>
          </a:prstGeom>
          <a:effectLst>
            <a:softEdge rad="59186"/>
          </a:effectLst>
        </p:spPr>
      </p:pic>
    </p:spTree>
    <p:extLst>
      <p:ext uri="{BB962C8B-B14F-4D97-AF65-F5344CB8AC3E}">
        <p14:creationId xmlns:p14="http://schemas.microsoft.com/office/powerpoint/2010/main" val="4016089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54091</TotalTime>
  <Words>1027</Words>
  <Application>Microsoft Macintosh PowerPoint</Application>
  <PresentationFormat>Custom</PresentationFormat>
  <Paragraphs>225</Paragraphs>
  <Slides>46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Calibri</vt:lpstr>
      <vt:lpstr>Chalkboard</vt:lpstr>
      <vt:lpstr>Chalkduster</vt:lpstr>
      <vt:lpstr>Comic Sans MS</vt:lpstr>
      <vt:lpstr>Helvetica Light</vt:lpstr>
      <vt:lpstr>Helvetica Neue</vt:lpstr>
      <vt:lpstr>Marker Felt Thin</vt:lpstr>
      <vt:lpstr>White</vt:lpstr>
      <vt:lpstr>PowerPoint Presentation</vt:lpstr>
      <vt:lpstr>Learning Intention </vt:lpstr>
      <vt:lpstr>Challenge Time…</vt:lpstr>
      <vt:lpstr>PowerPoint Presentation</vt:lpstr>
      <vt:lpstr>PowerPoint Presentation</vt:lpstr>
      <vt:lpstr>PowerPoint Presentation</vt:lpstr>
      <vt:lpstr>Let’s Dive Deeper…  </vt:lpstr>
      <vt:lpstr>Listen</vt:lpstr>
      <vt:lpstr>The Art of Listening</vt:lpstr>
      <vt:lpstr>Challenge Time…</vt:lpstr>
      <vt:lpstr>PowerPoint Presentation</vt:lpstr>
      <vt:lpstr>Listen</vt:lpstr>
      <vt:lpstr>PowerPoint Presentation</vt:lpstr>
      <vt:lpstr>PowerPoint Presentation</vt:lpstr>
      <vt:lpstr>Learn</vt:lpstr>
      <vt:lpstr>Taking Time to Learn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</vt:lpstr>
      <vt:lpstr>PowerPoint Presentation</vt:lpstr>
      <vt:lpstr>Lead</vt:lpstr>
      <vt:lpstr>Leading Together…</vt:lpstr>
      <vt:lpstr>PowerPoint Presentation</vt:lpstr>
      <vt:lpstr>Lead</vt:lpstr>
      <vt:lpstr>PowerPoint Presentation</vt:lpstr>
      <vt:lpstr>PowerPoint Presentation</vt:lpstr>
      <vt:lpstr>Leading Together</vt:lpstr>
      <vt:lpstr>Shared Responsibility </vt:lpstr>
      <vt:lpstr>PowerPoint Presentation</vt:lpstr>
      <vt:lpstr>Voice Process in Action! </vt:lpstr>
      <vt:lpstr>PowerPoint Presentation</vt:lpstr>
      <vt:lpstr>Creating Context for LLL </vt:lpstr>
      <vt:lpstr>PowerPoint Presentation</vt:lpstr>
      <vt:lpstr>PowerPoint Presentation</vt:lpstr>
      <vt:lpstr>Voice Process Summarized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215</cp:revision>
  <cp:lastPrinted>2023-07-08T02:02:30Z</cp:lastPrinted>
  <dcterms:modified xsi:type="dcterms:W3CDTF">2023-07-20T22:13:22Z</dcterms:modified>
</cp:coreProperties>
</file>