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1397" r:id="rId2"/>
    <p:sldId id="1267" r:id="rId3"/>
    <p:sldId id="896" r:id="rId4"/>
    <p:sldId id="791" r:id="rId5"/>
    <p:sldId id="997" r:id="rId6"/>
    <p:sldId id="992" r:id="rId7"/>
    <p:sldId id="920" r:id="rId8"/>
    <p:sldId id="1002" r:id="rId9"/>
    <p:sldId id="1001" r:id="rId10"/>
    <p:sldId id="692" r:id="rId11"/>
    <p:sldId id="995" r:id="rId12"/>
    <p:sldId id="542" r:id="rId13"/>
    <p:sldId id="889" r:id="rId14"/>
    <p:sldId id="865" r:id="rId15"/>
    <p:sldId id="871" r:id="rId16"/>
    <p:sldId id="4552" r:id="rId17"/>
    <p:sldId id="878" r:id="rId18"/>
    <p:sldId id="859" r:id="rId19"/>
    <p:sldId id="890" r:id="rId20"/>
    <p:sldId id="874" r:id="rId21"/>
    <p:sldId id="873" r:id="rId22"/>
    <p:sldId id="769" r:id="rId23"/>
    <p:sldId id="985" r:id="rId24"/>
    <p:sldId id="860" r:id="rId25"/>
    <p:sldId id="891" r:id="rId26"/>
    <p:sldId id="1039" r:id="rId27"/>
    <p:sldId id="922" r:id="rId28"/>
    <p:sldId id="996" r:id="rId29"/>
    <p:sldId id="877" r:id="rId30"/>
    <p:sldId id="987" r:id="rId31"/>
    <p:sldId id="861" r:id="rId32"/>
    <p:sldId id="892" r:id="rId33"/>
    <p:sldId id="875" r:id="rId34"/>
    <p:sldId id="876" r:id="rId35"/>
    <p:sldId id="770" r:id="rId36"/>
    <p:sldId id="993" r:id="rId37"/>
    <p:sldId id="4520" r:id="rId38"/>
    <p:sldId id="310" r:id="rId39"/>
    <p:sldId id="1345" r:id="rId40"/>
    <p:sldId id="1003" r:id="rId41"/>
    <p:sldId id="1393" r:id="rId42"/>
    <p:sldId id="4553" r:id="rId43"/>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C72B"/>
    <a:srgbClr val="21A647"/>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93" autoAdjust="0"/>
    <p:restoredTop sz="72770" autoAdjust="0"/>
  </p:normalViewPr>
  <p:slideViewPr>
    <p:cSldViewPr snapToGrid="0" snapToObjects="1">
      <p:cViewPr varScale="1">
        <p:scale>
          <a:sx n="65" d="100"/>
          <a:sy n="65" d="100"/>
        </p:scale>
        <p:origin x="2704" y="224"/>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7/29/24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391884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8979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497459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437421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7</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854599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566748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035139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9147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17</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25698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23</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89259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3598553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defTabSz="457200" rtl="0">
              <a:lnSpc>
                <a:spcPct val="117999"/>
              </a:lnSpc>
            </a:pPr>
            <a:endParaRPr lang="en-US" dirty="0"/>
          </a:p>
        </p:txBody>
      </p:sp>
      <p:sp>
        <p:nvSpPr>
          <p:cNvPr id="4" name="Slide Number Placeholder 3"/>
          <p:cNvSpPr>
            <a:spLocks noGrp="1"/>
          </p:cNvSpPr>
          <p:nvPr>
            <p:ph type="sldNum" sz="quarter" idx="10"/>
          </p:nvPr>
        </p:nvSpPr>
        <p:spPr/>
        <p:txBody>
          <a:bodyPr/>
          <a:lstStyle/>
          <a:p>
            <a:fld id="{D168FB27-FBF0-40BD-AAAA-99B40542DE62}" type="slidenum">
              <a:rPr lang="en-US" smtClean="0"/>
              <a:pPr/>
              <a:t>29</a:t>
            </a:fld>
            <a:endParaRPr lang="en-US"/>
          </a:p>
        </p:txBody>
      </p:sp>
    </p:spTree>
    <p:extLst>
      <p:ext uri="{BB962C8B-B14F-4D97-AF65-F5344CB8AC3E}">
        <p14:creationId xmlns:p14="http://schemas.microsoft.com/office/powerpoint/2010/main" val="2353374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30</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257957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40</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595459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43616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4" name="Shape 14"/>
          <p:cNvSpPr>
            <a:spLocks noGrp="1"/>
          </p:cNvSpPr>
          <p:nvPr>
            <p:ph type="title"/>
          </p:nvPr>
        </p:nvSpPr>
        <p:spPr>
          <a:xfrm>
            <a:off x="952500" y="635000"/>
            <a:ext cx="5334000" cy="3987800"/>
          </a:xfrm>
          <a:prstGeom prst="rect">
            <a:avLst/>
          </a:prstGeom>
        </p:spPr>
        <p:txBody>
          <a:bodyPr lIns="0" tIns="0" rIns="0" bIns="0" anchor="b">
            <a:normAutofit/>
          </a:bodyPr>
          <a:lstStyle>
            <a:lvl1pPr defTabSz="584200">
              <a:defRPr sz="6000">
                <a:latin typeface="+mn-lt"/>
                <a:ea typeface="+mn-ea"/>
                <a:cs typeface="+mn-cs"/>
                <a:sym typeface="Helvetica Light"/>
              </a:defRPr>
            </a:lvl1pPr>
          </a:lstStyle>
          <a:p>
            <a:pPr lvl="0">
              <a:defRPr sz="1800"/>
            </a:pPr>
            <a:r>
              <a:rPr sz="6000"/>
              <a:t>Title Text</a:t>
            </a:r>
          </a:p>
        </p:txBody>
      </p:sp>
      <p:sp>
        <p:nvSpPr>
          <p:cNvPr id="15" name="Shape 15"/>
          <p:cNvSpPr>
            <a:spLocks noGrp="1"/>
          </p:cNvSpPr>
          <p:nvPr>
            <p:ph type="body" idx="1"/>
          </p:nvPr>
        </p:nvSpPr>
        <p:spPr>
          <a:xfrm>
            <a:off x="952500" y="4762500"/>
            <a:ext cx="5334000" cy="4102100"/>
          </a:xfrm>
          <a:prstGeom prst="rect">
            <a:avLst/>
          </a:prstGeom>
        </p:spPr>
        <p:txBody>
          <a:bodyPr lIns="0" tIns="0" rIns="0" bIns="0">
            <a:normAutofit/>
          </a:bodyPr>
          <a:lstStyle>
            <a:lvl1pPr marL="0" indent="0" algn="ctr" defTabSz="584200">
              <a:spcBef>
                <a:spcPts val="0"/>
              </a:spcBef>
              <a:buSzTx/>
              <a:buNone/>
              <a:defRPr sz="3200">
                <a:latin typeface="+mn-lt"/>
                <a:ea typeface="+mn-ea"/>
                <a:cs typeface="+mn-cs"/>
                <a:sym typeface="Helvetica Light"/>
              </a:defRPr>
            </a:lvl1pPr>
            <a:lvl2pPr marL="0" indent="228600" algn="ctr" defTabSz="584200">
              <a:spcBef>
                <a:spcPts val="0"/>
              </a:spcBef>
              <a:buSzTx/>
              <a:buNone/>
              <a:defRPr sz="3200">
                <a:latin typeface="+mn-lt"/>
                <a:ea typeface="+mn-ea"/>
                <a:cs typeface="+mn-cs"/>
                <a:sym typeface="Helvetica Light"/>
              </a:defRPr>
            </a:lvl2pPr>
            <a:lvl3pPr marL="0" indent="457200" algn="ctr" defTabSz="584200">
              <a:spcBef>
                <a:spcPts val="0"/>
              </a:spcBef>
              <a:buSzTx/>
              <a:buNone/>
              <a:defRPr sz="3200">
                <a:latin typeface="+mn-lt"/>
                <a:ea typeface="+mn-ea"/>
                <a:cs typeface="+mn-cs"/>
                <a:sym typeface="Helvetica Light"/>
              </a:defRPr>
            </a:lvl3pPr>
            <a:lvl4pPr marL="0" indent="685800" algn="ctr" defTabSz="584200">
              <a:spcBef>
                <a:spcPts val="0"/>
              </a:spcBef>
              <a:buSzTx/>
              <a:buNone/>
              <a:defRPr sz="3200">
                <a:latin typeface="+mn-lt"/>
                <a:ea typeface="+mn-ea"/>
                <a:cs typeface="+mn-cs"/>
                <a:sym typeface="Helvetica Light"/>
              </a:defRPr>
            </a:lvl4pPr>
            <a:lvl5pPr marL="0" indent="914400" algn="ctr" defTabSz="584200">
              <a:spcBef>
                <a:spcPts val="0"/>
              </a:spcBef>
              <a:buSzTx/>
              <a:buNone/>
              <a:defRPr sz="3200">
                <a:latin typeface="+mn-lt"/>
                <a:ea typeface="+mn-ea"/>
                <a:cs typeface="+mn-cs"/>
                <a:sym typeface="Helvetica Light"/>
              </a:defRP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240" y="2275841"/>
            <a:ext cx="11704320" cy="6436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50240" y="8882098"/>
            <a:ext cx="3034453" cy="677333"/>
          </a:xfrm>
          <a:prstGeom prst="rect">
            <a:avLst/>
          </a:prstGeom>
          <a:ln/>
        </p:spPr>
        <p:txBody>
          <a:bodyPr lIns="130046" tIns="65023" rIns="130046" bIns="65023"/>
          <a:lstStyle>
            <a:lvl1pPr>
              <a:defRPr/>
            </a:lvl1pPr>
          </a:lstStyle>
          <a:p>
            <a:pPr>
              <a:defRPr/>
            </a:pPr>
            <a:endParaRPr lang="en-US"/>
          </a:p>
        </p:txBody>
      </p:sp>
      <p:sp>
        <p:nvSpPr>
          <p:cNvPr id="5" name="Rectangle 5"/>
          <p:cNvSpPr>
            <a:spLocks noGrp="1" noChangeArrowheads="1"/>
          </p:cNvSpPr>
          <p:nvPr>
            <p:ph type="ftr" sz="quarter" idx="11"/>
          </p:nvPr>
        </p:nvSpPr>
        <p:spPr>
          <a:xfrm>
            <a:off x="4443307" y="8882098"/>
            <a:ext cx="4118187" cy="677333"/>
          </a:xfrm>
          <a:prstGeom prst="rect">
            <a:avLst/>
          </a:prstGeom>
          <a:ln/>
        </p:spPr>
        <p:txBody>
          <a:bodyPr lIns="130046" tIns="65023" rIns="130046" bIns="65023"/>
          <a:lstStyle>
            <a:lvl1pPr>
              <a:defRPr/>
            </a:lvl1pPr>
          </a:lstStyle>
          <a:p>
            <a:pPr>
              <a:defRPr/>
            </a:pPr>
            <a:endParaRPr lang="en-US"/>
          </a:p>
        </p:txBody>
      </p:sp>
      <p:sp>
        <p:nvSpPr>
          <p:cNvPr id="6"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5ADE5B17-1B6C-B140-B3A4-2DB230358886}" type="slidenum">
              <a:rPr lang="en-US"/>
              <a:pPr>
                <a:defRPr/>
              </a:pPr>
              <a:t>‹#›</a:t>
            </a:fld>
            <a:endParaRPr lang="en-US"/>
          </a:p>
        </p:txBody>
      </p:sp>
    </p:spTree>
    <p:extLst>
      <p:ext uri="{BB962C8B-B14F-4D97-AF65-F5344CB8AC3E}">
        <p14:creationId xmlns:p14="http://schemas.microsoft.com/office/powerpoint/2010/main" val="343144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6" r:id="rId3"/>
    <p:sldLayoutId id="2147483657" r:id="rId4"/>
    <p:sldLayoutId id="2147483658" r:id="rId5"/>
    <p:sldLayoutId id="2147483662" r:id="rId6"/>
    <p:sldLayoutId id="2147483665" r:id="rId7"/>
    <p:sldLayoutId id="2147483666" r:id="rId8"/>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5.tiff"/><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vimeo.com/789017891/1c391b7d0a"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hyperlink" Target="https://youtu.be/qPYqaBvwhy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image" Target="../media/image5.tiff"/></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1.JPG"/><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25.xml.rels><?xml version="1.0" encoding="UTF-8" standalone="yes"?>
<Relationships xmlns="http://schemas.openxmlformats.org/package/2006/relationships"><Relationship Id="rId3" Type="http://schemas.openxmlformats.org/officeDocument/2006/relationships/hyperlink" Target="https://vimeo.com/qisva/snowremoval"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hyperlink" Target="https://youtu.be/m39gWmTaIbY"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11.JPG"/><Relationship Id="rId4" Type="http://schemas.openxmlformats.org/officeDocument/2006/relationships/image" Target="../media/image5.tiff"/></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tiff"/></Relationships>
</file>

<file path=ppt/slides/_rels/slide3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vimeo.com/776344083/affe5a37da"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hyperlink" Target="https://youtu.be/uLjzbSAEmJI"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5.tiff"/><Relationship Id="rId5" Type="http://schemas.openxmlformats.org/officeDocument/2006/relationships/image" Target="../media/image10.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tiff"/><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574" y="4585935"/>
            <a:ext cx="13004800" cy="2901301"/>
          </a:xfrm>
          <a:prstGeom prst="rect">
            <a:avLst/>
          </a:prstGeom>
          <a:noFill/>
        </p:spPr>
        <p:txBody>
          <a:bodyPr wrap="square" lIns="130041" tIns="65021" rIns="130041" bIns="65021" rtlCol="0">
            <a:spAutoFit/>
          </a:bodyPr>
          <a:lstStyle/>
          <a:p>
            <a:pPr algn="ctr"/>
            <a:r>
              <a:rPr lang="en-US" b="1" dirty="0">
                <a:solidFill>
                  <a:schemeClr val="bg1"/>
                </a:solidFill>
                <a:latin typeface="Chalkduster"/>
                <a:cs typeface="Chalkduster"/>
              </a:rPr>
              <a:t>Dr. Lisa Lande</a:t>
            </a:r>
          </a:p>
          <a:p>
            <a:pPr algn="ctr"/>
            <a:r>
              <a:rPr lang="en-US" b="1" dirty="0">
                <a:solidFill>
                  <a:schemeClr val="bg1"/>
                </a:solidFill>
                <a:latin typeface="Chalkduster"/>
                <a:cs typeface="Chalkduster"/>
              </a:rPr>
              <a:t>@</a:t>
            </a:r>
            <a:r>
              <a:rPr lang="en-US" b="1" dirty="0" err="1">
                <a:solidFill>
                  <a:schemeClr val="bg1"/>
                </a:solidFill>
                <a:latin typeface="Chalkduster"/>
                <a:cs typeface="Chalkduster"/>
              </a:rPr>
              <a:t>QISVAtweets</a:t>
            </a:r>
            <a:r>
              <a:rPr lang="en-US" b="1" dirty="0">
                <a:solidFill>
                  <a:schemeClr val="bg1"/>
                </a:solidFill>
                <a:latin typeface="Chalkduster"/>
                <a:cs typeface="Chalkduster"/>
              </a:rPr>
              <a:t> @</a:t>
            </a:r>
            <a:r>
              <a:rPr lang="en-US" b="1" dirty="0" err="1">
                <a:solidFill>
                  <a:schemeClr val="bg1"/>
                </a:solidFill>
                <a:latin typeface="Chalkduster"/>
                <a:cs typeface="Chalkduster"/>
              </a:rPr>
              <a:t>Lisa_Lande</a:t>
            </a:r>
            <a:endParaRPr lang="en-US" b="1" dirty="0">
              <a:solidFill>
                <a:schemeClr val="bg1"/>
              </a:solidFill>
              <a:latin typeface="Chalkduster"/>
              <a:cs typeface="Chalkduster"/>
            </a:endParaRPr>
          </a:p>
          <a:p>
            <a:pPr algn="ctr"/>
            <a:r>
              <a:rPr lang="en-US" b="1" dirty="0">
                <a:solidFill>
                  <a:schemeClr val="bg1"/>
                </a:solidFill>
                <a:latin typeface="Chalkduster"/>
                <a:cs typeface="Chalkduster"/>
              </a:rPr>
              <a:t>lande@quagliainstitute.org</a:t>
            </a:r>
          </a:p>
          <a:p>
            <a:pPr algn="ctr"/>
            <a:r>
              <a:rPr lang="en-US" b="1" dirty="0" err="1">
                <a:solidFill>
                  <a:schemeClr val="bg1"/>
                </a:solidFill>
                <a:latin typeface="Chalkduster"/>
                <a:cs typeface="Chalkduster"/>
              </a:rPr>
              <a:t>www.QuagliaInstitute.org</a:t>
            </a:r>
            <a:endParaRPr lang="en-US" b="1" dirty="0">
              <a:solidFill>
                <a:schemeClr val="bg1"/>
              </a:solidFill>
              <a:latin typeface="Chalkduster"/>
              <a:cs typeface="Chalkduster"/>
            </a:endParaRPr>
          </a:p>
          <a:p>
            <a:pPr algn="ctr"/>
            <a:r>
              <a:rPr lang="en-US" b="1" dirty="0">
                <a:solidFill>
                  <a:schemeClr val="bg1"/>
                </a:solidFill>
                <a:latin typeface="Chalkduster"/>
                <a:cs typeface="Chalkduster"/>
              </a:rPr>
              <a:t>July 23-24, 2024</a:t>
            </a:r>
            <a:endParaRPr lang="en-US" dirty="0">
              <a:solidFill>
                <a:schemeClr val="bg1"/>
              </a:solidFill>
              <a:latin typeface="Chalkduster"/>
              <a:cs typeface="Chalkduster"/>
            </a:endParaRPr>
          </a:p>
        </p:txBody>
      </p:sp>
      <p:sp>
        <p:nvSpPr>
          <p:cNvPr id="2" name="Rectangle 1"/>
          <p:cNvSpPr/>
          <p:nvPr/>
        </p:nvSpPr>
        <p:spPr>
          <a:xfrm>
            <a:off x="-80211" y="2913881"/>
            <a:ext cx="13165220" cy="1670195"/>
          </a:xfrm>
          <a:prstGeom prst="rect">
            <a:avLst/>
          </a:prstGeom>
        </p:spPr>
        <p:txBody>
          <a:bodyPr wrap="square" lIns="130041" tIns="65021" rIns="130041" bIns="65021">
            <a:spAutoFit/>
          </a:bodyPr>
          <a:lstStyle/>
          <a:p>
            <a:r>
              <a:rPr lang="en-US" sz="4400" b="1" spc="213" dirty="0">
                <a:ln w="11430"/>
                <a:solidFill>
                  <a:srgbClr val="FFFF00"/>
                </a:solidFill>
                <a:effectLst>
                  <a:outerShdw blurRad="25400" algn="tl" rotWithShape="0">
                    <a:srgbClr val="000000">
                      <a:alpha val="43000"/>
                    </a:srgbClr>
                  </a:outerShdw>
                </a:effectLst>
                <a:latin typeface="Chalkduster"/>
                <a:cs typeface="Chalkduster"/>
              </a:rPr>
              <a:t>The Aspirations Profile: Supporting Students in Being Changemakers!</a:t>
            </a:r>
            <a:endParaRPr lang="en-US" sz="4400" b="1" spc="213" dirty="0">
              <a:ln w="11430"/>
              <a:solidFill>
                <a:srgbClr val="FFFF00"/>
              </a:solidFill>
              <a:effectLst>
                <a:outerShdw blurRad="25400" algn="tl" rotWithShape="0">
                  <a:srgbClr val="000000">
                    <a:alpha val="43000"/>
                  </a:srgbClr>
                </a:outerShdw>
              </a:effectLst>
              <a:latin typeface="Chalkduster" panose="03050602040202020205" pitchFamily="66" charset="77"/>
              <a:cs typeface="Chalkduster"/>
            </a:endParaRPr>
          </a:p>
          <a:p>
            <a:endParaRPr lang="en-US" sz="1200" b="1" spc="213" dirty="0">
              <a:ln w="11430"/>
              <a:solidFill>
                <a:srgbClr val="FFFF00"/>
              </a:solidFill>
              <a:effectLst>
                <a:outerShdw blurRad="25400" algn="tl" rotWithShape="0">
                  <a:srgbClr val="000000">
                    <a:alpha val="43000"/>
                  </a:srgbClr>
                </a:outerShdw>
              </a:effectLst>
              <a:latin typeface="Chalkduster" panose="03050602040202020205" pitchFamily="66" charset="77"/>
              <a:cs typeface="Chalkduster"/>
            </a:endParaRPr>
          </a:p>
        </p:txBody>
      </p:sp>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153" y="7983185"/>
            <a:ext cx="8070493" cy="1360243"/>
          </a:xfrm>
          <a:prstGeom prst="rect">
            <a:avLst/>
          </a:prstGeom>
        </p:spPr>
      </p:pic>
      <p:pic>
        <p:nvPicPr>
          <p:cNvPr id="7" name="Picture 6" descr="A close-up of a logo&#10;&#10;Description automatically generated with medium confidence">
            <a:extLst>
              <a:ext uri="{FF2B5EF4-FFF2-40B4-BE49-F238E27FC236}">
                <a16:creationId xmlns:a16="http://schemas.microsoft.com/office/drawing/2014/main" id="{0CC78F10-0FA8-A26C-ADD9-E56F4E090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3086" y="483215"/>
            <a:ext cx="6579424" cy="1976152"/>
          </a:xfrm>
          <a:prstGeom prst="rect">
            <a:avLst/>
          </a:prstGeom>
          <a:effectLst>
            <a:softEdge rad="59186"/>
          </a:effectLst>
        </p:spPr>
      </p:pic>
    </p:spTree>
    <p:extLst>
      <p:ext uri="{BB962C8B-B14F-4D97-AF65-F5344CB8AC3E}">
        <p14:creationId xmlns:p14="http://schemas.microsoft.com/office/powerpoint/2010/main" val="852523609"/>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0210" y="983812"/>
            <a:ext cx="9775371" cy="2590167"/>
          </a:xfrm>
        </p:spPr>
        <p:txBody>
          <a:bodyPr anchor="ctr"/>
          <a:lstStyle/>
          <a:p>
            <a:pPr rtl="0">
              <a:lnSpc>
                <a:spcPct val="130000"/>
              </a:lnSpc>
            </a:pPr>
            <a:r>
              <a:rPr lang="en-US" sz="4400" dirty="0">
                <a:solidFill>
                  <a:srgbClr val="FFFF00"/>
                </a:solidFill>
                <a:latin typeface="Chalkduster"/>
                <a:cs typeface="Chalkduster"/>
              </a:rPr>
              <a:t>Learning Intention</a:t>
            </a:r>
            <a:br>
              <a:rPr lang="en-US" sz="6500" dirty="0">
                <a:solidFill>
                  <a:srgbClr val="FFFF00"/>
                </a:solidFill>
                <a:latin typeface="Chalkduster"/>
                <a:cs typeface="Chalkduster"/>
              </a:rPr>
            </a:br>
            <a:r>
              <a:rPr lang="en-US" sz="2800" dirty="0">
                <a:solidFill>
                  <a:schemeClr val="bg1"/>
                </a:solidFill>
                <a:latin typeface="Chalkduster"/>
                <a:cs typeface="Chalkduster"/>
              </a:rPr>
              <a:t>We are learning about the Aspirations</a:t>
            </a:r>
            <a:br>
              <a:rPr lang="en-US" sz="2800" dirty="0">
                <a:solidFill>
                  <a:schemeClr val="bg1"/>
                </a:solidFill>
                <a:latin typeface="Chalkduster"/>
                <a:cs typeface="Chalkduster"/>
              </a:rPr>
            </a:br>
            <a:r>
              <a:rPr lang="en-US" sz="2800" dirty="0">
                <a:solidFill>
                  <a:schemeClr val="bg1"/>
                </a:solidFill>
                <a:latin typeface="Chalkduster"/>
                <a:cs typeface="Chalkduster"/>
              </a:rPr>
              <a:t>Profile as a resource for supporting</a:t>
            </a:r>
            <a:br>
              <a:rPr lang="en-US" sz="2800" dirty="0">
                <a:solidFill>
                  <a:schemeClr val="bg1"/>
                </a:solidFill>
                <a:latin typeface="Chalkduster"/>
                <a:cs typeface="Chalkduster"/>
              </a:rPr>
            </a:br>
            <a:r>
              <a:rPr lang="en-US" sz="2800" dirty="0">
                <a:solidFill>
                  <a:schemeClr val="bg1"/>
                </a:solidFill>
                <a:latin typeface="Chalkduster"/>
                <a:cs typeface="Chalkduster"/>
              </a:rPr>
              <a:t>students in becoming changemakers.</a:t>
            </a:r>
            <a:br>
              <a:rPr lang="en-US" sz="2800" dirty="0">
                <a:solidFill>
                  <a:schemeClr val="bg1"/>
                </a:solidFill>
                <a:latin typeface="Chalkduster"/>
                <a:cs typeface="Chalkduster"/>
              </a:rPr>
            </a:br>
            <a:endParaRPr lang="en-US" sz="2800" dirty="0">
              <a:solidFill>
                <a:schemeClr val="bg1"/>
              </a:solidFill>
              <a:latin typeface="Chalkduster"/>
              <a:cs typeface="Chalkduster"/>
            </a:endParaRPr>
          </a:p>
        </p:txBody>
      </p:sp>
      <p:sp>
        <p:nvSpPr>
          <p:cNvPr id="4" name="Rectangle 3"/>
          <p:cNvSpPr/>
          <p:nvPr/>
        </p:nvSpPr>
        <p:spPr>
          <a:xfrm>
            <a:off x="591677" y="4414122"/>
            <a:ext cx="13201028" cy="4154984"/>
          </a:xfrm>
          <a:prstGeom prst="rect">
            <a:avLst/>
          </a:prstGeom>
        </p:spPr>
        <p:txBody>
          <a:bodyPr wrap="square">
            <a:spAutoFit/>
          </a:bodyPr>
          <a:lstStyle/>
          <a:p>
            <a:pPr rtl="0" latinLnBrk="1" hangingPunct="0"/>
            <a:r>
              <a:rPr lang="en-US" sz="4000" dirty="0">
                <a:solidFill>
                  <a:srgbClr val="FFFF00"/>
                </a:solidFill>
                <a:latin typeface="Chalkduster"/>
                <a:cs typeface="Chalkduster"/>
              </a:rPr>
              <a:t>Success Criteria</a:t>
            </a:r>
          </a:p>
          <a:p>
            <a:pPr marL="571500" indent="-571500" algn="l" rtl="0" latinLnBrk="1" hangingPunct="0">
              <a:buFont typeface="Arial"/>
              <a:buChar char="•"/>
            </a:pPr>
            <a:r>
              <a:rPr lang="en-US" sz="2800" dirty="0">
                <a:solidFill>
                  <a:schemeClr val="bg1"/>
                </a:solidFill>
                <a:latin typeface="Chalkduster"/>
                <a:cs typeface="Chalkduster"/>
              </a:rPr>
              <a:t>Explore the 4 quadrants of the Aspirations Profile:</a:t>
            </a:r>
            <a:br>
              <a:rPr lang="en-US" sz="2800" dirty="0">
                <a:solidFill>
                  <a:schemeClr val="bg1"/>
                </a:solidFill>
                <a:latin typeface="Chalkduster"/>
                <a:cs typeface="Chalkduster"/>
              </a:rPr>
            </a:br>
            <a:r>
              <a:rPr lang="en-US" sz="2800" dirty="0">
                <a:solidFill>
                  <a:schemeClr val="bg1"/>
                </a:solidFill>
                <a:latin typeface="Chalkduster"/>
                <a:cs typeface="Chalkduster"/>
              </a:rPr>
              <a:t>Hibernation, Imagination, Perspiration, &amp; Aspiration.</a:t>
            </a:r>
            <a:br>
              <a:rPr lang="en-US" sz="2800" dirty="0">
                <a:solidFill>
                  <a:schemeClr val="bg1"/>
                </a:solidFill>
                <a:latin typeface="Chalkduster"/>
                <a:cs typeface="Chalkduster"/>
              </a:rPr>
            </a:br>
            <a:endParaRPr lang="en-US" sz="2800" dirty="0">
              <a:solidFill>
                <a:schemeClr val="bg1"/>
              </a:solidFill>
              <a:latin typeface="Chalkduster"/>
              <a:cs typeface="Chalkduster"/>
            </a:endParaRPr>
          </a:p>
          <a:p>
            <a:pPr marL="571500" indent="-571500" algn="l" rtl="0" latinLnBrk="1" hangingPunct="0">
              <a:buFont typeface="Arial"/>
              <a:buChar char="•"/>
            </a:pPr>
            <a:r>
              <a:rPr lang="en-US" sz="2800" dirty="0">
                <a:solidFill>
                  <a:schemeClr val="bg1"/>
                </a:solidFill>
                <a:latin typeface="Chalkduster"/>
                <a:cs typeface="Chalkduster"/>
              </a:rPr>
              <a:t>Consider strategies for supporting </a:t>
            </a:r>
            <a:r>
              <a:rPr lang="en-US" sz="2800" u="sng" dirty="0">
                <a:solidFill>
                  <a:schemeClr val="bg1"/>
                </a:solidFill>
                <a:latin typeface="Chalkduster"/>
                <a:cs typeface="Chalkduster"/>
              </a:rPr>
              <a:t>all</a:t>
            </a:r>
            <a:r>
              <a:rPr lang="en-US" sz="2800" dirty="0">
                <a:solidFill>
                  <a:schemeClr val="bg1"/>
                </a:solidFill>
                <a:latin typeface="Chalkduster"/>
                <a:cs typeface="Chalkduster"/>
              </a:rPr>
              <a:t> students in</a:t>
            </a:r>
            <a:br>
              <a:rPr lang="en-US" sz="2800" dirty="0">
                <a:solidFill>
                  <a:schemeClr val="bg1"/>
                </a:solidFill>
                <a:latin typeface="Chalkduster"/>
                <a:cs typeface="Chalkduster"/>
              </a:rPr>
            </a:br>
            <a:r>
              <a:rPr lang="en-US" sz="2800" dirty="0">
                <a:solidFill>
                  <a:schemeClr val="bg1"/>
                </a:solidFill>
                <a:latin typeface="Chalkduster"/>
                <a:cs typeface="Chalkduster"/>
              </a:rPr>
              <a:t>balancing dreaming &amp; doing in their lives.</a:t>
            </a:r>
          </a:p>
          <a:p>
            <a:pPr marL="457200" indent="-457200" algn="l" rtl="0" latinLnBrk="1" hangingPunct="0">
              <a:buFont typeface="Arial" panose="020B0604020202020204" pitchFamily="34" charset="0"/>
              <a:buChar char="•"/>
            </a:pPr>
            <a:endParaRPr lang="en-US" sz="2800" dirty="0">
              <a:solidFill>
                <a:schemeClr val="bg1"/>
              </a:solidFill>
              <a:latin typeface="Chalkduster"/>
              <a:cs typeface="Chalkduster"/>
            </a:endParaRPr>
          </a:p>
          <a:p>
            <a:pPr marL="571500" indent="-571500" algn="l" rtl="0" latinLnBrk="1" hangingPunct="0">
              <a:buFont typeface="Arial"/>
              <a:buChar char="•"/>
            </a:pPr>
            <a:r>
              <a:rPr lang="en-US" sz="2800" dirty="0">
                <a:solidFill>
                  <a:schemeClr val="bg1"/>
                </a:solidFill>
                <a:latin typeface="Chalkduster"/>
                <a:cs typeface="Chalkduster"/>
              </a:rPr>
              <a:t>Determine actions for facilitating opportunities for</a:t>
            </a:r>
            <a:br>
              <a:rPr lang="en-US" sz="2800" dirty="0">
                <a:solidFill>
                  <a:schemeClr val="bg1"/>
                </a:solidFill>
                <a:latin typeface="Chalkduster"/>
                <a:cs typeface="Chalkduster"/>
              </a:rPr>
            </a:br>
            <a:r>
              <a:rPr lang="en-US" sz="2800" dirty="0">
                <a:solidFill>
                  <a:schemeClr val="bg1"/>
                </a:solidFill>
                <a:latin typeface="Chalkduster"/>
                <a:cs typeface="Chalkduster"/>
              </a:rPr>
              <a:t>students to become changemakers.</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drawing of a target with a arrow in the middle&#10;&#10;Description automatically generated">
            <a:extLst>
              <a:ext uri="{FF2B5EF4-FFF2-40B4-BE49-F238E27FC236}">
                <a16:creationId xmlns:a16="http://schemas.microsoft.com/office/drawing/2014/main" id="{170CB401-DE34-97B8-AF47-291746D77A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7624">
            <a:off x="666554" y="515767"/>
            <a:ext cx="2961947" cy="3702434"/>
          </a:xfrm>
          <a:prstGeom prst="rect">
            <a:avLst/>
          </a:prstGeom>
          <a:effectLst>
            <a:softEdge rad="216102"/>
          </a:effectLst>
        </p:spPr>
      </p:pic>
    </p:spTree>
    <p:extLst>
      <p:ext uri="{BB962C8B-B14F-4D97-AF65-F5344CB8AC3E}">
        <p14:creationId xmlns:p14="http://schemas.microsoft.com/office/powerpoint/2010/main" val="246957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6952" y="2821009"/>
            <a:ext cx="10728959" cy="5384038"/>
          </a:xfrm>
          <a:prstGeom prst="rect">
            <a:avLst/>
          </a:prstGeom>
          <a:noFill/>
        </p:spPr>
        <p:txBody>
          <a:bodyPr wrap="square" lIns="130046" tIns="65023" rIns="130046" bIns="65023" rtlCol="0">
            <a:spAutoFit/>
          </a:bodyPr>
          <a:lstStyle/>
          <a:p>
            <a:pPr algn="ctr"/>
            <a:r>
              <a:rPr lang="en-US" sz="5700" dirty="0">
                <a:solidFill>
                  <a:srgbClr val="FFFFFF"/>
                </a:solidFill>
                <a:latin typeface="Chalkduster"/>
                <a:cs typeface="Chalkduster"/>
              </a:rPr>
              <a:t> The ability to </a:t>
            </a:r>
          </a:p>
          <a:p>
            <a:pPr algn="ctr"/>
            <a:r>
              <a:rPr lang="en-US" sz="5700" dirty="0">
                <a:solidFill>
                  <a:srgbClr val="FFFFFF"/>
                </a:solidFill>
                <a:latin typeface="Chalkduster"/>
                <a:cs typeface="Chalkduster"/>
              </a:rPr>
              <a:t>dream &amp; set goals </a:t>
            </a:r>
          </a:p>
          <a:p>
            <a:pPr algn="ctr"/>
            <a:r>
              <a:rPr lang="en-US" sz="5700" dirty="0">
                <a:solidFill>
                  <a:srgbClr val="FFFFFF"/>
                </a:solidFill>
                <a:latin typeface="Chalkduster"/>
                <a:cs typeface="Chalkduster"/>
              </a:rPr>
              <a:t>for the future, </a:t>
            </a:r>
          </a:p>
          <a:p>
            <a:pPr algn="ctr"/>
            <a:r>
              <a:rPr lang="en-US" sz="5700" dirty="0">
                <a:solidFill>
                  <a:srgbClr val="FFFFFF"/>
                </a:solidFill>
                <a:latin typeface="Chalkduster"/>
                <a:cs typeface="Chalkduster"/>
              </a:rPr>
              <a:t>while being inspired </a:t>
            </a:r>
          </a:p>
          <a:p>
            <a:pPr algn="ctr"/>
            <a:r>
              <a:rPr lang="en-US" sz="5700" dirty="0">
                <a:solidFill>
                  <a:srgbClr val="FFFFFF"/>
                </a:solidFill>
                <a:latin typeface="Chalkduster"/>
                <a:cs typeface="Chalkduster"/>
              </a:rPr>
              <a:t>in the present </a:t>
            </a:r>
          </a:p>
          <a:p>
            <a:pPr algn="ctr"/>
            <a:r>
              <a:rPr lang="en-US" sz="5700" dirty="0">
                <a:solidFill>
                  <a:srgbClr val="FFFFFF"/>
                </a:solidFill>
                <a:latin typeface="Chalkduster"/>
                <a:cs typeface="Chalkduster"/>
              </a:rPr>
              <a:t>to reach those dreams.</a:t>
            </a:r>
          </a:p>
        </p:txBody>
      </p:sp>
      <p:sp>
        <p:nvSpPr>
          <p:cNvPr id="17411" name="Text Box 3"/>
          <p:cNvSpPr txBox="1">
            <a:spLocks noChangeArrowheads="1"/>
          </p:cNvSpPr>
          <p:nvPr/>
        </p:nvSpPr>
        <p:spPr bwMode="auto">
          <a:xfrm>
            <a:off x="469619" y="936965"/>
            <a:ext cx="12083627" cy="1313180"/>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7700" dirty="0">
                <a:solidFill>
                  <a:srgbClr val="FFFF00"/>
                </a:solidFill>
                <a:effectLst>
                  <a:outerShdw blurRad="50800" dist="38100" dir="2700000">
                    <a:srgbClr val="000000">
                      <a:alpha val="43000"/>
                    </a:srgbClr>
                  </a:outerShdw>
                </a:effectLst>
                <a:latin typeface="Chalkduster"/>
                <a:cs typeface="Chalkduster"/>
              </a:rPr>
              <a:t>ASPIRATIONS</a:t>
            </a:r>
          </a:p>
        </p:txBody>
      </p:sp>
      <p:pic>
        <p:nvPicPr>
          <p:cNvPr id="5" name="Picture 4">
            <a:extLst>
              <a:ext uri="{FF2B5EF4-FFF2-40B4-BE49-F238E27FC236}">
                <a16:creationId xmlns:a16="http://schemas.microsoft.com/office/drawing/2014/main" id="{EA82C38B-5487-104A-9346-08C1DEE3B40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51774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384" y="120"/>
                <a:ext cx="1679"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grpSp>
        <p:nvGrpSpPr>
          <p:cNvPr id="6" name="Group 22"/>
          <p:cNvGrpSpPr>
            <a:grpSpLocks/>
          </p:cNvGrpSpPr>
          <p:nvPr/>
        </p:nvGrpSpPr>
        <p:grpSpPr bwMode="auto">
          <a:xfrm>
            <a:off x="5638800" y="4770438"/>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7" name="Rectangle 19"/>
              <p:cNvSpPr>
                <a:spLocks/>
              </p:cNvSpPr>
              <p:nvPr/>
            </p:nvSpPr>
            <p:spPr bwMode="auto">
              <a:xfrm>
                <a:off x="355" y="166"/>
                <a:ext cx="1740"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SE" panose="03050602040202020205" pitchFamily="66" charset="77"/>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3"/>
            <a:srcRect/>
            <a:stretch>
              <a:fillRect/>
            </a:stretch>
          </p:blipFill>
          <p:spPr bwMode="auto">
            <a:xfrm>
              <a:off x="118" y="1051"/>
              <a:ext cx="2192" cy="658"/>
            </a:xfrm>
            <a:prstGeom prst="rect">
              <a:avLst/>
            </a:prstGeom>
            <a:noFill/>
            <a:ln w="9525" cap="flat">
              <a:noFill/>
              <a:miter lim="800000"/>
              <a:headEnd/>
              <a:tailEnd/>
            </a:ln>
          </p:spPr>
        </p:pic>
      </p:gr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72" name="Rectangle 24"/>
              <p:cNvSpPr>
                <a:spLocks/>
              </p:cNvSpPr>
              <p:nvPr/>
            </p:nvSpPr>
            <p:spPr bwMode="auto">
              <a:xfrm>
                <a:off x="398" y="166"/>
                <a:ext cx="1652"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SE" panose="03050602040202020205" pitchFamily="66" charset="77"/>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4"/>
            <a:srcRect/>
            <a:stretch>
              <a:fillRect/>
            </a:stretch>
          </p:blipFill>
          <p:spPr bwMode="auto">
            <a:xfrm>
              <a:off x="722" y="753"/>
              <a:ext cx="973" cy="1232"/>
            </a:xfrm>
            <a:prstGeom prst="rect">
              <a:avLst/>
            </a:prstGeom>
            <a:noFill/>
            <a:ln w="9525" cap="flat">
              <a:noFill/>
              <a:miter lim="800000"/>
              <a:headEnd/>
              <a:tailEnd/>
            </a:ln>
          </p:spPr>
        </p:pic>
      </p:grpSp>
      <p:grpSp>
        <p:nvGrpSpPr>
          <p:cNvPr id="2" name="Group 12"/>
          <p:cNvGrpSpPr>
            <a:grpSpLocks/>
          </p:cNvGrpSpPr>
          <p:nvPr/>
        </p:nvGrpSpPr>
        <p:grpSpPr bwMode="auto">
          <a:xfrm>
            <a:off x="5638800" y="863600"/>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494" y="111"/>
                <a:ext cx="1465"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board"/>
                    <a:ea typeface="Times New Roman Bold" charset="0"/>
                    <a:cs typeface="Chalkboard"/>
                    <a:sym typeface="Times New Roman Bold" charset="0"/>
                  </a:rPr>
                  <a:t>Aspiration</a:t>
                </a:r>
              </a:p>
            </p:txBody>
          </p:sp>
        </p:grpSp>
        <p:pic>
          <p:nvPicPr>
            <p:cNvPr id="2059" name="Picture 11"/>
            <p:cNvPicPr>
              <a:picLocks noChangeAspect="1" noChangeArrowheads="1"/>
            </p:cNvPicPr>
            <p:nvPr/>
          </p:nvPicPr>
          <p:blipFill>
            <a:blip r:embed="rId5"/>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30" name="Picture 29">
            <a:extLst>
              <a:ext uri="{FF2B5EF4-FFF2-40B4-BE49-F238E27FC236}">
                <a16:creationId xmlns:a16="http://schemas.microsoft.com/office/drawing/2014/main" id="{815C43A6-59A0-EA48-A9A5-FB9831448474}"/>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022095514"/>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88758"/>
            <a:ext cx="13004799" cy="2497103"/>
          </a:xfrm>
        </p:spPr>
        <p:txBody>
          <a:bodyPr/>
          <a:lstStyle/>
          <a:p>
            <a:pPr lvl="0">
              <a:defRPr sz="1800"/>
            </a:pPr>
            <a:r>
              <a:rPr lang="en-US" sz="7200" dirty="0">
                <a:solidFill>
                  <a:srgbClr val="FFFF00"/>
                </a:solidFill>
                <a:latin typeface="Chalkduster"/>
                <a:ea typeface="Marker Felt"/>
                <a:cs typeface="Chalkduster"/>
                <a:sym typeface="Marker Felt"/>
              </a:rPr>
              <a:t>Challenge Time!</a:t>
            </a:r>
            <a:br>
              <a:rPr lang="en-US" sz="6600" dirty="0">
                <a:solidFill>
                  <a:srgbClr val="FFFF00"/>
                </a:solidFill>
                <a:latin typeface="Chalkduster"/>
                <a:ea typeface="Marker Felt"/>
                <a:cs typeface="Chalkduster"/>
                <a:sym typeface="Marker Felt"/>
              </a:rPr>
            </a:br>
            <a:r>
              <a:rPr lang="en-US" sz="5400" dirty="0">
                <a:solidFill>
                  <a:schemeClr val="bg1"/>
                </a:solidFill>
                <a:latin typeface="Chalkduster"/>
                <a:ea typeface="Marker Felt"/>
                <a:cs typeface="Chalkduster"/>
                <a:sym typeface="Marker Felt"/>
              </a:rPr>
              <a:t>Aspirations Profile</a:t>
            </a:r>
            <a:br>
              <a:rPr lang="en-US" sz="5400" dirty="0">
                <a:solidFill>
                  <a:schemeClr val="bg1"/>
                </a:solidFill>
                <a:latin typeface="Chalkduster"/>
                <a:ea typeface="Marker Felt"/>
                <a:cs typeface="Chalkduster"/>
                <a:sym typeface="Marker Felt"/>
              </a:rPr>
            </a:br>
            <a:r>
              <a:rPr lang="en-US" sz="5400" dirty="0">
                <a:solidFill>
                  <a:schemeClr val="bg1"/>
                </a:solidFill>
                <a:latin typeface="Chalkduster"/>
                <a:ea typeface="Marker Felt"/>
                <a:cs typeface="Chalkduster"/>
                <a:sym typeface="Marker Felt"/>
              </a:rPr>
              <a:t>4-Corners of Reflection</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46360">
            <a:off x="3684147" y="3491422"/>
            <a:ext cx="5619630" cy="6046890"/>
          </a:xfrm>
          <a:prstGeom prst="rect">
            <a:avLst/>
          </a:prstGeom>
          <a:effectLst>
            <a:softEdge rad="4699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89857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94" y="1953646"/>
            <a:ext cx="6553201" cy="5009574"/>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Go to the quadrant where </a:t>
            </a:r>
            <a:r>
              <a:rPr lang="en-US" sz="4000" dirty="0">
                <a:solidFill>
                  <a:srgbClr val="FFFF00"/>
                </a:solidFill>
                <a:latin typeface="Chalkduster"/>
                <a:cs typeface="Chalkduster"/>
              </a:rPr>
              <a:t>you</a:t>
            </a:r>
            <a:r>
              <a:rPr lang="en-US" sz="4000" dirty="0">
                <a:solidFill>
                  <a:schemeClr val="bg1"/>
                </a:solidFill>
                <a:latin typeface="Chalkduster"/>
                <a:cs typeface="Chalkduster"/>
              </a:rPr>
              <a:t> spent most of your time as a student.</a:t>
            </a:r>
            <a:br>
              <a:rPr lang="en-US" sz="4000" dirty="0">
                <a:solidFill>
                  <a:schemeClr val="bg1"/>
                </a:solidFill>
                <a:latin typeface="Chalkduster"/>
                <a:cs typeface="Chalkduster"/>
              </a:rPr>
            </a:br>
            <a:r>
              <a:rPr lang="en-US" sz="4000" dirty="0">
                <a:solidFill>
                  <a:schemeClr val="bg1"/>
                </a:solidFill>
                <a:latin typeface="Chalkduster"/>
                <a:cs typeface="Chalkduster"/>
              </a:rPr>
              <a:t> </a:t>
            </a:r>
          </a:p>
          <a:p>
            <a:pPr marL="812787" indent="-812787">
              <a:buFont typeface="Arial"/>
              <a:buChar char="•"/>
            </a:pPr>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8600">
            <a:off x="885267" y="189491"/>
            <a:ext cx="1956367" cy="2405828"/>
          </a:xfrm>
          <a:prstGeom prst="rect">
            <a:avLst/>
          </a:prstGeom>
          <a:effectLst>
            <a:softEdge rad="254000"/>
          </a:effectLst>
        </p:spPr>
      </p:pic>
      <p:sp>
        <p:nvSpPr>
          <p:cNvPr id="9" name="Text Box 3"/>
          <p:cNvSpPr txBox="1">
            <a:spLocks noChangeArrowheads="1"/>
          </p:cNvSpPr>
          <p:nvPr/>
        </p:nvSpPr>
        <p:spPr bwMode="auto">
          <a:xfrm>
            <a:off x="0" y="513990"/>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828AB021-396F-8440-BA2E-6E025A4CAD5F}"/>
              </a:ext>
            </a:extLst>
          </p:cNvPr>
          <p:cNvSpPr txBox="1"/>
          <p:nvPr/>
        </p:nvSpPr>
        <p:spPr>
          <a:xfrm>
            <a:off x="216568" y="3271576"/>
            <a:ext cx="6553201" cy="5886738"/>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br>
              <a:rPr lang="en-US" sz="4000" dirty="0">
                <a:solidFill>
                  <a:schemeClr val="bg1"/>
                </a:solidFill>
                <a:latin typeface="Chalkduster"/>
                <a:cs typeface="Chalkduster"/>
              </a:rPr>
            </a:br>
            <a:r>
              <a:rPr lang="en-US" sz="4000" dirty="0">
                <a:solidFill>
                  <a:schemeClr val="bg1"/>
                </a:solidFill>
                <a:latin typeface="Chalkduster"/>
                <a:cs typeface="Chalkduster"/>
              </a:rPr>
              <a:t> </a:t>
            </a:r>
          </a:p>
          <a:p>
            <a:r>
              <a:rPr lang="en-US" sz="4000" dirty="0">
                <a:solidFill>
                  <a:srgbClr val="FFFF00"/>
                </a:solidFill>
                <a:latin typeface="Chalkduster"/>
                <a:cs typeface="Chalkduster"/>
              </a:rPr>
              <a:t>Break into groups of 3-4 &amp; share why!</a:t>
            </a:r>
          </a:p>
          <a:p>
            <a:r>
              <a:rPr lang="en-US" sz="4000" dirty="0">
                <a:solidFill>
                  <a:srgbClr val="FFFF00"/>
                </a:solidFill>
                <a:latin typeface="Chalkduster"/>
                <a:cs typeface="Chalkduster"/>
              </a:rPr>
              <a:t>  </a:t>
            </a:r>
            <a:r>
              <a:rPr lang="en-US" sz="4000" dirty="0">
                <a:solidFill>
                  <a:schemeClr val="bg1"/>
                </a:solidFill>
                <a:latin typeface="Chalkduster"/>
                <a:cs typeface="Chalkduster"/>
              </a:rPr>
              <a:t>What would have helped you maintain a healthy balance of dreaming &amp; doing?</a:t>
            </a:r>
          </a:p>
        </p:txBody>
      </p:sp>
      <p:pic>
        <p:nvPicPr>
          <p:cNvPr id="5" name="Picture 4" descr="A picture containing diagram&#10;&#10;Description automatically generated">
            <a:extLst>
              <a:ext uri="{FF2B5EF4-FFF2-40B4-BE49-F238E27FC236}">
                <a16:creationId xmlns:a16="http://schemas.microsoft.com/office/drawing/2014/main" id="{B3E2A8E6-AE7F-044D-7DE0-8AF5EE84E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307663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4719963"/>
            <a:ext cx="6665495" cy="3778468"/>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rgbClr val="FFFF00"/>
                </a:solidFill>
                <a:latin typeface="Chalkduster"/>
                <a:cs typeface="Chalkduster"/>
              </a:rPr>
              <a:t>What types of things do individuals in this quadrant say/do?</a:t>
            </a:r>
          </a:p>
          <a:p>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8980">
            <a:off x="596509" y="168988"/>
            <a:ext cx="1956367" cy="2405828"/>
          </a:xfrm>
          <a:prstGeom prst="rect">
            <a:avLst/>
          </a:prstGeom>
          <a:effectLst>
            <a:softEdge rad="254000"/>
          </a:effectLst>
        </p:spPr>
      </p:pic>
      <p:sp>
        <p:nvSpPr>
          <p:cNvPr id="9" name="Text Box 3"/>
          <p:cNvSpPr txBox="1">
            <a:spLocks noChangeArrowheads="1"/>
          </p:cNvSpPr>
          <p:nvPr/>
        </p:nvSpPr>
        <p:spPr bwMode="auto">
          <a:xfrm>
            <a:off x="-494739" y="562115"/>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FB478CD4-3830-6B4E-A84E-50127E4E4BE6}"/>
              </a:ext>
            </a:extLst>
          </p:cNvPr>
          <p:cNvSpPr txBox="1"/>
          <p:nvPr/>
        </p:nvSpPr>
        <p:spPr>
          <a:xfrm>
            <a:off x="241957" y="2687497"/>
            <a:ext cx="6606680" cy="316291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Rotate one corner clockwise.</a:t>
            </a:r>
            <a:br>
              <a:rPr lang="en-US" sz="4000" dirty="0">
                <a:solidFill>
                  <a:schemeClr val="bg1"/>
                </a:solidFill>
                <a:latin typeface="Chalkduster"/>
                <a:cs typeface="Chalkduster"/>
              </a:rPr>
            </a:br>
            <a:endParaRPr lang="en-US" sz="6300" dirty="0">
              <a:solidFill>
                <a:schemeClr val="bg1"/>
              </a:solidFill>
              <a:latin typeface="Chalkduster"/>
              <a:cs typeface="Chalkduster"/>
            </a:endParaRPr>
          </a:p>
        </p:txBody>
      </p:sp>
      <p:pic>
        <p:nvPicPr>
          <p:cNvPr id="12" name="Picture 11" descr="A picture containing diagram&#10;&#10;Description automatically generated">
            <a:extLst>
              <a:ext uri="{FF2B5EF4-FFF2-40B4-BE49-F238E27FC236}">
                <a16:creationId xmlns:a16="http://schemas.microsoft.com/office/drawing/2014/main" id="{8D31046D-CAFC-355D-2909-E650641D61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134834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4719963"/>
            <a:ext cx="6665495" cy="4394021"/>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rgbClr val="FFFF00"/>
                </a:solidFill>
                <a:latin typeface="Chalkduster"/>
                <a:cs typeface="Chalkduster"/>
              </a:rPr>
              <a:t>What questions can you ask students who are stuck in this quadrant?</a:t>
            </a:r>
          </a:p>
          <a:p>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8980">
            <a:off x="596509" y="168988"/>
            <a:ext cx="1956367" cy="2405828"/>
          </a:xfrm>
          <a:prstGeom prst="rect">
            <a:avLst/>
          </a:prstGeom>
          <a:effectLst>
            <a:softEdge rad="254000"/>
          </a:effectLst>
        </p:spPr>
      </p:pic>
      <p:sp>
        <p:nvSpPr>
          <p:cNvPr id="9" name="Text Box 3"/>
          <p:cNvSpPr txBox="1">
            <a:spLocks noChangeArrowheads="1"/>
          </p:cNvSpPr>
          <p:nvPr/>
        </p:nvSpPr>
        <p:spPr bwMode="auto">
          <a:xfrm>
            <a:off x="-494739" y="562115"/>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FB478CD4-3830-6B4E-A84E-50127E4E4BE6}"/>
              </a:ext>
            </a:extLst>
          </p:cNvPr>
          <p:cNvSpPr txBox="1"/>
          <p:nvPr/>
        </p:nvSpPr>
        <p:spPr>
          <a:xfrm>
            <a:off x="241957" y="2687497"/>
            <a:ext cx="6606680" cy="316291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Rotate one corner clockwise.</a:t>
            </a:r>
            <a:br>
              <a:rPr lang="en-US" sz="4000" dirty="0">
                <a:solidFill>
                  <a:schemeClr val="bg1"/>
                </a:solidFill>
                <a:latin typeface="Chalkduster"/>
                <a:cs typeface="Chalkduster"/>
              </a:rPr>
            </a:br>
            <a:endParaRPr lang="en-US" sz="6300" dirty="0">
              <a:solidFill>
                <a:schemeClr val="bg1"/>
              </a:solidFill>
              <a:latin typeface="Chalkduster"/>
              <a:cs typeface="Chalkduster"/>
            </a:endParaRPr>
          </a:p>
        </p:txBody>
      </p:sp>
      <p:pic>
        <p:nvPicPr>
          <p:cNvPr id="12" name="Picture 11" descr="A picture containing diagram&#10;&#10;Description automatically generated">
            <a:extLst>
              <a:ext uri="{FF2B5EF4-FFF2-40B4-BE49-F238E27FC236}">
                <a16:creationId xmlns:a16="http://schemas.microsoft.com/office/drawing/2014/main" id="{B0A6C206-CD66-F3F5-6F10-2376988AE7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113947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4719963"/>
            <a:ext cx="6665495" cy="4394021"/>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rgbClr val="FFFF00"/>
                </a:solidFill>
                <a:latin typeface="Chalkduster"/>
                <a:cs typeface="Chalkduster"/>
              </a:rPr>
              <a:t>What types of actions can you take to support students in this quadrant?</a:t>
            </a:r>
          </a:p>
          <a:p>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8980">
            <a:off x="596509" y="168988"/>
            <a:ext cx="1956367" cy="2405828"/>
          </a:xfrm>
          <a:prstGeom prst="rect">
            <a:avLst/>
          </a:prstGeom>
          <a:effectLst>
            <a:softEdge rad="254000"/>
          </a:effectLst>
        </p:spPr>
      </p:pic>
      <p:sp>
        <p:nvSpPr>
          <p:cNvPr id="9" name="Text Box 3"/>
          <p:cNvSpPr txBox="1">
            <a:spLocks noChangeArrowheads="1"/>
          </p:cNvSpPr>
          <p:nvPr/>
        </p:nvSpPr>
        <p:spPr bwMode="auto">
          <a:xfrm>
            <a:off x="-494739" y="562115"/>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FB478CD4-3830-6B4E-A84E-50127E4E4BE6}"/>
              </a:ext>
            </a:extLst>
          </p:cNvPr>
          <p:cNvSpPr txBox="1"/>
          <p:nvPr/>
        </p:nvSpPr>
        <p:spPr>
          <a:xfrm>
            <a:off x="241957" y="2687497"/>
            <a:ext cx="6606680" cy="316291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Rotate one corner clockwise.</a:t>
            </a:r>
            <a:br>
              <a:rPr lang="en-US" sz="4000" dirty="0">
                <a:solidFill>
                  <a:schemeClr val="bg1"/>
                </a:solidFill>
                <a:latin typeface="Chalkduster"/>
                <a:cs typeface="Chalkduster"/>
              </a:rPr>
            </a:br>
            <a:endParaRPr lang="en-US" sz="6300" dirty="0">
              <a:solidFill>
                <a:schemeClr val="bg1"/>
              </a:solidFill>
              <a:latin typeface="Chalkduster"/>
              <a:cs typeface="Chalkduster"/>
            </a:endParaRPr>
          </a:p>
        </p:txBody>
      </p:sp>
      <p:pic>
        <p:nvPicPr>
          <p:cNvPr id="12" name="Picture 11" descr="A picture containing diagram&#10;&#10;Description automatically generated">
            <a:extLst>
              <a:ext uri="{FF2B5EF4-FFF2-40B4-BE49-F238E27FC236}">
                <a16:creationId xmlns:a16="http://schemas.microsoft.com/office/drawing/2014/main" id="{64571E93-0D34-778A-C674-0F12EB6B4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422630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443854" y="285750"/>
            <a:ext cx="9967384"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Time to Dig Deeper!</a:t>
            </a:r>
          </a:p>
        </p:txBody>
      </p:sp>
      <p:pic>
        <p:nvPicPr>
          <p:cNvPr id="3" name="Picture 2">
            <a:extLst>
              <a:ext uri="{FF2B5EF4-FFF2-40B4-BE49-F238E27FC236}">
                <a16:creationId xmlns:a16="http://schemas.microsoft.com/office/drawing/2014/main" id="{70CB891A-3C16-9E47-876D-174C4741D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4600" y="241785"/>
            <a:ext cx="2324100" cy="1841500"/>
          </a:xfrm>
          <a:prstGeom prst="rect">
            <a:avLst/>
          </a:prstGeom>
          <a:effectLst>
            <a:softEdge rad="63500"/>
          </a:effectLst>
        </p:spPr>
      </p:pic>
      <p:pic>
        <p:nvPicPr>
          <p:cNvPr id="7" name="Picture 6">
            <a:extLst>
              <a:ext uri="{FF2B5EF4-FFF2-40B4-BE49-F238E27FC236}">
                <a16:creationId xmlns:a16="http://schemas.microsoft.com/office/drawing/2014/main" id="{9BBD4591-0E47-4A4E-914E-FE746D66118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A5982E45-D019-599C-7355-36DAA09DBE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742" y="2492188"/>
            <a:ext cx="7552390" cy="6437692"/>
          </a:xfrm>
          <a:prstGeom prst="rect">
            <a:avLst/>
          </a:prstGeom>
          <a:ln w="25400">
            <a:solidFill>
              <a:srgbClr val="FFFF00"/>
            </a:solidFill>
          </a:ln>
        </p:spPr>
      </p:pic>
    </p:spTree>
    <p:extLst>
      <p:ext uri="{BB962C8B-B14F-4D97-AF65-F5344CB8AC3E}">
        <p14:creationId xmlns:p14="http://schemas.microsoft.com/office/powerpoint/2010/main" val="419486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with medium confidence">
            <a:extLst>
              <a:ext uri="{FF2B5EF4-FFF2-40B4-BE49-F238E27FC236}">
                <a16:creationId xmlns:a16="http://schemas.microsoft.com/office/drawing/2014/main" id="{4F87355B-B21C-E846-9337-0C6FE32D23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661" y="1312779"/>
            <a:ext cx="5021889" cy="6531811"/>
          </a:xfrm>
          <a:prstGeom prst="rect">
            <a:avLst/>
          </a:prstGeom>
        </p:spPr>
      </p:pic>
      <p:sp>
        <p:nvSpPr>
          <p:cNvPr id="4" name="Title 1">
            <a:extLst>
              <a:ext uri="{FF2B5EF4-FFF2-40B4-BE49-F238E27FC236}">
                <a16:creationId xmlns:a16="http://schemas.microsoft.com/office/drawing/2014/main" id="{837F48C2-EA09-E842-A743-A0458C35CECD}"/>
              </a:ext>
            </a:extLst>
          </p:cNvPr>
          <p:cNvSpPr txBox="1">
            <a:spLocks/>
          </p:cNvSpPr>
          <p:nvPr/>
        </p:nvSpPr>
        <p:spPr>
          <a:xfrm>
            <a:off x="-1545771" y="-485234"/>
            <a:ext cx="13015291"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800" dirty="0">
                <a:solidFill>
                  <a:srgbClr val="FFFF00"/>
                </a:solidFill>
                <a:latin typeface="Chalkduster"/>
                <a:cs typeface="Chalkduster"/>
              </a:rPr>
              <a:t>Aspirations Foldable!!</a:t>
            </a:r>
          </a:p>
        </p:txBody>
      </p:sp>
      <p:cxnSp>
        <p:nvCxnSpPr>
          <p:cNvPr id="19" name="Straight Connector 18">
            <a:extLst>
              <a:ext uri="{FF2B5EF4-FFF2-40B4-BE49-F238E27FC236}">
                <a16:creationId xmlns:a16="http://schemas.microsoft.com/office/drawing/2014/main" id="{D6951165-D18F-E241-BD1E-5C3FFC43ECAA}"/>
              </a:ext>
            </a:extLst>
          </p:cNvPr>
          <p:cNvCxnSpPr>
            <a:cxnSpLocks/>
          </p:cNvCxnSpPr>
          <p:nvPr/>
        </p:nvCxnSpPr>
        <p:spPr>
          <a:xfrm>
            <a:off x="2930434" y="1314401"/>
            <a:ext cx="0" cy="1537656"/>
          </a:xfrm>
          <a:prstGeom prst="line">
            <a:avLst/>
          </a:prstGeom>
          <a:ln w="1270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6" name="Straight Connector 25">
            <a:extLst>
              <a:ext uri="{FF2B5EF4-FFF2-40B4-BE49-F238E27FC236}">
                <a16:creationId xmlns:a16="http://schemas.microsoft.com/office/drawing/2014/main" id="{297FDE3C-A7CE-4C4D-A6B0-5E536C1FFFDA}"/>
              </a:ext>
            </a:extLst>
          </p:cNvPr>
          <p:cNvCxnSpPr>
            <a:cxnSpLocks/>
          </p:cNvCxnSpPr>
          <p:nvPr/>
        </p:nvCxnSpPr>
        <p:spPr>
          <a:xfrm>
            <a:off x="372885" y="6185758"/>
            <a:ext cx="4982886" cy="0"/>
          </a:xfrm>
          <a:prstGeom prst="line">
            <a:avLst/>
          </a:prstGeom>
          <a:ln w="127000">
            <a:solidFill>
              <a:srgbClr val="00B0F0"/>
            </a:solidFill>
          </a:ln>
        </p:spPr>
        <p:style>
          <a:lnRef idx="2">
            <a:schemeClr val="accent4"/>
          </a:lnRef>
          <a:fillRef idx="0">
            <a:schemeClr val="accent4"/>
          </a:fillRef>
          <a:effectRef idx="1">
            <a:schemeClr val="accent4"/>
          </a:effectRef>
          <a:fontRef idx="minor">
            <a:schemeClr val="tx1"/>
          </a:fontRef>
        </p:style>
      </p:cxnSp>
      <p:sp>
        <p:nvSpPr>
          <p:cNvPr id="34" name="TextBox 33">
            <a:extLst>
              <a:ext uri="{FF2B5EF4-FFF2-40B4-BE49-F238E27FC236}">
                <a16:creationId xmlns:a16="http://schemas.microsoft.com/office/drawing/2014/main" id="{CEDEFD09-819A-7845-8185-7850C8C56D7B}"/>
              </a:ext>
            </a:extLst>
          </p:cNvPr>
          <p:cNvSpPr txBox="1"/>
          <p:nvPr/>
        </p:nvSpPr>
        <p:spPr>
          <a:xfrm>
            <a:off x="3551175" y="8195961"/>
            <a:ext cx="1005083"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0000"/>
                </a:solidFill>
                <a:effectLst/>
                <a:uFillTx/>
                <a:latin typeface="Chalkduster" panose="03050602040202020205" pitchFamily="66" charset="77"/>
                <a:sym typeface="Helvetica Light"/>
              </a:rPr>
              <a:t>Cut</a:t>
            </a:r>
          </a:p>
        </p:txBody>
      </p:sp>
      <p:sp>
        <p:nvSpPr>
          <p:cNvPr id="35" name="TextBox 34">
            <a:extLst>
              <a:ext uri="{FF2B5EF4-FFF2-40B4-BE49-F238E27FC236}">
                <a16:creationId xmlns:a16="http://schemas.microsoft.com/office/drawing/2014/main" id="{8D390397-AC8F-E449-AAAA-076DF7B1ED24}"/>
              </a:ext>
            </a:extLst>
          </p:cNvPr>
          <p:cNvSpPr txBox="1"/>
          <p:nvPr/>
        </p:nvSpPr>
        <p:spPr>
          <a:xfrm>
            <a:off x="1480007" y="8199969"/>
            <a:ext cx="1354538"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rgbClr val="00B0F0"/>
                </a:solidFill>
                <a:latin typeface="Chalkduster" panose="03050602040202020205" pitchFamily="66" charset="77"/>
              </a:rPr>
              <a:t>Fold</a:t>
            </a:r>
            <a:endParaRPr kumimoji="0" lang="en-US" sz="3600" b="0" i="0" u="none" strike="noStrike" cap="none" spc="0" normalizeH="0" baseline="0" dirty="0">
              <a:ln>
                <a:noFill/>
              </a:ln>
              <a:solidFill>
                <a:srgbClr val="00B0F0"/>
              </a:solidFill>
              <a:effectLst/>
              <a:uFillTx/>
              <a:latin typeface="Chalkduster" panose="03050602040202020205" pitchFamily="66" charset="77"/>
              <a:sym typeface="Helvetica Light"/>
            </a:endParaRPr>
          </a:p>
        </p:txBody>
      </p:sp>
      <p:pic>
        <p:nvPicPr>
          <p:cNvPr id="20" name="Picture 19">
            <a:extLst>
              <a:ext uri="{FF2B5EF4-FFF2-40B4-BE49-F238E27FC236}">
                <a16:creationId xmlns:a16="http://schemas.microsoft.com/office/drawing/2014/main" id="{B2856D36-0B2A-B246-9B50-27479533587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cxnSp>
        <p:nvCxnSpPr>
          <p:cNvPr id="23" name="Straight Connector 22">
            <a:extLst>
              <a:ext uri="{FF2B5EF4-FFF2-40B4-BE49-F238E27FC236}">
                <a16:creationId xmlns:a16="http://schemas.microsoft.com/office/drawing/2014/main" id="{2EB62297-EFB8-2048-BA3D-E15D6D43DB86}"/>
              </a:ext>
            </a:extLst>
          </p:cNvPr>
          <p:cNvCxnSpPr>
            <a:cxnSpLocks/>
          </p:cNvCxnSpPr>
          <p:nvPr/>
        </p:nvCxnSpPr>
        <p:spPr>
          <a:xfrm>
            <a:off x="2930434" y="6234744"/>
            <a:ext cx="0" cy="1537656"/>
          </a:xfrm>
          <a:prstGeom prst="line">
            <a:avLst/>
          </a:prstGeom>
          <a:ln w="1270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5" name="Straight Connector 24">
            <a:extLst>
              <a:ext uri="{FF2B5EF4-FFF2-40B4-BE49-F238E27FC236}">
                <a16:creationId xmlns:a16="http://schemas.microsoft.com/office/drawing/2014/main" id="{9509F57E-7AF4-E048-9CCF-947E29C5E24D}"/>
              </a:ext>
            </a:extLst>
          </p:cNvPr>
          <p:cNvCxnSpPr>
            <a:cxnSpLocks/>
          </p:cNvCxnSpPr>
          <p:nvPr/>
        </p:nvCxnSpPr>
        <p:spPr>
          <a:xfrm>
            <a:off x="394657" y="2811187"/>
            <a:ext cx="4982886" cy="0"/>
          </a:xfrm>
          <a:prstGeom prst="line">
            <a:avLst/>
          </a:prstGeom>
          <a:ln w="127000">
            <a:solidFill>
              <a:srgbClr val="00B0F0"/>
            </a:solidFill>
          </a:ln>
        </p:spPr>
        <p:style>
          <a:lnRef idx="2">
            <a:schemeClr val="accent4"/>
          </a:lnRef>
          <a:fillRef idx="0">
            <a:schemeClr val="accent4"/>
          </a:fillRef>
          <a:effectRef idx="1">
            <a:schemeClr val="accent4"/>
          </a:effectRef>
          <a:fontRef idx="minor">
            <a:schemeClr val="tx1"/>
          </a:fontRef>
        </p:style>
      </p:cxnSp>
      <p:pic>
        <p:nvPicPr>
          <p:cNvPr id="30" name="Picture 29">
            <a:extLst>
              <a:ext uri="{FF2B5EF4-FFF2-40B4-BE49-F238E27FC236}">
                <a16:creationId xmlns:a16="http://schemas.microsoft.com/office/drawing/2014/main" id="{F2031430-A672-0D40-9A51-C2ECD4836FD0}"/>
              </a:ext>
            </a:extLst>
          </p:cNvPr>
          <p:cNvPicPr>
            <a:picLocks noChangeAspect="1"/>
          </p:cNvPicPr>
          <p:nvPr/>
        </p:nvPicPr>
        <p:blipFill rotWithShape="1">
          <a:blip r:embed="rId4">
            <a:extLst>
              <a:ext uri="{28A0092B-C50C-407E-A947-70E740481C1C}">
                <a14:useLocalDpi xmlns:a14="http://schemas.microsoft.com/office/drawing/2010/main" val="0"/>
              </a:ext>
            </a:extLst>
          </a:blip>
          <a:srcRect t="11724" r="2586" b="5517"/>
          <a:stretch/>
        </p:blipFill>
        <p:spPr>
          <a:xfrm rot="5400000">
            <a:off x="5161887" y="2631779"/>
            <a:ext cx="7976420" cy="5082320"/>
          </a:xfrm>
          <a:prstGeom prst="rect">
            <a:avLst/>
          </a:prstGeom>
          <a:ln>
            <a:noFill/>
          </a:ln>
          <a:effectLst>
            <a:softEdge rad="112500"/>
          </a:effectLst>
        </p:spPr>
      </p:pic>
      <p:sp>
        <p:nvSpPr>
          <p:cNvPr id="36" name="TextBox 35">
            <a:extLst>
              <a:ext uri="{FF2B5EF4-FFF2-40B4-BE49-F238E27FC236}">
                <a16:creationId xmlns:a16="http://schemas.microsoft.com/office/drawing/2014/main" id="{3B4F0984-651D-F344-B4C8-C210C775E5FF}"/>
              </a:ext>
            </a:extLst>
          </p:cNvPr>
          <p:cNvSpPr txBox="1"/>
          <p:nvPr/>
        </p:nvSpPr>
        <p:spPr>
          <a:xfrm rot="20902676">
            <a:off x="9798678" y="7560830"/>
            <a:ext cx="2574423"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Perspiration</a:t>
            </a:r>
          </a:p>
        </p:txBody>
      </p:sp>
      <p:sp>
        <p:nvSpPr>
          <p:cNvPr id="37" name="TextBox 36">
            <a:extLst>
              <a:ext uri="{FF2B5EF4-FFF2-40B4-BE49-F238E27FC236}">
                <a16:creationId xmlns:a16="http://schemas.microsoft.com/office/drawing/2014/main" id="{4335D770-654C-0B4E-9ACC-9F1C7B57E742}"/>
              </a:ext>
            </a:extLst>
          </p:cNvPr>
          <p:cNvSpPr txBox="1"/>
          <p:nvPr/>
        </p:nvSpPr>
        <p:spPr>
          <a:xfrm rot="20949069">
            <a:off x="5978536" y="7974488"/>
            <a:ext cx="2420534"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FFFF00"/>
                </a:solidFill>
                <a:latin typeface="Chalkduster" panose="03050602040202020205" pitchFamily="66" charset="77"/>
              </a:rPr>
              <a:t>Hibern</a:t>
            </a: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ation</a:t>
            </a:r>
          </a:p>
        </p:txBody>
      </p:sp>
      <p:sp>
        <p:nvSpPr>
          <p:cNvPr id="38" name="TextBox 37">
            <a:extLst>
              <a:ext uri="{FF2B5EF4-FFF2-40B4-BE49-F238E27FC236}">
                <a16:creationId xmlns:a16="http://schemas.microsoft.com/office/drawing/2014/main" id="{DECAE7A2-EFF3-314A-A914-4FB6F3972A1B}"/>
              </a:ext>
            </a:extLst>
          </p:cNvPr>
          <p:cNvSpPr txBox="1"/>
          <p:nvPr/>
        </p:nvSpPr>
        <p:spPr>
          <a:xfrm rot="1269313">
            <a:off x="5973583" y="2226831"/>
            <a:ext cx="2648161"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FFFF00"/>
                </a:solidFill>
                <a:latin typeface="Chalkduster" panose="03050602040202020205" pitchFamily="66" charset="77"/>
              </a:rPr>
              <a:t>Imagin</a:t>
            </a: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ation</a:t>
            </a:r>
          </a:p>
        </p:txBody>
      </p:sp>
      <p:sp>
        <p:nvSpPr>
          <p:cNvPr id="39" name="TextBox 38">
            <a:extLst>
              <a:ext uri="{FF2B5EF4-FFF2-40B4-BE49-F238E27FC236}">
                <a16:creationId xmlns:a16="http://schemas.microsoft.com/office/drawing/2014/main" id="{6462AC70-AF8A-D245-8AD7-0B7EFB3703AE}"/>
              </a:ext>
            </a:extLst>
          </p:cNvPr>
          <p:cNvSpPr txBox="1"/>
          <p:nvPr/>
        </p:nvSpPr>
        <p:spPr>
          <a:xfrm rot="1247620">
            <a:off x="10165229" y="3794372"/>
            <a:ext cx="2173672"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FFFF00"/>
                </a:solidFill>
                <a:latin typeface="Chalkduster" panose="03050602040202020205" pitchFamily="66" charset="77"/>
              </a:rPr>
              <a:t>Aspira</a:t>
            </a: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tion</a:t>
            </a:r>
          </a:p>
        </p:txBody>
      </p:sp>
    </p:spTree>
    <p:extLst>
      <p:ext uri="{BB962C8B-B14F-4D97-AF65-F5344CB8AC3E}">
        <p14:creationId xmlns:p14="http://schemas.microsoft.com/office/powerpoint/2010/main" val="262472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pPr algn="ctr" defTabSz="584200" rtl="0"/>
                <a:endParaRPr lang="en-US"/>
              </a:p>
            </p:txBody>
          </p:sp>
          <p:sp>
            <p:nvSpPr>
              <p:cNvPr id="2072" name="Rectangle 24"/>
              <p:cNvSpPr>
                <a:spLocks/>
              </p:cNvSpPr>
              <p:nvPr/>
            </p:nvSpPr>
            <p:spPr bwMode="auto">
              <a:xfrm>
                <a:off x="398" y="166"/>
                <a:ext cx="1652"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SE" panose="03050602040202020205" pitchFamily="66" charset="77"/>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2"/>
            <a:srcRect/>
            <a:stretch>
              <a:fillRect/>
            </a:stretch>
          </p:blipFill>
          <p:spPr bwMode="auto">
            <a:xfrm>
              <a:off x="722" y="753"/>
              <a:ext cx="973" cy="1232"/>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5E55D54A-DFBA-DD4A-8589-DDCF963447C4}"/>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632669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1" name="Picture 10">
            <a:extLst>
              <a:ext uri="{FF2B5EF4-FFF2-40B4-BE49-F238E27FC236}">
                <a16:creationId xmlns:a16="http://schemas.microsoft.com/office/drawing/2014/main" id="{90D86D6C-1612-3A48-BA30-A9E3B1D35D09}"/>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9485EDBD-75F9-1C83-E055-B489B1511954}"/>
              </a:ext>
            </a:extLst>
          </p:cNvPr>
          <p:cNvSpPr txBox="1"/>
          <p:nvPr/>
        </p:nvSpPr>
        <p:spPr>
          <a:xfrm>
            <a:off x="2129579" y="2778886"/>
            <a:ext cx="9753600"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https://vimeo.com/789017891/1c391b7d0a</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https://youtu.be/qPYqaBvwhy8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503759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3059084" y="92040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On a</a:t>
            </a:r>
            <a:br>
              <a:rPr lang="en-US" sz="6000" dirty="0">
                <a:solidFill>
                  <a:srgbClr val="FFFF00"/>
                </a:solidFill>
                <a:latin typeface="Chalkduster"/>
                <a:cs typeface="Chalkduster"/>
              </a:rPr>
            </a:br>
            <a:r>
              <a:rPr lang="en-US" sz="6000" dirty="0">
                <a:solidFill>
                  <a:srgbClr val="FFFF00"/>
                </a:solidFill>
                <a:latin typeface="Chalkduster"/>
                <a:cs typeface="Chalkduster"/>
              </a:rPr>
              <a:t>Notecard…</a:t>
            </a:r>
          </a:p>
        </p:txBody>
      </p:sp>
      <p:pic>
        <p:nvPicPr>
          <p:cNvPr id="3" name="Picture 2">
            <a:extLst>
              <a:ext uri="{FF2B5EF4-FFF2-40B4-BE49-F238E27FC236}">
                <a16:creationId xmlns:a16="http://schemas.microsoft.com/office/drawing/2014/main" id="{37962F65-2C5E-6841-927B-9EF597A8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7477">
            <a:off x="411761" y="182918"/>
            <a:ext cx="5916987" cy="9202036"/>
          </a:xfrm>
          <a:prstGeom prst="rect">
            <a:avLst/>
          </a:prstGeom>
          <a:effectLst>
            <a:softEdge rad="431800"/>
          </a:effectLst>
        </p:spPr>
      </p:pic>
      <p:sp>
        <p:nvSpPr>
          <p:cNvPr id="6" name="Title 1">
            <a:extLst>
              <a:ext uri="{FF2B5EF4-FFF2-40B4-BE49-F238E27FC236}">
                <a16:creationId xmlns:a16="http://schemas.microsoft.com/office/drawing/2014/main" id="{BF5D7193-05C3-2740-BD42-8D552AA906D0}"/>
              </a:ext>
            </a:extLst>
          </p:cNvPr>
          <p:cNvSpPr txBox="1">
            <a:spLocks/>
          </p:cNvSpPr>
          <p:nvPr/>
        </p:nvSpPr>
        <p:spPr>
          <a:xfrm>
            <a:off x="3003452" y="3789578"/>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rgbClr val="FFFF00"/>
                </a:solidFill>
                <a:latin typeface="Chalkduster"/>
                <a:cs typeface="Chalkduster"/>
              </a:rPr>
              <a:t>Write one word</a:t>
            </a:r>
            <a:br>
              <a:rPr lang="en-US" sz="4000" dirty="0">
                <a:solidFill>
                  <a:srgbClr val="FFFF00"/>
                </a:solidFill>
                <a:latin typeface="Chalkduster"/>
                <a:cs typeface="Chalkduster"/>
              </a:rPr>
            </a:br>
            <a:r>
              <a:rPr lang="en-US" sz="4000" dirty="0">
                <a:solidFill>
                  <a:srgbClr val="FFFF00"/>
                </a:solidFill>
                <a:latin typeface="Chalkduster"/>
                <a:cs typeface="Chalkduster"/>
              </a:rPr>
              <a:t>describing individuals</a:t>
            </a:r>
            <a:br>
              <a:rPr lang="en-US" sz="4000" dirty="0">
                <a:solidFill>
                  <a:srgbClr val="FFFF00"/>
                </a:solidFill>
                <a:latin typeface="Chalkduster"/>
                <a:cs typeface="Chalkduster"/>
              </a:rPr>
            </a:br>
            <a:r>
              <a:rPr lang="en-US" sz="4000" dirty="0">
                <a:solidFill>
                  <a:srgbClr val="FFFF00"/>
                </a:solidFill>
                <a:latin typeface="Chalkduster"/>
                <a:cs typeface="Chalkduster"/>
              </a:rPr>
              <a:t>in Hibernation.</a:t>
            </a: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9" name="Picture 8">
            <a:extLst>
              <a:ext uri="{FF2B5EF4-FFF2-40B4-BE49-F238E27FC236}">
                <a16:creationId xmlns:a16="http://schemas.microsoft.com/office/drawing/2014/main" id="{D735670B-09DA-104D-92AB-24231C2814B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558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23333" y="4933048"/>
            <a:ext cx="12192001" cy="3271828"/>
          </a:xfrm>
        </p:spPr>
        <p:txBody>
          <a:bodyPr anchor="ctr"/>
          <a:lstStyle/>
          <a:p>
            <a:pPr>
              <a:lnSpc>
                <a:spcPct val="130000"/>
              </a:lnSpc>
            </a:pPr>
            <a:r>
              <a:rPr lang="en-US" sz="3200" dirty="0">
                <a:solidFill>
                  <a:schemeClr val="bg1"/>
                </a:solidFill>
                <a:latin typeface="Chalkduster"/>
                <a:cs typeface="Chalkduster"/>
              </a:rPr>
              <a:t>One person holds the deck of cards up to their forehead (do not look at the cards).</a:t>
            </a: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Team members will describe what is on the card, without using the actual words on the card.</a:t>
            </a: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After a card is correctly guessed, pass the deck to the left. See how quickly you can get through your team deck of cards!</a:t>
            </a:r>
          </a:p>
        </p:txBody>
      </p:sp>
      <p:sp>
        <p:nvSpPr>
          <p:cNvPr id="8" name="Title 1"/>
          <p:cNvSpPr txBox="1">
            <a:spLocks/>
          </p:cNvSpPr>
          <p:nvPr/>
        </p:nvSpPr>
        <p:spPr>
          <a:xfrm>
            <a:off x="2177119" y="0"/>
            <a:ext cx="8365375"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600" dirty="0">
                <a:solidFill>
                  <a:srgbClr val="FFFF00"/>
                </a:solidFill>
                <a:latin typeface="Chalkduster"/>
                <a:cs typeface="Chalkduster"/>
              </a:rPr>
              <a:t>Challenge Time!</a:t>
            </a:r>
          </a:p>
        </p:txBody>
      </p:sp>
      <p:sp>
        <p:nvSpPr>
          <p:cNvPr id="9" name="Title 1"/>
          <p:cNvSpPr txBox="1">
            <a:spLocks/>
          </p:cNvSpPr>
          <p:nvPr/>
        </p:nvSpPr>
        <p:spPr>
          <a:xfrm>
            <a:off x="1605849" y="1035134"/>
            <a:ext cx="8937717"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rgbClr val="FFFF00"/>
                </a:solidFill>
                <a:latin typeface="Chalkduster"/>
                <a:cs typeface="Chalkduster"/>
              </a:rPr>
              <a:t>Hibernation Heads Up</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3703">
            <a:off x="10210193" y="621648"/>
            <a:ext cx="2576187" cy="3075282"/>
          </a:xfrm>
          <a:prstGeom prst="rect">
            <a:avLst/>
          </a:prstGeom>
          <a:effectLst>
            <a:softEdge rad="127000"/>
          </a:effectLst>
        </p:spPr>
      </p:pic>
      <p:pic>
        <p:nvPicPr>
          <p:cNvPr id="12" name="Picture 11">
            <a:extLst>
              <a:ext uri="{FF2B5EF4-FFF2-40B4-BE49-F238E27FC236}">
                <a16:creationId xmlns:a16="http://schemas.microsoft.com/office/drawing/2014/main" id="{D8B86C6B-3265-8142-91E5-5B189F4370AD}"/>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11" name="Picture 10" descr="IMG_6943.JPG">
            <a:extLst>
              <a:ext uri="{FF2B5EF4-FFF2-40B4-BE49-F238E27FC236}">
                <a16:creationId xmlns:a16="http://schemas.microsoft.com/office/drawing/2014/main" id="{99F59E7D-BEEA-EE4D-BB07-FF8449DFBE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48906">
            <a:off x="216565" y="365110"/>
            <a:ext cx="2345082" cy="2523379"/>
          </a:xfrm>
          <a:prstGeom prst="rect">
            <a:avLst/>
          </a:prstGeom>
          <a:effectLst>
            <a:softEdge rad="330200"/>
          </a:effectLst>
        </p:spPr>
      </p:pic>
    </p:spTree>
    <p:extLst>
      <p:ext uri="{BB962C8B-B14F-4D97-AF65-F5344CB8AC3E}">
        <p14:creationId xmlns:p14="http://schemas.microsoft.com/office/powerpoint/2010/main" val="1257789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92218" y="485245"/>
            <a:ext cx="10612582"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4800" b="1" dirty="0">
                <a:solidFill>
                  <a:srgbClr val="FFFF00"/>
                </a:solidFill>
                <a:latin typeface="Chalkduster" panose="03050602040202020205" pitchFamily="66" charset="77"/>
                <a:ea typeface="Chalkduster" charset="0"/>
                <a:cs typeface="Chalkduster" charset="0"/>
              </a:rPr>
              <a:t>Students</a:t>
            </a:r>
            <a:r>
              <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 in Hibernation</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223744" y="3415870"/>
            <a:ext cx="5852160" cy="164147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Pros: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Time to reflect</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Space to recharge</a:t>
            </a:r>
          </a:p>
        </p:txBody>
      </p:sp>
      <p:sp>
        <p:nvSpPr>
          <p:cNvPr id="4" name="TextBox 3"/>
          <p:cNvSpPr txBox="1"/>
          <p:nvPr/>
        </p:nvSpPr>
        <p:spPr>
          <a:xfrm>
            <a:off x="558773" y="5746401"/>
            <a:ext cx="4721627" cy="2626360"/>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report:</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Feeling isolated</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Stuck</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Misunderstood</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Bored</a:t>
            </a:r>
          </a:p>
        </p:txBody>
      </p:sp>
      <p:sp>
        <p:nvSpPr>
          <p:cNvPr id="5" name="TextBox 4"/>
          <p:cNvSpPr txBox="1"/>
          <p:nvPr/>
        </p:nvSpPr>
        <p:spPr>
          <a:xfrm>
            <a:off x="5654811" y="6025725"/>
            <a:ext cx="7015942" cy="2626360"/>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Feel valued </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Be recognized for success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Have positive role models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Have a sense of purpose</a:t>
            </a:r>
          </a:p>
        </p:txBody>
      </p:sp>
      <p:pic>
        <p:nvPicPr>
          <p:cNvPr id="8" name="Picture 7">
            <a:extLst>
              <a:ext uri="{FF2B5EF4-FFF2-40B4-BE49-F238E27FC236}">
                <a16:creationId xmlns:a16="http://schemas.microsoft.com/office/drawing/2014/main" id="{C53473C4-F777-9A4A-9C6B-A41B3923AB09}"/>
              </a:ext>
            </a:extLst>
          </p:cNvPr>
          <p:cNvPicPr>
            <a:picLocks noChangeAspect="1"/>
          </p:cNvPicPr>
          <p:nvPr/>
        </p:nvPicPr>
        <p:blipFill>
          <a:blip r:embed="rId2"/>
          <a:stretch>
            <a:fillRect/>
          </a:stretch>
        </p:blipFill>
        <p:spPr>
          <a:xfrm rot="10800000" flipH="1" flipV="1">
            <a:off x="11477087" y="8825962"/>
            <a:ext cx="1190453" cy="675997"/>
          </a:xfrm>
          <a:prstGeom prst="rect">
            <a:avLst/>
          </a:prstGeom>
        </p:spPr>
      </p:pic>
      <p:pic>
        <p:nvPicPr>
          <p:cNvPr id="7" name="Picture 6">
            <a:extLst>
              <a:ext uri="{FF2B5EF4-FFF2-40B4-BE49-F238E27FC236}">
                <a16:creationId xmlns:a16="http://schemas.microsoft.com/office/drawing/2014/main" id="{3D580215-C17C-CA48-9306-0CFD19B67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565" y="342768"/>
            <a:ext cx="2755431" cy="2623171"/>
          </a:xfrm>
          <a:prstGeom prst="rect">
            <a:avLst/>
          </a:prstGeom>
          <a:effectLst>
            <a:softEdge rad="76200"/>
          </a:effectLst>
        </p:spPr>
      </p:pic>
      <p:sp>
        <p:nvSpPr>
          <p:cNvPr id="10" name="TextBox 9">
            <a:extLst>
              <a:ext uri="{FF2B5EF4-FFF2-40B4-BE49-F238E27FC236}">
                <a16:creationId xmlns:a16="http://schemas.microsoft.com/office/drawing/2014/main" id="{FB8A11BF-8328-EB40-AE21-620B665E5641}"/>
              </a:ext>
            </a:extLst>
          </p:cNvPr>
          <p:cNvSpPr txBox="1"/>
          <p:nvPr/>
        </p:nvSpPr>
        <p:spPr>
          <a:xfrm>
            <a:off x="6348882" y="1905123"/>
            <a:ext cx="6291944"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a:t>
            </a:r>
            <a:r>
              <a:rPr kumimoji="0" lang="en-US" sz="3600" b="0" i="0" u="none" strike="noStrike" cap="none" spc="0" normalizeH="0" dirty="0">
                <a:ln>
                  <a:noFill/>
                </a:ln>
                <a:solidFill>
                  <a:srgbClr val="FFFF00"/>
                </a:solidFill>
                <a:effectLst/>
                <a:uFillTx/>
                <a:latin typeface="Chalkduster" panose="03050602040202020205" pitchFamily="66" charset="77"/>
                <a:sym typeface="Helvetica Light"/>
              </a:rPr>
              <a:t> Cons</a:t>
            </a: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Passive &amp; unmotivated</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Poor self-esteem &amp;</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defeatist attitude</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Struggle to take</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responsibility for</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anything</a:t>
            </a:r>
          </a:p>
        </p:txBody>
      </p:sp>
    </p:spTree>
    <p:extLst>
      <p:ext uri="{BB962C8B-B14F-4D97-AF65-F5344CB8AC3E}">
        <p14:creationId xmlns:p14="http://schemas.microsoft.com/office/powerpoint/2010/main" val="3042593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427" y="1999820"/>
            <a:ext cx="6313874" cy="7733397"/>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Think of the word you wrote on your notecard.</a:t>
            </a:r>
            <a:br>
              <a:rPr lang="en-US" sz="4400" dirty="0">
                <a:solidFill>
                  <a:schemeClr val="bg1"/>
                </a:solidFill>
                <a:latin typeface="Chalkduster"/>
                <a:cs typeface="Chalkduster"/>
              </a:rPr>
            </a:br>
            <a:endParaRPr lang="en-US" sz="4400" dirty="0">
              <a:solidFill>
                <a:schemeClr val="bg1"/>
              </a:solidFill>
              <a:latin typeface="Chalkduster"/>
              <a:cs typeface="Chalkduster"/>
            </a:endParaRPr>
          </a:p>
          <a:p>
            <a:r>
              <a:rPr lang="en-US" sz="4400" dirty="0">
                <a:solidFill>
                  <a:schemeClr val="bg1"/>
                </a:solidFill>
                <a:latin typeface="Chalkduster"/>
                <a:cs typeface="Chalkduster"/>
              </a:rPr>
              <a:t>Now think of a word that reflects your hopes &amp; dreams for hibernating individuals?</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66642">
            <a:off x="475441" y="193990"/>
            <a:ext cx="1968862" cy="2421193"/>
          </a:xfrm>
          <a:prstGeom prst="rect">
            <a:avLst/>
          </a:prstGeom>
          <a:effectLst>
            <a:softEdge rad="254000"/>
          </a:effectLst>
        </p:spPr>
      </p:pic>
      <p:sp>
        <p:nvSpPr>
          <p:cNvPr id="9" name="Text Box 3"/>
          <p:cNvSpPr txBox="1">
            <a:spLocks noChangeArrowheads="1"/>
          </p:cNvSpPr>
          <p:nvPr/>
        </p:nvSpPr>
        <p:spPr bwMode="auto">
          <a:xfrm>
            <a:off x="-168443" y="569582"/>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1E98BD2B-A77A-0B74-320C-1AA2986426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3689753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384" y="120"/>
                <a:ext cx="1679"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B7550A10-882A-8A48-9FFF-0901BF81C72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209533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AB5DA935-99A9-0C41-868D-8D5E9666F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2296" y="1425276"/>
            <a:ext cx="10061267" cy="5926500"/>
          </a:xfrm>
          <a:prstGeom prst="rect">
            <a:avLst/>
          </a:prstGeom>
        </p:spPr>
      </p:pic>
      <p:pic>
        <p:nvPicPr>
          <p:cNvPr id="11" name="Picture 10">
            <a:extLst>
              <a:ext uri="{FF2B5EF4-FFF2-40B4-BE49-F238E27FC236}">
                <a16:creationId xmlns:a16="http://schemas.microsoft.com/office/drawing/2014/main" id="{347B509F-A78D-CC45-B03A-B419998F5F0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8335251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3092951" y="480142"/>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On a</a:t>
            </a:r>
            <a:br>
              <a:rPr lang="en-US" sz="6000" dirty="0">
                <a:solidFill>
                  <a:srgbClr val="FFFF00"/>
                </a:solidFill>
                <a:latin typeface="Chalkduster"/>
                <a:cs typeface="Chalkduster"/>
              </a:rPr>
            </a:br>
            <a:r>
              <a:rPr lang="en-US" sz="6000" dirty="0">
                <a:solidFill>
                  <a:srgbClr val="FFFF00"/>
                </a:solidFill>
                <a:latin typeface="Chalkduster"/>
                <a:cs typeface="Chalkduster"/>
              </a:rPr>
              <a:t>Notecard…</a:t>
            </a:r>
          </a:p>
        </p:txBody>
      </p:sp>
      <p:pic>
        <p:nvPicPr>
          <p:cNvPr id="3" name="Picture 2">
            <a:extLst>
              <a:ext uri="{FF2B5EF4-FFF2-40B4-BE49-F238E27FC236}">
                <a16:creationId xmlns:a16="http://schemas.microsoft.com/office/drawing/2014/main" id="{37962F65-2C5E-6841-927B-9EF597A8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7477">
            <a:off x="763454" y="182919"/>
            <a:ext cx="5916987" cy="9202036"/>
          </a:xfrm>
          <a:prstGeom prst="rect">
            <a:avLst/>
          </a:prstGeom>
          <a:effectLst>
            <a:softEdge rad="431800"/>
          </a:effectLst>
        </p:spPr>
      </p:pic>
      <p:sp>
        <p:nvSpPr>
          <p:cNvPr id="6" name="Title 1">
            <a:extLst>
              <a:ext uri="{FF2B5EF4-FFF2-40B4-BE49-F238E27FC236}">
                <a16:creationId xmlns:a16="http://schemas.microsoft.com/office/drawing/2014/main" id="{BF5D7193-05C3-2740-BD42-8D552AA906D0}"/>
              </a:ext>
            </a:extLst>
          </p:cNvPr>
          <p:cNvSpPr txBox="1">
            <a:spLocks/>
          </p:cNvSpPr>
          <p:nvPr/>
        </p:nvSpPr>
        <p:spPr>
          <a:xfrm>
            <a:off x="3193627" y="4871952"/>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rgbClr val="FFFF00"/>
                </a:solidFill>
                <a:latin typeface="Chalkduster"/>
                <a:cs typeface="Chalkduster"/>
              </a:rPr>
              <a:t>Write something you</a:t>
            </a:r>
            <a:br>
              <a:rPr lang="en-US" sz="4000" dirty="0">
                <a:solidFill>
                  <a:srgbClr val="FFFF00"/>
                </a:solidFill>
                <a:latin typeface="Chalkduster"/>
                <a:cs typeface="Chalkduster"/>
              </a:rPr>
            </a:br>
            <a:r>
              <a:rPr lang="en-US" sz="4000" dirty="0">
                <a:solidFill>
                  <a:srgbClr val="FFFF00"/>
                </a:solidFill>
                <a:latin typeface="Chalkduster"/>
                <a:cs typeface="Chalkduster"/>
              </a:rPr>
              <a:t>dream about doing</a:t>
            </a:r>
            <a:br>
              <a:rPr lang="en-US" sz="4000" dirty="0">
                <a:solidFill>
                  <a:srgbClr val="FFFF00"/>
                </a:solidFill>
                <a:latin typeface="Chalkduster"/>
                <a:cs typeface="Chalkduster"/>
              </a:rPr>
            </a:br>
            <a:r>
              <a:rPr lang="en-US" sz="4000" dirty="0">
                <a:solidFill>
                  <a:srgbClr val="FFFF00"/>
                </a:solidFill>
                <a:latin typeface="Chalkduster"/>
                <a:cs typeface="Chalkduster"/>
              </a:rPr>
              <a:t>that you have not</a:t>
            </a:r>
            <a:br>
              <a:rPr lang="en-US" sz="4000" dirty="0">
                <a:solidFill>
                  <a:srgbClr val="FFFF00"/>
                </a:solidFill>
                <a:latin typeface="Chalkduster"/>
                <a:cs typeface="Chalkduster"/>
              </a:rPr>
            </a:br>
            <a:r>
              <a:rPr lang="en-US" sz="4000" dirty="0">
                <a:solidFill>
                  <a:srgbClr val="FFFF00"/>
                </a:solidFill>
                <a:latin typeface="Chalkduster"/>
                <a:cs typeface="Chalkduster"/>
              </a:rPr>
              <a:t>yet accomplished.</a:t>
            </a:r>
          </a:p>
          <a:p>
            <a:pPr defTabSz="914400">
              <a:lnSpc>
                <a:spcPct val="130000"/>
              </a:lnSpc>
            </a:pPr>
            <a:endParaRPr lang="en-US" sz="4000" dirty="0">
              <a:solidFill>
                <a:srgbClr val="FFFF00"/>
              </a:solidFill>
              <a:latin typeface="Chalkduster"/>
              <a:cs typeface="Chalkduster"/>
            </a:endParaRPr>
          </a:p>
          <a:p>
            <a:pPr defTabSz="914400">
              <a:lnSpc>
                <a:spcPct val="130000"/>
              </a:lnSpc>
            </a:pPr>
            <a:r>
              <a:rPr lang="en-US" sz="4000" dirty="0">
                <a:solidFill>
                  <a:schemeClr val="bg1"/>
                </a:solidFill>
                <a:latin typeface="Chalkduster"/>
                <a:cs typeface="Chalkduster"/>
              </a:rPr>
              <a:t>And keep it</a:t>
            </a:r>
            <a:br>
              <a:rPr lang="en-US" sz="4000" dirty="0">
                <a:solidFill>
                  <a:schemeClr val="bg1"/>
                </a:solidFill>
                <a:latin typeface="Chalkduster"/>
                <a:cs typeface="Chalkduster"/>
              </a:rPr>
            </a:br>
            <a:r>
              <a:rPr lang="en-US" sz="4000" dirty="0">
                <a:solidFill>
                  <a:schemeClr val="bg1"/>
                </a:solidFill>
                <a:latin typeface="Chalkduster"/>
                <a:cs typeface="Chalkduster"/>
              </a:rPr>
              <a:t>a SECRET!!</a:t>
            </a: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9" name="Picture 8">
            <a:extLst>
              <a:ext uri="{FF2B5EF4-FFF2-40B4-BE49-F238E27FC236}">
                <a16:creationId xmlns:a16="http://schemas.microsoft.com/office/drawing/2014/main" id="{EDB529DA-28C5-5641-A3F3-17650C54E50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22166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68941" y="5069589"/>
            <a:ext cx="12192001" cy="3271828"/>
          </a:xfrm>
        </p:spPr>
        <p:txBody>
          <a:bodyPr anchor="ctr"/>
          <a:lstStyle/>
          <a:p>
            <a:pPr>
              <a:lnSpc>
                <a:spcPct val="130000"/>
              </a:lnSpc>
            </a:pP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Read through the whole deck one time.</a:t>
            </a: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Read through the deck a second time and make guesses as to who each card belongs to.  How well do you know your colleagues??</a:t>
            </a:r>
          </a:p>
        </p:txBody>
      </p:sp>
      <p:sp>
        <p:nvSpPr>
          <p:cNvPr id="8" name="Title 1"/>
          <p:cNvSpPr txBox="1">
            <a:spLocks/>
          </p:cNvSpPr>
          <p:nvPr/>
        </p:nvSpPr>
        <p:spPr>
          <a:xfrm>
            <a:off x="2221254" y="-143435"/>
            <a:ext cx="8805334"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600" dirty="0">
                <a:solidFill>
                  <a:srgbClr val="FFFF00"/>
                </a:solidFill>
                <a:latin typeface="Chalkduster"/>
                <a:cs typeface="Chalkduster"/>
              </a:rPr>
              <a:t>Challenge Time!</a:t>
            </a:r>
          </a:p>
        </p:txBody>
      </p:sp>
      <p:sp>
        <p:nvSpPr>
          <p:cNvPr id="9" name="Title 1"/>
          <p:cNvSpPr txBox="1">
            <a:spLocks/>
          </p:cNvSpPr>
          <p:nvPr/>
        </p:nvSpPr>
        <p:spPr>
          <a:xfrm>
            <a:off x="1506070" y="868703"/>
            <a:ext cx="11049149"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rgbClr val="FFFF00"/>
                </a:solidFill>
                <a:latin typeface="Chalkduster"/>
                <a:cs typeface="Chalkduster"/>
              </a:rPr>
              <a:t>Imagination Guess Who??</a:t>
            </a:r>
          </a:p>
        </p:txBody>
      </p:sp>
      <p:pic>
        <p:nvPicPr>
          <p:cNvPr id="4" name="Picture 3">
            <a:extLst>
              <a:ext uri="{FF2B5EF4-FFF2-40B4-BE49-F238E27FC236}">
                <a16:creationId xmlns:a16="http://schemas.microsoft.com/office/drawing/2014/main" id="{108E547B-6D05-D747-B452-5A0871445A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02959">
            <a:off x="9079226" y="2742548"/>
            <a:ext cx="3311790" cy="2759825"/>
          </a:xfrm>
          <a:prstGeom prst="rect">
            <a:avLst/>
          </a:prstGeom>
          <a:effectLst>
            <a:softEdge rad="101600"/>
          </a:effectLst>
        </p:spPr>
      </p:pic>
      <p:pic>
        <p:nvPicPr>
          <p:cNvPr id="12" name="Picture 11">
            <a:extLst>
              <a:ext uri="{FF2B5EF4-FFF2-40B4-BE49-F238E27FC236}">
                <a16:creationId xmlns:a16="http://schemas.microsoft.com/office/drawing/2014/main" id="{47E82781-8C30-FC4C-B31D-F2224D7E39D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10" name="Picture 9" descr="IMG_6943.JPG">
            <a:extLst>
              <a:ext uri="{FF2B5EF4-FFF2-40B4-BE49-F238E27FC236}">
                <a16:creationId xmlns:a16="http://schemas.microsoft.com/office/drawing/2014/main" id="{081DC0A2-4C68-3700-9373-C5AB3163A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48906">
            <a:off x="216565" y="365110"/>
            <a:ext cx="2345082" cy="2523379"/>
          </a:xfrm>
          <a:prstGeom prst="rect">
            <a:avLst/>
          </a:prstGeom>
          <a:effectLst>
            <a:softEdge rad="330200"/>
          </a:effectLst>
        </p:spPr>
      </p:pic>
      <p:sp>
        <p:nvSpPr>
          <p:cNvPr id="11" name="Title 1">
            <a:extLst>
              <a:ext uri="{FF2B5EF4-FFF2-40B4-BE49-F238E27FC236}">
                <a16:creationId xmlns:a16="http://schemas.microsoft.com/office/drawing/2014/main" id="{5EA0B22F-F4EA-0FCA-B08C-61915918EBCF}"/>
              </a:ext>
            </a:extLst>
          </p:cNvPr>
          <p:cNvSpPr txBox="1">
            <a:spLocks/>
          </p:cNvSpPr>
          <p:nvPr/>
        </p:nvSpPr>
        <p:spPr>
          <a:xfrm>
            <a:off x="-1479176" y="3231823"/>
            <a:ext cx="12192001" cy="3271828"/>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200" dirty="0">
                <a:solidFill>
                  <a:schemeClr val="bg1"/>
                </a:solidFill>
                <a:latin typeface="Chalkduster"/>
                <a:cs typeface="Chalkduster"/>
              </a:rPr>
              <a:t>One person takes all the notecards</a:t>
            </a:r>
            <a:br>
              <a:rPr lang="en-US" sz="3200" dirty="0">
                <a:solidFill>
                  <a:schemeClr val="bg1"/>
                </a:solidFill>
                <a:latin typeface="Chalkduster"/>
                <a:cs typeface="Chalkduster"/>
              </a:rPr>
            </a:br>
            <a:r>
              <a:rPr lang="en-US" sz="3200" dirty="0">
                <a:solidFill>
                  <a:schemeClr val="bg1"/>
                </a:solidFill>
                <a:latin typeface="Chalkduster"/>
                <a:cs typeface="Chalkduster"/>
              </a:rPr>
              <a:t> &amp; mixes them up.</a:t>
            </a:r>
            <a:br>
              <a:rPr lang="en-US" sz="3200" dirty="0">
                <a:solidFill>
                  <a:schemeClr val="bg1"/>
                </a:solidFill>
                <a:latin typeface="Chalkduster"/>
                <a:cs typeface="Chalkduster"/>
              </a:rPr>
            </a:br>
            <a:br>
              <a:rPr lang="en-US" sz="3200" dirty="0">
                <a:solidFill>
                  <a:schemeClr val="bg1"/>
                </a:solidFill>
                <a:latin typeface="Chalkduster"/>
                <a:cs typeface="Chalkduster"/>
              </a:rPr>
            </a:br>
            <a:endParaRPr lang="en-US" sz="3200" dirty="0">
              <a:solidFill>
                <a:schemeClr val="bg1"/>
              </a:solidFill>
              <a:latin typeface="Chalkduster"/>
              <a:cs typeface="Chalkduster"/>
            </a:endParaRPr>
          </a:p>
        </p:txBody>
      </p:sp>
    </p:spTree>
    <p:extLst>
      <p:ext uri="{BB962C8B-B14F-4D97-AF65-F5344CB8AC3E}">
        <p14:creationId xmlns:p14="http://schemas.microsoft.com/office/powerpoint/2010/main" val="1054392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9506"/>
            <a:ext cx="10702664"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Students in </a:t>
            </a:r>
            <a:r>
              <a:rPr lang="en-US" sz="4800" b="1" dirty="0">
                <a:solidFill>
                  <a:srgbClr val="FFFF00"/>
                </a:solidFill>
                <a:latin typeface="Chalkduster" panose="03050602040202020205" pitchFamily="66" charset="77"/>
                <a:ea typeface="Chalkduster" charset="0"/>
                <a:cs typeface="Chalkduster" charset="0"/>
              </a:rPr>
              <a:t>Imagination</a:t>
            </a:r>
            <a:endPar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6161314" y="3004508"/>
            <a:ext cx="6487886" cy="225702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Cons</a:t>
            </a:r>
            <a:r>
              <a:rPr lang="en-US" dirty="0">
                <a:solidFill>
                  <a:srgbClr val="FFFF00"/>
                </a:solidFill>
                <a:latin typeface="Chalkduster" panose="03050602040202020205" pitchFamily="66" charset="77"/>
              </a:rPr>
              <a:t>: </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Limited</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 follow-through</a:t>
            </a:r>
          </a:p>
          <a:p>
            <a:pPr marL="457200" indent="-457200" rtl="0" latinLnBrk="1" hangingPunct="0">
              <a:buFont typeface="Arial" panose="020B0604020202020204" pitchFamily="34" charset="0"/>
              <a:buChar char="•"/>
            </a:pPr>
            <a:r>
              <a:rPr lang="en-US" dirty="0">
                <a:solidFill>
                  <a:schemeClr val="bg1"/>
                </a:solidFill>
                <a:latin typeface="Chalkduster" panose="03050602040202020205" pitchFamily="66" charset="77"/>
              </a:rPr>
              <a:t>Not well connected</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to reality</a:t>
            </a:r>
          </a:p>
        </p:txBody>
      </p:sp>
      <p:sp>
        <p:nvSpPr>
          <p:cNvPr id="4" name="TextBox 3"/>
          <p:cNvSpPr txBox="1"/>
          <p:nvPr/>
        </p:nvSpPr>
        <p:spPr>
          <a:xfrm>
            <a:off x="179731" y="5676678"/>
            <a:ext cx="6224375"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Students report: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Having big dreams</a:t>
            </a:r>
          </a:p>
          <a:p>
            <a:pPr marL="457200" indent="-457200" rtl="0" latinLnBrk="1" hangingPunct="0">
              <a:buFont typeface="Arial" panose="020B0604020202020204" pitchFamily="34" charset="0"/>
              <a:buChar char="•"/>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Eagerness to explore</a:t>
            </a:r>
            <a:r>
              <a:rPr lang="en-US" sz="3200" dirty="0">
                <a:solidFill>
                  <a:schemeClr val="bg1"/>
                </a:solidFill>
                <a:latin typeface="Chalkduster" panose="03050602040202020205" pitchFamily="66" charset="77"/>
              </a:rPr>
              <a:t> </a:t>
            </a:r>
          </a:p>
          <a:p>
            <a:pPr marL="457200" indent="-457200" rtl="0" latinLnBrk="1" hangingPunct="0">
              <a:buFont typeface="Arial" panose="020B0604020202020204" pitchFamily="34" charset="0"/>
              <a:buChar char="•"/>
            </a:pPr>
            <a:r>
              <a:rPr lang="en-US" sz="3200" dirty="0">
                <a:solidFill>
                  <a:schemeClr val="bg1"/>
                </a:solidFill>
                <a:latin typeface="Chalkduster" panose="03050602040202020205" pitchFamily="66" charset="77"/>
              </a:rPr>
              <a:t>Craving creative outlets</a:t>
            </a:r>
          </a:p>
        </p:txBody>
      </p:sp>
      <p:sp>
        <p:nvSpPr>
          <p:cNvPr id="5" name="TextBox 4"/>
          <p:cNvSpPr txBox="1"/>
          <p:nvPr/>
        </p:nvSpPr>
        <p:spPr>
          <a:xfrm>
            <a:off x="6661325" y="6238631"/>
            <a:ext cx="6053833"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Develop action plans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Focus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Be realistic</a:t>
            </a:r>
          </a:p>
        </p:txBody>
      </p:sp>
      <p:pic>
        <p:nvPicPr>
          <p:cNvPr id="8" name="Picture 7">
            <a:extLst>
              <a:ext uri="{FF2B5EF4-FFF2-40B4-BE49-F238E27FC236}">
                <a16:creationId xmlns:a16="http://schemas.microsoft.com/office/drawing/2014/main" id="{978A1633-E83B-9E45-8EDE-9F17116E12F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a:extLst>
              <a:ext uri="{FF2B5EF4-FFF2-40B4-BE49-F238E27FC236}">
                <a16:creationId xmlns:a16="http://schemas.microsoft.com/office/drawing/2014/main" id="{07B9B8F3-1114-6C45-A753-3F392C64D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5539" y="248662"/>
            <a:ext cx="2837678" cy="2429223"/>
          </a:xfrm>
          <a:prstGeom prst="rect">
            <a:avLst/>
          </a:prstGeom>
          <a:effectLst>
            <a:softEdge rad="88900"/>
          </a:effectLst>
        </p:spPr>
      </p:pic>
      <p:sp>
        <p:nvSpPr>
          <p:cNvPr id="10" name="TextBox 9">
            <a:extLst>
              <a:ext uri="{FF2B5EF4-FFF2-40B4-BE49-F238E27FC236}">
                <a16:creationId xmlns:a16="http://schemas.microsoft.com/office/drawing/2014/main" id="{6800F296-63CD-5142-A84A-9659A1FEDFD9}"/>
              </a:ext>
            </a:extLst>
          </p:cNvPr>
          <p:cNvSpPr txBox="1"/>
          <p:nvPr/>
        </p:nvSpPr>
        <p:spPr>
          <a:xfrm>
            <a:off x="195943" y="2456465"/>
            <a:ext cx="5812971"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Potential Pros: </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Enthusiastic</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Fun to be around</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Lots of</a:t>
            </a:r>
            <a:r>
              <a:rPr kumimoji="0" lang="en-US" sz="3200" b="0" i="0" u="none" strike="noStrike" cap="none" spc="0" normalizeH="0" dirty="0">
                <a:ln>
                  <a:noFill/>
                </a:ln>
                <a:solidFill>
                  <a:schemeClr val="bg1"/>
                </a:solidFill>
                <a:effectLst/>
                <a:uFillTx/>
                <a:latin typeface="Chalkduster" panose="03050602040202020205" pitchFamily="66" charset="77"/>
                <a:sym typeface="Helvetica Light"/>
              </a:rPr>
              <a:t> creative</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 ideas</a:t>
            </a:r>
            <a:endParaRPr lang="en-US"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20225249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07492">
            <a:off x="475441" y="193990"/>
            <a:ext cx="1968862" cy="2421193"/>
          </a:xfrm>
          <a:prstGeom prst="rect">
            <a:avLst/>
          </a:prstGeom>
          <a:effectLst>
            <a:softEdge rad="254000"/>
          </a:effectLst>
        </p:spPr>
      </p:pic>
      <p:sp>
        <p:nvSpPr>
          <p:cNvPr id="9" name="Text Box 3"/>
          <p:cNvSpPr txBox="1">
            <a:spLocks noChangeArrowheads="1"/>
          </p:cNvSpPr>
          <p:nvPr/>
        </p:nvSpPr>
        <p:spPr bwMode="auto">
          <a:xfrm>
            <a:off x="-409073" y="615416"/>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2" name="TextBox 11">
            <a:extLst>
              <a:ext uri="{FF2B5EF4-FFF2-40B4-BE49-F238E27FC236}">
                <a16:creationId xmlns:a16="http://schemas.microsoft.com/office/drawing/2014/main" id="{72FD917C-194B-F149-880F-4017E56A9181}"/>
              </a:ext>
            </a:extLst>
          </p:cNvPr>
          <p:cNvSpPr txBox="1"/>
          <p:nvPr/>
        </p:nvSpPr>
        <p:spPr>
          <a:xfrm>
            <a:off x="0" y="2290804"/>
            <a:ext cx="6313874" cy="6379180"/>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Why is it challenging to make your big dream a reality?</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What would it REALLY take to make this happen?</a:t>
            </a:r>
          </a:p>
        </p:txBody>
      </p:sp>
      <p:pic>
        <p:nvPicPr>
          <p:cNvPr id="7" name="Picture 6" descr="A picture containing diagram&#10;&#10;Description automatically generated">
            <a:extLst>
              <a:ext uri="{FF2B5EF4-FFF2-40B4-BE49-F238E27FC236}">
                <a16:creationId xmlns:a16="http://schemas.microsoft.com/office/drawing/2014/main" id="{BD614C88-30D8-0C1B-DBCB-A4256707A3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8142" y="2630917"/>
            <a:ext cx="6106234" cy="5204982"/>
          </a:xfrm>
          <a:prstGeom prst="rect">
            <a:avLst/>
          </a:prstGeom>
          <a:ln w="25400">
            <a:solidFill>
              <a:srgbClr val="FFFF00"/>
            </a:solidFill>
          </a:ln>
        </p:spPr>
      </p:pic>
    </p:spTree>
    <p:extLst>
      <p:ext uri="{BB962C8B-B14F-4D97-AF65-F5344CB8AC3E}">
        <p14:creationId xmlns:p14="http://schemas.microsoft.com/office/powerpoint/2010/main" val="2054833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6" name="Group 22"/>
          <p:cNvGrpSpPr>
            <a:grpSpLocks/>
          </p:cNvGrpSpPr>
          <p:nvPr/>
        </p:nvGrpSpPr>
        <p:grpSpPr bwMode="auto">
          <a:xfrm>
            <a:off x="6798128" y="4803095"/>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152400"/>
              </a:effectLst>
            </p:spPr>
            <p:txBody>
              <a:bodyPr lIns="0" tIns="0" rIns="0" bIns="0">
                <a:prstTxWarp prst="textNoShape">
                  <a:avLst/>
                </a:prstTxWarp>
              </a:bodyPr>
              <a:lstStyle/>
              <a:p>
                <a:pPr algn="ctr" defTabSz="584200" rtl="0"/>
                <a:endParaRPr lang="en-US"/>
              </a:p>
            </p:txBody>
          </p:sp>
          <p:sp>
            <p:nvSpPr>
              <p:cNvPr id="2067" name="Rectangle 19"/>
              <p:cNvSpPr>
                <a:spLocks/>
              </p:cNvSpPr>
              <p:nvPr/>
            </p:nvSpPr>
            <p:spPr bwMode="auto">
              <a:xfrm>
                <a:off x="355" y="166"/>
                <a:ext cx="1740"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SE" panose="03050602040202020205" pitchFamily="66" charset="77"/>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3"/>
            <a:srcRect/>
            <a:stretch>
              <a:fillRect/>
            </a:stretch>
          </p:blipFill>
          <p:spPr bwMode="auto">
            <a:xfrm>
              <a:off x="118" y="1051"/>
              <a:ext cx="2192" cy="658"/>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B0FCE8ED-E7CF-AD4F-A9FE-914331968839}"/>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4154273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1" name="Picture 10">
            <a:extLst>
              <a:ext uri="{FF2B5EF4-FFF2-40B4-BE49-F238E27FC236}">
                <a16:creationId xmlns:a16="http://schemas.microsoft.com/office/drawing/2014/main" id="{C0839BE2-8A9F-164C-961F-AC7E802F4F6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10C051A6-49A4-7933-0B96-3A8285C023AD}"/>
              </a:ext>
            </a:extLst>
          </p:cNvPr>
          <p:cNvSpPr txBox="1"/>
          <p:nvPr/>
        </p:nvSpPr>
        <p:spPr>
          <a:xfrm>
            <a:off x="2394767" y="3271460"/>
            <a:ext cx="8654663"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https://vimeo.com/qisva/snowremoval</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https://youtu.be/m39gWmTaIbY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3709213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3092951" y="480142"/>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On a</a:t>
            </a:r>
            <a:br>
              <a:rPr lang="en-US" sz="6000" dirty="0">
                <a:solidFill>
                  <a:srgbClr val="FFFF00"/>
                </a:solidFill>
                <a:latin typeface="Chalkduster"/>
                <a:cs typeface="Chalkduster"/>
              </a:rPr>
            </a:br>
            <a:r>
              <a:rPr lang="en-US" sz="6000" dirty="0">
                <a:solidFill>
                  <a:srgbClr val="FFFF00"/>
                </a:solidFill>
                <a:latin typeface="Chalkduster"/>
                <a:cs typeface="Chalkduster"/>
              </a:rPr>
              <a:t>Notecard…</a:t>
            </a:r>
          </a:p>
        </p:txBody>
      </p:sp>
      <p:pic>
        <p:nvPicPr>
          <p:cNvPr id="3" name="Picture 2">
            <a:extLst>
              <a:ext uri="{FF2B5EF4-FFF2-40B4-BE49-F238E27FC236}">
                <a16:creationId xmlns:a16="http://schemas.microsoft.com/office/drawing/2014/main" id="{37962F65-2C5E-6841-927B-9EF597A8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7477">
            <a:off x="763454" y="182919"/>
            <a:ext cx="5916987" cy="9202036"/>
          </a:xfrm>
          <a:prstGeom prst="rect">
            <a:avLst/>
          </a:prstGeom>
          <a:effectLst>
            <a:softEdge rad="431800"/>
          </a:effectLst>
        </p:spPr>
      </p:pic>
      <p:sp>
        <p:nvSpPr>
          <p:cNvPr id="6" name="Title 1">
            <a:extLst>
              <a:ext uri="{FF2B5EF4-FFF2-40B4-BE49-F238E27FC236}">
                <a16:creationId xmlns:a16="http://schemas.microsoft.com/office/drawing/2014/main" id="{BF5D7193-05C3-2740-BD42-8D552AA906D0}"/>
              </a:ext>
            </a:extLst>
          </p:cNvPr>
          <p:cNvSpPr txBox="1">
            <a:spLocks/>
          </p:cNvSpPr>
          <p:nvPr/>
        </p:nvSpPr>
        <p:spPr>
          <a:xfrm>
            <a:off x="6803415" y="4854023"/>
            <a:ext cx="6201385"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chemeClr val="bg1"/>
                </a:solidFill>
                <a:latin typeface="Chalkduster"/>
                <a:cs typeface="Chalkduster"/>
              </a:rPr>
              <a:t>Write a rapid fire list of things that cause you to Perspire at work.</a:t>
            </a:r>
          </a:p>
          <a:p>
            <a:pPr defTabSz="914400">
              <a:lnSpc>
                <a:spcPct val="130000"/>
              </a:lnSpc>
            </a:pPr>
            <a:endParaRPr lang="en-US" sz="4000" dirty="0">
              <a:solidFill>
                <a:srgbClr val="FFFF00"/>
              </a:solidFill>
              <a:latin typeface="Chalkduster"/>
              <a:cs typeface="Chalkduster"/>
            </a:endParaRP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9" name="Picture 8">
            <a:extLst>
              <a:ext uri="{FF2B5EF4-FFF2-40B4-BE49-F238E27FC236}">
                <a16:creationId xmlns:a16="http://schemas.microsoft.com/office/drawing/2014/main" id="{EDB529DA-28C5-5641-A3F3-17650C54E50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7467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068"/>
            <a:ext cx="10591828"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Students in </a:t>
            </a:r>
            <a:r>
              <a:rPr lang="en-US" sz="4800" b="1" dirty="0">
                <a:solidFill>
                  <a:srgbClr val="FFFF00"/>
                </a:solidFill>
                <a:latin typeface="Chalkduster" panose="03050602040202020205" pitchFamily="66" charset="77"/>
                <a:ea typeface="Chalkduster" charset="0"/>
                <a:cs typeface="Chalkduster" charset="0"/>
              </a:rPr>
              <a:t>Perspiration</a:t>
            </a:r>
            <a:endPar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6901543" y="2156420"/>
            <a:ext cx="5399314" cy="2626360"/>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Cons:</a:t>
            </a:r>
            <a:endParaRPr lang="en-US" sz="3200" dirty="0">
              <a:solidFill>
                <a:schemeClr val="bg1"/>
              </a:solidFill>
              <a:latin typeface="Chalkduster" panose="03050602040202020205" pitchFamily="66" charset="77"/>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Overly concerned</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about grades</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Single-minded,</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narrow-focused</a:t>
            </a:r>
          </a:p>
        </p:txBody>
      </p:sp>
      <p:sp>
        <p:nvSpPr>
          <p:cNvPr id="4" name="TextBox 3"/>
          <p:cNvSpPr txBox="1"/>
          <p:nvPr/>
        </p:nvSpPr>
        <p:spPr>
          <a:xfrm>
            <a:off x="228831" y="4641205"/>
            <a:ext cx="6302524"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Students report: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Feeling stressed</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Not sure “why” they are    learning, but need</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good grades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Don’t want to let</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anyone down</a:t>
            </a:r>
          </a:p>
        </p:txBody>
      </p:sp>
      <p:sp>
        <p:nvSpPr>
          <p:cNvPr id="5" name="TextBox 4"/>
          <p:cNvSpPr txBox="1"/>
          <p:nvPr/>
        </p:nvSpPr>
        <p:spPr>
          <a:xfrm>
            <a:off x="6755124" y="5171874"/>
            <a:ext cx="6063711"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Have a greater purpose for learning</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Balance school work with outside life</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Link learning to</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their passions</a:t>
            </a:r>
            <a:endParaRPr kumimoji="0" lang="en-US" sz="32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8" name="Picture 7">
            <a:extLst>
              <a:ext uri="{FF2B5EF4-FFF2-40B4-BE49-F238E27FC236}">
                <a16:creationId xmlns:a16="http://schemas.microsoft.com/office/drawing/2014/main" id="{CBED00FF-B194-534F-BFFE-30135F8B5C2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4F731807-C3B7-DE4B-983F-D9CE13F3C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1827" y="251404"/>
            <a:ext cx="2808515" cy="1862168"/>
          </a:xfrm>
          <a:prstGeom prst="rect">
            <a:avLst/>
          </a:prstGeom>
          <a:effectLst>
            <a:softEdge rad="50800"/>
          </a:effectLst>
        </p:spPr>
      </p:pic>
      <p:sp>
        <p:nvSpPr>
          <p:cNvPr id="11" name="TextBox 10">
            <a:extLst>
              <a:ext uri="{FF2B5EF4-FFF2-40B4-BE49-F238E27FC236}">
                <a16:creationId xmlns:a16="http://schemas.microsoft.com/office/drawing/2014/main" id="{BD1427BA-2717-7744-81E7-76209492A571}"/>
              </a:ext>
            </a:extLst>
          </p:cNvPr>
          <p:cNvSpPr txBox="1"/>
          <p:nvPr/>
        </p:nvSpPr>
        <p:spPr>
          <a:xfrm>
            <a:off x="457200" y="1944808"/>
            <a:ext cx="6008913"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Pros:</a:t>
            </a:r>
            <a:endParaRPr lang="en-US" sz="3200" dirty="0">
              <a:solidFill>
                <a:schemeClr val="bg1"/>
              </a:solidFill>
              <a:latin typeface="Chalkduster" panose="03050602040202020205" pitchFamily="66" charset="77"/>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Determined</a:t>
            </a:r>
            <a:endParaRPr lang="en-US" sz="3200" dirty="0">
              <a:solidFill>
                <a:schemeClr val="bg1"/>
              </a:solidFill>
              <a:latin typeface="Chalkduster" panose="03050602040202020205" pitchFamily="66" charset="77"/>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ard</a:t>
            </a:r>
            <a:r>
              <a:rPr kumimoji="0" lang="en-US" sz="3200" b="0" i="0" u="none" strike="noStrike" cap="none" spc="0" normalizeH="0" dirty="0">
                <a:ln>
                  <a:noFill/>
                </a:ln>
                <a:solidFill>
                  <a:schemeClr val="bg1"/>
                </a:solidFill>
                <a:effectLst/>
                <a:uFillTx/>
                <a:latin typeface="Chalkduster" panose="03050602040202020205" pitchFamily="66" charset="77"/>
                <a:sym typeface="Helvetica Light"/>
              </a:rPr>
              <a:t> W</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orking</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riven to Succeed</a:t>
            </a:r>
          </a:p>
        </p:txBody>
      </p:sp>
    </p:spTree>
    <p:extLst>
      <p:ext uri="{BB962C8B-B14F-4D97-AF65-F5344CB8AC3E}">
        <p14:creationId xmlns:p14="http://schemas.microsoft.com/office/powerpoint/2010/main" val="2746175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5317130" y="2358211"/>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6" name="TextBox 5">
            <a:extLst>
              <a:ext uri="{FF2B5EF4-FFF2-40B4-BE49-F238E27FC236}">
                <a16:creationId xmlns:a16="http://schemas.microsoft.com/office/drawing/2014/main" id="{A0C2404D-D8C3-654A-843E-18FC05CB1E73}"/>
              </a:ext>
            </a:extLst>
          </p:cNvPr>
          <p:cNvSpPr txBox="1"/>
          <p:nvPr/>
        </p:nvSpPr>
        <p:spPr>
          <a:xfrm rot="20819019">
            <a:off x="-145813" y="2129711"/>
            <a:ext cx="597943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We need 6-8 excited volunteers to come up front!</a:t>
            </a:r>
          </a:p>
        </p:txBody>
      </p:sp>
      <p:sp>
        <p:nvSpPr>
          <p:cNvPr id="8" name="TextBox 7">
            <a:extLst>
              <a:ext uri="{FF2B5EF4-FFF2-40B4-BE49-F238E27FC236}">
                <a16:creationId xmlns:a16="http://schemas.microsoft.com/office/drawing/2014/main" id="{E32AA632-166B-3B42-9D57-D6E249EA2BB9}"/>
              </a:ext>
            </a:extLst>
          </p:cNvPr>
          <p:cNvSpPr txBox="1"/>
          <p:nvPr/>
        </p:nvSpPr>
        <p:spPr>
          <a:xfrm rot="20819019">
            <a:off x="-119456" y="5275109"/>
            <a:ext cx="597943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rgbClr val="FFFF00"/>
                </a:solidFill>
                <a:latin typeface="Chalkduster"/>
                <a:cs typeface="Chalkduster"/>
              </a:rPr>
              <a:t>Warm Up: Establish a passing order with 1 ball.</a:t>
            </a:r>
          </a:p>
        </p:txBody>
      </p:sp>
    </p:spTree>
    <p:extLst>
      <p:ext uri="{BB962C8B-B14F-4D97-AF65-F5344CB8AC3E}">
        <p14:creationId xmlns:p14="http://schemas.microsoft.com/office/powerpoint/2010/main" val="16049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2" name="Rectangle 2"/>
          <p:cNvSpPr>
            <a:spLocks/>
          </p:cNvSpPr>
          <p:nvPr/>
        </p:nvSpPr>
        <p:spPr bwMode="auto">
          <a:xfrm>
            <a:off x="3678243" y="1727201"/>
            <a:ext cx="5638799" cy="1130299"/>
          </a:xfrm>
          <a:prstGeom prst="rect">
            <a:avLst/>
          </a:prstGeom>
          <a:noFill/>
          <a:ln w="12700" cap="flat">
            <a:noFill/>
            <a:miter lim="800000"/>
            <a:headEnd type="none" w="med" len="med"/>
            <a:tailEnd type="none" w="med" len="med"/>
          </a:ln>
        </p:spPr>
        <p:txBody>
          <a:bodyPr lIns="0" tIns="0" rIns="57799" bIns="0"/>
          <a:lstStyle/>
          <a:p>
            <a:pPr marL="57152">
              <a:spcBef>
                <a:spcPts val="4339"/>
              </a:spcBef>
            </a:pPr>
            <a:endParaRPr lang="en-US" sz="5800" dirty="0">
              <a:solidFill>
                <a:srgbClr val="B9CDE5"/>
              </a:solidFill>
              <a:effectLst>
                <a:outerShdw blurRad="38100" dist="38100" dir="2700000" algn="tl">
                  <a:srgbClr val="DDDDDD"/>
                </a:outerShdw>
              </a:effectLst>
              <a:latin typeface="Comic Sans MS" charset="0"/>
              <a:cs typeface="Comic Sans MS" charset="0"/>
              <a:sym typeface="Comic Sans MS" charset="0"/>
            </a:endParaRPr>
          </a:p>
        </p:txBody>
      </p:sp>
      <p:sp>
        <p:nvSpPr>
          <p:cNvPr id="25603" name="Rectangle 3"/>
          <p:cNvSpPr>
            <a:spLocks/>
          </p:cNvSpPr>
          <p:nvPr/>
        </p:nvSpPr>
        <p:spPr bwMode="auto">
          <a:xfrm>
            <a:off x="192093" y="3086101"/>
            <a:ext cx="12814302" cy="5435599"/>
          </a:xfrm>
          <a:prstGeom prst="rect">
            <a:avLst/>
          </a:prstGeom>
          <a:noFill/>
          <a:ln w="63500" cap="rnd">
            <a:noFill/>
            <a:round/>
            <a:headEnd type="none" w="med" len="med"/>
            <a:tailEnd type="none" w="med" len="med"/>
          </a:ln>
        </p:spPr>
        <p:txBody>
          <a:bodyPr lIns="0" tIns="0" rIns="57799" bIns="0"/>
          <a:lstStyle/>
          <a:p>
            <a:pPr marL="57152">
              <a:tabLst>
                <a:tab pos="1282753" algn="l"/>
                <a:tab pos="2171789" algn="l"/>
                <a:tab pos="2654409" algn="l"/>
              </a:tabLst>
              <a:defRPr/>
            </a:pPr>
            <a:endParaRPr lang="en-US" sz="3001" dirty="0">
              <a:solidFill>
                <a:srgbClr val="FFFFFF"/>
              </a:solidFill>
              <a:latin typeface="Comic Sans MS" charset="0"/>
              <a:ea typeface="Comic Sans MS" charset="0"/>
              <a:cs typeface="Comic Sans MS" charset="0"/>
              <a:sym typeface="Comic Sans MS" charset="0"/>
            </a:endParaRPr>
          </a:p>
        </p:txBody>
      </p:sp>
      <p:sp>
        <p:nvSpPr>
          <p:cNvPr id="25604" name="Rectangle 4"/>
          <p:cNvSpPr>
            <a:spLocks/>
          </p:cNvSpPr>
          <p:nvPr/>
        </p:nvSpPr>
        <p:spPr bwMode="auto">
          <a:xfrm>
            <a:off x="863603" y="5"/>
            <a:ext cx="10350501" cy="1765300"/>
          </a:xfrm>
          <a:prstGeom prst="rect">
            <a:avLst/>
          </a:prstGeom>
          <a:noFill/>
          <a:ln w="12700" cap="flat">
            <a:noFill/>
            <a:miter lim="800000"/>
            <a:headEnd type="none" w="med" len="med"/>
            <a:tailEnd type="none" w="med" len="med"/>
          </a:ln>
        </p:spPr>
        <p:txBody>
          <a:bodyPr lIns="0" tIns="0" rIns="57799" bIns="0"/>
          <a:lstStyle/>
          <a:p>
            <a:pPr marL="57152"/>
            <a:endParaRPr lang="en-US" sz="3601" dirty="0">
              <a:solidFill>
                <a:srgbClr val="FFFFFF"/>
              </a:solidFill>
              <a:effectLst>
                <a:outerShdw blurRad="38100" dist="38100" dir="2700000" algn="tl">
                  <a:srgbClr val="DDDDDD"/>
                </a:outerShdw>
              </a:effectLst>
              <a:latin typeface="Comic Sans MS" charset="0"/>
              <a:cs typeface="Comic Sans MS" charset="0"/>
              <a:sym typeface="Comic Sans MS" charset="0"/>
            </a:endParaRPr>
          </a:p>
        </p:txBody>
      </p:sp>
      <p:sp>
        <p:nvSpPr>
          <p:cNvPr id="67591" name="Rectangle 6"/>
          <p:cNvSpPr>
            <a:spLocks/>
          </p:cNvSpPr>
          <p:nvPr/>
        </p:nvSpPr>
        <p:spPr bwMode="auto">
          <a:xfrm>
            <a:off x="9618670" y="9825476"/>
            <a:ext cx="3200399" cy="29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8099" tIns="38099" rIns="38099" bIns="38099"/>
          <a:lstStyle/>
          <a:p>
            <a:pPr algn="l"/>
            <a:endParaRPr lang="en-US" sz="1600" dirty="0">
              <a:solidFill>
                <a:srgbClr val="FFFFFF"/>
              </a:solidFill>
              <a:latin typeface="Arial" charset="0"/>
              <a:cs typeface="Arial" charset="0"/>
              <a:sym typeface="Arial" charset="0"/>
            </a:endParaRPr>
          </a:p>
        </p:txBody>
      </p:sp>
      <p:sp>
        <p:nvSpPr>
          <p:cNvPr id="10" name="TextBox 9">
            <a:extLst>
              <a:ext uri="{FF2B5EF4-FFF2-40B4-BE49-F238E27FC236}">
                <a16:creationId xmlns:a16="http://schemas.microsoft.com/office/drawing/2014/main" id="{84620A7D-30D5-3D46-877E-9A60E1CE650F}"/>
              </a:ext>
            </a:extLst>
          </p:cNvPr>
          <p:cNvSpPr txBox="1"/>
          <p:nvPr/>
        </p:nvSpPr>
        <p:spPr>
          <a:xfrm>
            <a:off x="2402178" y="561786"/>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2" name="Title 1">
            <a:extLst>
              <a:ext uri="{FF2B5EF4-FFF2-40B4-BE49-F238E27FC236}">
                <a16:creationId xmlns:a16="http://schemas.microsoft.com/office/drawing/2014/main" id="{C066AC1D-88A7-3743-9DB9-E5C074A62FBD}"/>
              </a:ext>
            </a:extLst>
          </p:cNvPr>
          <p:cNvSpPr txBox="1">
            <a:spLocks/>
          </p:cNvSpPr>
          <p:nvPr/>
        </p:nvSpPr>
        <p:spPr>
          <a:xfrm>
            <a:off x="1171455" y="889766"/>
            <a:ext cx="1104914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rgbClr val="FFFF00"/>
                </a:solidFill>
                <a:latin typeface="Chalkduster"/>
                <a:cs typeface="Chalkduster"/>
              </a:rPr>
              <a:t>Perspiration Juggling</a:t>
            </a:r>
          </a:p>
        </p:txBody>
      </p:sp>
      <p:pic>
        <p:nvPicPr>
          <p:cNvPr id="14" name="Picture 13">
            <a:extLst>
              <a:ext uri="{FF2B5EF4-FFF2-40B4-BE49-F238E27FC236}">
                <a16:creationId xmlns:a16="http://schemas.microsoft.com/office/drawing/2014/main" id="{CD3FC136-7B10-A944-949C-6FB270789C14}"/>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5" name="TextBox 14">
            <a:extLst>
              <a:ext uri="{FF2B5EF4-FFF2-40B4-BE49-F238E27FC236}">
                <a16:creationId xmlns:a16="http://schemas.microsoft.com/office/drawing/2014/main" id="{683D1EAC-EE8E-BA4A-9B11-8868E062B3D4}"/>
              </a:ext>
            </a:extLst>
          </p:cNvPr>
          <p:cNvSpPr txBox="1"/>
          <p:nvPr/>
        </p:nvSpPr>
        <p:spPr>
          <a:xfrm>
            <a:off x="1003854" y="3735776"/>
            <a:ext cx="6293416"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en-US" sz="3600" i="0" u="none" strike="noStrike" cap="none" spc="0" normalizeH="0" baseline="0" dirty="0">
              <a:ln>
                <a:noFill/>
              </a:ln>
              <a:solidFill>
                <a:schemeClr val="bg1"/>
              </a:solidFill>
              <a:effectLst/>
              <a:uFillTx/>
              <a:latin typeface="Chalkduster" panose="03050602040202020205" pitchFamily="66" charset="77"/>
              <a:sym typeface="Helvetica Light"/>
            </a:endParaRPr>
          </a:p>
          <a:p>
            <a:pPr algn="l" rtl="0" latinLnBrk="1" hangingPunct="0"/>
            <a:r>
              <a:rPr lang="en-US" dirty="0">
                <a:solidFill>
                  <a:srgbClr val="FFFF00"/>
                </a:solidFill>
                <a:latin typeface="Chalkduster" panose="03050602040202020205" pitchFamily="66" charset="77"/>
              </a:rPr>
              <a:t>Goal: </a:t>
            </a:r>
            <a:r>
              <a:rPr lang="en-US" dirty="0">
                <a:solidFill>
                  <a:schemeClr val="bg1"/>
                </a:solidFill>
                <a:latin typeface="Chalkduster" panose="03050602040202020205" pitchFamily="66" charset="77"/>
              </a:rPr>
              <a:t>As a team,</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pass 3 balls through</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your established order as quickly as you can.</a:t>
            </a:r>
          </a:p>
          <a:p>
            <a:pPr marL="0" marR="0" indent="0" algn="l" defTabSz="584200" rtl="0" fontAlgn="auto" latinLnBrk="1" hangingPunct="0">
              <a:lnSpc>
                <a:spcPct val="100000"/>
              </a:lnSpc>
              <a:spcBef>
                <a:spcPts val="0"/>
              </a:spcBef>
              <a:spcAft>
                <a:spcPts val="0"/>
              </a:spcAft>
              <a:buClrTx/>
              <a:buSzTx/>
              <a:buFontTx/>
              <a:buNone/>
              <a:tabLst/>
            </a:pPr>
            <a:endParaRPr lang="en-US" dirty="0">
              <a:solidFill>
                <a:srgbClr val="FFFF00"/>
              </a:solidFill>
              <a:latin typeface="Chalkduster" panose="03050602040202020205" pitchFamily="66" charset="77"/>
            </a:endParaRPr>
          </a:p>
          <a:p>
            <a:pPr marL="0" marR="0" indent="0" algn="l"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Rules:</a:t>
            </a:r>
            <a:r>
              <a:rPr lang="en-US" dirty="0">
                <a:solidFill>
                  <a:schemeClr val="bg1"/>
                </a:solidFill>
                <a:latin typeface="Chalkduster" panose="03050602040202020205" pitchFamily="66" charset="77"/>
              </a:rPr>
              <a:t> Maintain the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same passing order &amp;</a:t>
            </a:r>
          </a:p>
          <a:p>
            <a:pPr marL="0" marR="0" indent="0" algn="l"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everyone must touch</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all 3 balls.</a:t>
            </a:r>
            <a:endParaRPr kumimoji="0" lang="en-US" sz="36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16" name="Picture 15" descr="IMG_6943.JPG">
            <a:extLst>
              <a:ext uri="{FF2B5EF4-FFF2-40B4-BE49-F238E27FC236}">
                <a16:creationId xmlns:a16="http://schemas.microsoft.com/office/drawing/2014/main" id="{9F0F2A3F-C7AE-1847-8917-3084AEAED7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85892">
            <a:off x="399881" y="667029"/>
            <a:ext cx="2966023" cy="3191530"/>
          </a:xfrm>
          <a:prstGeom prst="rect">
            <a:avLst/>
          </a:prstGeom>
          <a:effectLst>
            <a:softEdge rad="279400"/>
          </a:effectLst>
        </p:spPr>
      </p:pic>
      <p:pic>
        <p:nvPicPr>
          <p:cNvPr id="17" name="Picture 16" descr="Shape, circle&#10;&#10;Description automatically generated">
            <a:extLst>
              <a:ext uri="{FF2B5EF4-FFF2-40B4-BE49-F238E27FC236}">
                <a16:creationId xmlns:a16="http://schemas.microsoft.com/office/drawing/2014/main" id="{1CF8553A-3A15-1B3C-C61B-3C2A578897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0225" y="2618020"/>
            <a:ext cx="4650168" cy="6203252"/>
          </a:xfrm>
          <a:prstGeom prst="rect">
            <a:avLst/>
          </a:prstGeom>
          <a:effectLst>
            <a:softEdge rad="267523"/>
          </a:effectLst>
        </p:spPr>
      </p:pic>
    </p:spTree>
    <p:extLst>
      <p:ext uri="{BB962C8B-B14F-4D97-AF65-F5344CB8AC3E}">
        <p14:creationId xmlns:p14="http://schemas.microsoft.com/office/powerpoint/2010/main" val="126825811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96344"/>
            <a:ext cx="631387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What can you do differently to perspire a little less?</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91421">
            <a:off x="569225" y="405005"/>
            <a:ext cx="1968862" cy="2421193"/>
          </a:xfrm>
          <a:prstGeom prst="rect">
            <a:avLst/>
          </a:prstGeom>
          <a:effectLst>
            <a:softEdge rad="254000"/>
          </a:effectLst>
        </p:spPr>
      </p:pic>
      <p:sp>
        <p:nvSpPr>
          <p:cNvPr id="9" name="Text Box 3"/>
          <p:cNvSpPr txBox="1">
            <a:spLocks noChangeArrowheads="1"/>
          </p:cNvSpPr>
          <p:nvPr/>
        </p:nvSpPr>
        <p:spPr bwMode="auto">
          <a:xfrm>
            <a:off x="-281354" y="544462"/>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6D9545CD-4697-E865-BB81-72990313A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545" y="2976282"/>
            <a:ext cx="6162939" cy="5253318"/>
          </a:xfrm>
          <a:prstGeom prst="rect">
            <a:avLst/>
          </a:prstGeom>
          <a:ln w="25400">
            <a:solidFill>
              <a:srgbClr val="FFFF00"/>
            </a:solidFill>
          </a:ln>
        </p:spPr>
      </p:pic>
    </p:spTree>
    <p:extLst>
      <p:ext uri="{BB962C8B-B14F-4D97-AF65-F5344CB8AC3E}">
        <p14:creationId xmlns:p14="http://schemas.microsoft.com/office/powerpoint/2010/main" val="1167579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2" name="Group 12"/>
          <p:cNvGrpSpPr>
            <a:grpSpLocks/>
          </p:cNvGrpSpPr>
          <p:nvPr/>
        </p:nvGrpSpPr>
        <p:grpSpPr bwMode="auto">
          <a:xfrm>
            <a:off x="6977743" y="732972"/>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446" y="109"/>
                <a:ext cx="1560"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board"/>
                    <a:ea typeface="Times New Roman Bold" charset="0"/>
                    <a:cs typeface="Chalkboard"/>
                    <a:sym typeface="Times New Roman Bold" charset="0"/>
                  </a:rPr>
                  <a:t>Aspirations</a:t>
                </a:r>
              </a:p>
            </p:txBody>
          </p:sp>
        </p:grpSp>
        <p:pic>
          <p:nvPicPr>
            <p:cNvPr id="2059" name="Picture 11"/>
            <p:cNvPicPr>
              <a:picLocks noChangeAspect="1" noChangeArrowheads="1"/>
            </p:cNvPicPr>
            <p:nvPr/>
          </p:nvPicPr>
          <p:blipFill>
            <a:blip r:embed="rId2"/>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0AE4F3BB-EFCF-5A44-9414-B5B1A56F171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549586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1" name="Picture 10">
            <a:extLst>
              <a:ext uri="{FF2B5EF4-FFF2-40B4-BE49-F238E27FC236}">
                <a16:creationId xmlns:a16="http://schemas.microsoft.com/office/drawing/2014/main" id="{51AD869D-4B01-604A-AE9C-BDB0FCB2536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42DE21F1-A631-E089-B68A-A153CB77E483}"/>
              </a:ext>
            </a:extLst>
          </p:cNvPr>
          <p:cNvSpPr txBox="1"/>
          <p:nvPr/>
        </p:nvSpPr>
        <p:spPr>
          <a:xfrm>
            <a:off x="2167788" y="2861093"/>
            <a:ext cx="9375385"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https://vimeo.com/776344083/affe5a37da</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https://youtu.be/uLjzbSAEmJI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9899147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5D7193-05C3-2740-BD42-8D552AA906D0}"/>
              </a:ext>
            </a:extLst>
          </p:cNvPr>
          <p:cNvSpPr txBox="1">
            <a:spLocks/>
          </p:cNvSpPr>
          <p:nvPr/>
        </p:nvSpPr>
        <p:spPr>
          <a:xfrm>
            <a:off x="5892604" y="3453003"/>
            <a:ext cx="7036193"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rgbClr val="FFFF00"/>
                </a:solidFill>
                <a:latin typeface="Chalkduster"/>
                <a:cs typeface="Chalkduster"/>
              </a:rPr>
              <a:t>Write an example of a time when you were a changemaker!</a:t>
            </a:r>
            <a:br>
              <a:rPr lang="en-US" sz="4000" dirty="0">
                <a:solidFill>
                  <a:srgbClr val="FFFF00"/>
                </a:solidFill>
                <a:latin typeface="Chalkduster"/>
                <a:cs typeface="Chalkduster"/>
              </a:rPr>
            </a:br>
            <a:endParaRPr lang="en-US" sz="4000" dirty="0">
              <a:solidFill>
                <a:srgbClr val="FFFF00"/>
              </a:solidFill>
              <a:latin typeface="Chalkduster"/>
              <a:cs typeface="Chalkduster"/>
            </a:endParaRP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10" name="Picture 9">
            <a:extLst>
              <a:ext uri="{FF2B5EF4-FFF2-40B4-BE49-F238E27FC236}">
                <a16:creationId xmlns:a16="http://schemas.microsoft.com/office/drawing/2014/main" id="{59EEB6A4-2BB9-DD4E-80DA-077515BB82B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8" name="Picture 7" descr="IMG_0284.JPG">
            <a:extLst>
              <a:ext uri="{FF2B5EF4-FFF2-40B4-BE49-F238E27FC236}">
                <a16:creationId xmlns:a16="http://schemas.microsoft.com/office/drawing/2014/main" id="{A7252E17-1B87-C7CA-1DF0-98BDEDEAB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97344">
            <a:off x="945258" y="1177129"/>
            <a:ext cx="5182103" cy="7665596"/>
          </a:xfrm>
          <a:prstGeom prst="rect">
            <a:avLst/>
          </a:prstGeom>
          <a:effectLst>
            <a:softEdge rad="317500"/>
          </a:effectLst>
        </p:spPr>
      </p:pic>
    </p:spTree>
    <p:extLst>
      <p:ext uri="{BB962C8B-B14F-4D97-AF65-F5344CB8AC3E}">
        <p14:creationId xmlns:p14="http://schemas.microsoft.com/office/powerpoint/2010/main" val="83574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81354" y="6187630"/>
            <a:ext cx="12192001" cy="3271828"/>
          </a:xfrm>
        </p:spPr>
        <p:txBody>
          <a:bodyPr anchor="ctr"/>
          <a:lstStyle/>
          <a:p>
            <a:pPr>
              <a:lnSpc>
                <a:spcPct val="130000"/>
              </a:lnSpc>
            </a:pPr>
            <a:br>
              <a:rPr lang="en-US" sz="4400" dirty="0">
                <a:solidFill>
                  <a:schemeClr val="bg1"/>
                </a:solidFill>
                <a:latin typeface="Chalkduster"/>
                <a:cs typeface="Chalkduster"/>
              </a:rPr>
            </a:br>
            <a:r>
              <a:rPr lang="en-US" sz="4400" dirty="0">
                <a:solidFill>
                  <a:schemeClr val="bg1"/>
                </a:solidFill>
                <a:latin typeface="Chalkduster"/>
                <a:cs typeface="Chalkduster"/>
              </a:rPr>
              <a:t>Proudly use your voice to read your card &amp; collectively celebrate your</a:t>
            </a:r>
            <a:br>
              <a:rPr lang="en-US" sz="4400" dirty="0">
                <a:solidFill>
                  <a:schemeClr val="bg1"/>
                </a:solidFill>
                <a:latin typeface="Chalkduster"/>
                <a:cs typeface="Chalkduster"/>
              </a:rPr>
            </a:br>
            <a:r>
              <a:rPr lang="en-US" sz="4400" dirty="0">
                <a:solidFill>
                  <a:schemeClr val="bg1"/>
                </a:solidFill>
                <a:latin typeface="Chalkduster"/>
                <a:cs typeface="Chalkduster"/>
              </a:rPr>
              <a:t>change maker moments!</a:t>
            </a:r>
          </a:p>
        </p:txBody>
      </p:sp>
      <p:sp>
        <p:nvSpPr>
          <p:cNvPr id="8" name="Title 1"/>
          <p:cNvSpPr txBox="1">
            <a:spLocks/>
          </p:cNvSpPr>
          <p:nvPr/>
        </p:nvSpPr>
        <p:spPr>
          <a:xfrm>
            <a:off x="1839220" y="-281354"/>
            <a:ext cx="69426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600" dirty="0">
                <a:solidFill>
                  <a:srgbClr val="FFFF00"/>
                </a:solidFill>
                <a:latin typeface="Chalkduster"/>
                <a:cs typeface="Chalkduster"/>
              </a:rPr>
              <a:t>Challenge</a:t>
            </a:r>
          </a:p>
        </p:txBody>
      </p:sp>
      <p:sp>
        <p:nvSpPr>
          <p:cNvPr id="9" name="Title 1"/>
          <p:cNvSpPr txBox="1">
            <a:spLocks/>
          </p:cNvSpPr>
          <p:nvPr/>
        </p:nvSpPr>
        <p:spPr>
          <a:xfrm>
            <a:off x="2907322" y="1034587"/>
            <a:ext cx="9815523"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4400" dirty="0">
                <a:solidFill>
                  <a:srgbClr val="FFFF00"/>
                </a:solidFill>
                <a:latin typeface="Chalkduster"/>
                <a:cs typeface="Chalkduster"/>
              </a:rPr>
              <a:t>Aspirations Accomplishments</a:t>
            </a:r>
            <a:br>
              <a:rPr lang="en-US" sz="4400" dirty="0">
                <a:solidFill>
                  <a:srgbClr val="FFFF00"/>
                </a:solidFill>
                <a:latin typeface="Chalkduster"/>
                <a:cs typeface="Chalkduster"/>
              </a:rPr>
            </a:br>
            <a:r>
              <a:rPr lang="en-US" sz="4400" dirty="0">
                <a:solidFill>
                  <a:srgbClr val="FFFF00"/>
                </a:solidFill>
                <a:latin typeface="Chalkduster"/>
                <a:cs typeface="Chalkduster"/>
              </a:rPr>
              <a:t>Say It Loud…Say It Proud!</a:t>
            </a:r>
          </a:p>
        </p:txBody>
      </p:sp>
      <p:pic>
        <p:nvPicPr>
          <p:cNvPr id="12" name="Picture 11">
            <a:extLst>
              <a:ext uri="{FF2B5EF4-FFF2-40B4-BE49-F238E27FC236}">
                <a16:creationId xmlns:a16="http://schemas.microsoft.com/office/drawing/2014/main" id="{00BA7E32-E1BF-4741-A42E-AF4BD617D5FD}"/>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1" name="Picture 10" descr="IMG_0284.JPG">
            <a:extLst>
              <a:ext uri="{FF2B5EF4-FFF2-40B4-BE49-F238E27FC236}">
                <a16:creationId xmlns:a16="http://schemas.microsoft.com/office/drawing/2014/main" id="{05087964-36A4-DA42-B0A8-9F126C2300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0527">
            <a:off x="9173152" y="2805107"/>
            <a:ext cx="3009822" cy="4452262"/>
          </a:xfrm>
          <a:prstGeom prst="rect">
            <a:avLst/>
          </a:prstGeom>
          <a:effectLst>
            <a:softEdge rad="317500"/>
          </a:effectLst>
        </p:spPr>
      </p:pic>
      <p:pic>
        <p:nvPicPr>
          <p:cNvPr id="13" name="Picture 12" descr="IMG_6943.JPG">
            <a:extLst>
              <a:ext uri="{FF2B5EF4-FFF2-40B4-BE49-F238E27FC236}">
                <a16:creationId xmlns:a16="http://schemas.microsoft.com/office/drawing/2014/main" id="{7C89EE34-1663-CA40-A076-1FE3E1BFD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05771">
            <a:off x="240987" y="512093"/>
            <a:ext cx="2465313" cy="2652751"/>
          </a:xfrm>
          <a:prstGeom prst="rect">
            <a:avLst/>
          </a:prstGeom>
          <a:effectLst>
            <a:softEdge rad="279400"/>
          </a:effectLst>
        </p:spPr>
      </p:pic>
      <p:sp>
        <p:nvSpPr>
          <p:cNvPr id="14" name="Title 1">
            <a:extLst>
              <a:ext uri="{FF2B5EF4-FFF2-40B4-BE49-F238E27FC236}">
                <a16:creationId xmlns:a16="http://schemas.microsoft.com/office/drawing/2014/main" id="{73C92F7D-80C1-0749-ADB4-53EE7E5AAD6B}"/>
              </a:ext>
            </a:extLst>
          </p:cNvPr>
          <p:cNvSpPr txBox="1">
            <a:spLocks/>
          </p:cNvSpPr>
          <p:nvPr/>
        </p:nvSpPr>
        <p:spPr>
          <a:xfrm rot="21033326">
            <a:off x="-523252" y="4112647"/>
            <a:ext cx="12192001" cy="3271828"/>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chemeClr val="bg1"/>
                </a:solidFill>
                <a:latin typeface="Chalkduster"/>
                <a:cs typeface="Chalkduster"/>
              </a:rPr>
              <a:t>Stand in a Circle</a:t>
            </a:r>
            <a:br>
              <a:rPr lang="en-US" sz="4400" dirty="0">
                <a:solidFill>
                  <a:schemeClr val="bg1"/>
                </a:solidFill>
                <a:latin typeface="Chalkduster"/>
                <a:cs typeface="Chalkduster"/>
              </a:rPr>
            </a:br>
            <a:r>
              <a:rPr lang="en-US" sz="4400" dirty="0">
                <a:solidFill>
                  <a:schemeClr val="bg1"/>
                </a:solidFill>
                <a:latin typeface="Chalkduster"/>
                <a:cs typeface="Chalkduster"/>
              </a:rPr>
              <a:t>as a table team.</a:t>
            </a:r>
            <a:br>
              <a:rPr lang="en-US" sz="4400" dirty="0">
                <a:solidFill>
                  <a:schemeClr val="bg1"/>
                </a:solidFill>
                <a:latin typeface="Chalkduster"/>
                <a:cs typeface="Chalkduster"/>
              </a:rPr>
            </a:br>
            <a:br>
              <a:rPr lang="en-US" sz="4400" dirty="0">
                <a:solidFill>
                  <a:schemeClr val="bg1"/>
                </a:solidFill>
                <a:latin typeface="Chalkduster"/>
                <a:cs typeface="Chalkduster"/>
              </a:rPr>
            </a:br>
            <a:endParaRPr lang="en-US" sz="4400" dirty="0">
              <a:solidFill>
                <a:schemeClr val="bg1"/>
              </a:solidFill>
              <a:latin typeface="Chalkduster"/>
              <a:cs typeface="Chalkduster"/>
            </a:endParaRPr>
          </a:p>
        </p:txBody>
      </p:sp>
    </p:spTree>
    <p:extLst>
      <p:ext uri="{BB962C8B-B14F-4D97-AF65-F5344CB8AC3E}">
        <p14:creationId xmlns:p14="http://schemas.microsoft.com/office/powerpoint/2010/main" val="2670794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597" y="406738"/>
            <a:ext cx="10591828" cy="188769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4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Students in Aspiration</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261257" y="1450019"/>
            <a:ext cx="5246914" cy="3118803"/>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FFFF00"/>
                </a:solidFill>
                <a:effectLst/>
                <a:uFillTx/>
                <a:latin typeface="+mn-lt"/>
                <a:ea typeface="+mn-ea"/>
                <a:cs typeface="+mn-cs"/>
                <a:sym typeface="Helvetica Light"/>
              </a:rPr>
              <a:t> </a:t>
            </a:r>
            <a:r>
              <a:rPr lang="en-US" dirty="0">
                <a:solidFill>
                  <a:srgbClr val="FFFF00"/>
                </a:solidFill>
                <a:latin typeface="Chalkduster" panose="03050602040202020205" pitchFamily="66" charset="77"/>
              </a:rPr>
              <a:t>Potential Pro</a:t>
            </a:r>
            <a:r>
              <a:rPr kumimoji="0" lang="en-US" b="0" i="0" u="none" strike="noStrike" cap="none" spc="0" normalizeH="0" baseline="0" dirty="0">
                <a:ln>
                  <a:noFill/>
                </a:ln>
                <a:solidFill>
                  <a:srgbClr val="FFFF00"/>
                </a:solidFill>
                <a:effectLst/>
                <a:uFillTx/>
                <a:latin typeface="Chalkduster" panose="03050602040202020205" pitchFamily="66" charset="77"/>
                <a:sym typeface="Helvetica Light"/>
              </a:rPr>
              <a:t>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Connects present</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actions to future</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dreams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G</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ood idea of</a:t>
            </a:r>
            <a:b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potential options</a:t>
            </a:r>
          </a:p>
        </p:txBody>
      </p:sp>
      <p:sp>
        <p:nvSpPr>
          <p:cNvPr id="4" name="TextBox 3"/>
          <p:cNvSpPr txBox="1"/>
          <p:nvPr/>
        </p:nvSpPr>
        <p:spPr>
          <a:xfrm>
            <a:off x="393193" y="5041004"/>
            <a:ext cx="5818909"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Students report: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Never feeling </a:t>
            </a:r>
          </a:p>
          <a:p>
            <a:pPr marR="0" defTabSz="584200" rtl="0" fontAlgn="auto" latinLnBrk="1" hangingPunct="0">
              <a:lnSpc>
                <a:spcPct val="100000"/>
              </a:lnSpc>
              <a:spcBef>
                <a:spcPts val="0"/>
              </a:spcBef>
              <a:spcAft>
                <a:spcPts val="0"/>
              </a:spcAft>
              <a:buClrTx/>
              <a:buSzTx/>
              <a:tabLst/>
            </a:pPr>
            <a:r>
              <a:rPr lang="en-US" sz="3200" dirty="0">
                <a:solidFill>
                  <a:schemeClr val="bg1"/>
                </a:solidFill>
                <a:latin typeface="Chalkduster" panose="03050602040202020205" pitchFamily="66" charset="77"/>
              </a:rPr>
              <a:t>  satisfied</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Driven by being best</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Frustration with peers</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who don’t try or who</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interrupt learning</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p:cNvSpPr txBox="1"/>
          <p:nvPr/>
        </p:nvSpPr>
        <p:spPr>
          <a:xfrm>
            <a:off x="6500552" y="5405339"/>
            <a:ext cx="6171798" cy="3118803"/>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Be assured they</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are on a positive track</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Experience meaningful</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 academic challenges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Breathe!</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8" name="Picture 7">
            <a:extLst>
              <a:ext uri="{FF2B5EF4-FFF2-40B4-BE49-F238E27FC236}">
                <a16:creationId xmlns:a16="http://schemas.microsoft.com/office/drawing/2014/main" id="{12D4E2EF-7D03-8F43-A9B8-289A1F68348E}"/>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a:extLst>
              <a:ext uri="{FF2B5EF4-FFF2-40B4-BE49-F238E27FC236}">
                <a16:creationId xmlns:a16="http://schemas.microsoft.com/office/drawing/2014/main" id="{65CB34FA-24F6-9D45-B706-82C46A6785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057" y="223797"/>
            <a:ext cx="2268208" cy="2232205"/>
          </a:xfrm>
          <a:prstGeom prst="rect">
            <a:avLst/>
          </a:prstGeom>
          <a:effectLst>
            <a:softEdge rad="38100"/>
          </a:effectLst>
        </p:spPr>
      </p:pic>
      <p:sp>
        <p:nvSpPr>
          <p:cNvPr id="10" name="TextBox 9">
            <a:extLst>
              <a:ext uri="{FF2B5EF4-FFF2-40B4-BE49-F238E27FC236}">
                <a16:creationId xmlns:a16="http://schemas.microsoft.com/office/drawing/2014/main" id="{2934A884-9E83-5F48-B3EC-0E44F065F4E5}"/>
              </a:ext>
            </a:extLst>
          </p:cNvPr>
          <p:cNvSpPr txBox="1"/>
          <p:nvPr/>
        </p:nvSpPr>
        <p:spPr>
          <a:xfrm>
            <a:off x="5900057" y="2682691"/>
            <a:ext cx="6814459"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FFFF00"/>
                </a:solidFill>
                <a:effectLst/>
                <a:uFillTx/>
                <a:latin typeface="+mn-lt"/>
                <a:ea typeface="+mn-ea"/>
                <a:cs typeface="+mn-cs"/>
                <a:sym typeface="Helvetica Light"/>
              </a:rPr>
              <a:t> </a:t>
            </a:r>
            <a:r>
              <a:rPr kumimoji="0" lang="en-US" b="0" i="0" u="none" strike="noStrike" cap="none" spc="0" normalizeH="0" baseline="0" dirty="0">
                <a:ln>
                  <a:noFill/>
                </a:ln>
                <a:solidFill>
                  <a:srgbClr val="FFFF00"/>
                </a:solidFill>
                <a:effectLst/>
                <a:uFillTx/>
                <a:latin typeface="Chalkduster" panose="03050602040202020205" pitchFamily="66" charset="77"/>
                <a:sym typeface="Helvetica Light"/>
              </a:rPr>
              <a:t>Potential</a:t>
            </a:r>
            <a:r>
              <a:rPr kumimoji="0" lang="en-US" b="0" i="0" u="none" strike="noStrike" cap="none" spc="0" normalizeH="0" dirty="0">
                <a:ln>
                  <a:noFill/>
                </a:ln>
                <a:solidFill>
                  <a:srgbClr val="FFFF00"/>
                </a:solidFill>
                <a:effectLst/>
                <a:uFillTx/>
                <a:latin typeface="Chalkduster" panose="03050602040202020205" pitchFamily="66" charset="77"/>
                <a:sym typeface="Helvetica Light"/>
              </a:rPr>
              <a:t> Cons:</a:t>
            </a:r>
            <a:endParaRPr kumimoji="0" lang="en-US" b="0" i="0" u="none" strike="noStrike" cap="none" spc="0" normalizeH="0" baseline="0" dirty="0">
              <a:ln>
                <a:noFill/>
              </a:ln>
              <a:solidFill>
                <a:srgbClr val="FFFF00"/>
              </a:solidFill>
              <a:effectLst/>
              <a:uFillTx/>
              <a:latin typeface="Chalkduster" panose="03050602040202020205" pitchFamily="66" charset="77"/>
              <a:sym typeface="Helvetica Light"/>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Relaxation is Challenging</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Under constant pressure</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Self-Serving</a:t>
            </a:r>
          </a:p>
        </p:txBody>
      </p:sp>
    </p:spTree>
    <p:extLst>
      <p:ext uri="{BB962C8B-B14F-4D97-AF65-F5344CB8AC3E}">
        <p14:creationId xmlns:p14="http://schemas.microsoft.com/office/powerpoint/2010/main" val="34726635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384" y="120"/>
                <a:ext cx="1679"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board"/>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grpSp>
        <p:nvGrpSpPr>
          <p:cNvPr id="6" name="Group 22"/>
          <p:cNvGrpSpPr>
            <a:grpSpLocks/>
          </p:cNvGrpSpPr>
          <p:nvPr/>
        </p:nvGrpSpPr>
        <p:grpSpPr bwMode="auto">
          <a:xfrm>
            <a:off x="5638800" y="4770438"/>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7" name="Rectangle 19"/>
              <p:cNvSpPr>
                <a:spLocks/>
              </p:cNvSpPr>
              <p:nvPr/>
            </p:nvSpPr>
            <p:spPr bwMode="auto">
              <a:xfrm>
                <a:off x="447" y="164"/>
                <a:ext cx="1557"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Times New Roman Bold" charset="0"/>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3"/>
            <a:srcRect/>
            <a:stretch>
              <a:fillRect/>
            </a:stretch>
          </p:blipFill>
          <p:spPr bwMode="auto">
            <a:xfrm>
              <a:off x="118" y="1051"/>
              <a:ext cx="2192" cy="658"/>
            </a:xfrm>
            <a:prstGeom prst="rect">
              <a:avLst/>
            </a:prstGeom>
            <a:noFill/>
            <a:ln w="9525" cap="flat">
              <a:noFill/>
              <a:miter lim="800000"/>
              <a:headEnd/>
              <a:tailEnd/>
            </a:ln>
          </p:spPr>
        </p:pic>
      </p:gr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72" name="Rectangle 24"/>
              <p:cNvSpPr>
                <a:spLocks/>
              </p:cNvSpPr>
              <p:nvPr/>
            </p:nvSpPr>
            <p:spPr bwMode="auto">
              <a:xfrm>
                <a:off x="457" y="164"/>
                <a:ext cx="1534" cy="372"/>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Times New Roman Bold" charset="0"/>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4"/>
            <a:srcRect/>
            <a:stretch>
              <a:fillRect/>
            </a:stretch>
          </p:blipFill>
          <p:spPr bwMode="auto">
            <a:xfrm>
              <a:off x="722" y="753"/>
              <a:ext cx="973" cy="1232"/>
            </a:xfrm>
            <a:prstGeom prst="rect">
              <a:avLst/>
            </a:prstGeom>
            <a:noFill/>
            <a:ln w="9525" cap="flat">
              <a:noFill/>
              <a:miter lim="800000"/>
              <a:headEnd/>
              <a:tailEnd/>
            </a:ln>
          </p:spPr>
        </p:pic>
      </p:grpSp>
      <p:grpSp>
        <p:nvGrpSpPr>
          <p:cNvPr id="2" name="Group 12"/>
          <p:cNvGrpSpPr>
            <a:grpSpLocks/>
          </p:cNvGrpSpPr>
          <p:nvPr/>
        </p:nvGrpSpPr>
        <p:grpSpPr bwMode="auto">
          <a:xfrm>
            <a:off x="5638800" y="863600"/>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494" y="111"/>
                <a:ext cx="1465"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board"/>
                    <a:ea typeface="Times New Roman Bold" charset="0"/>
                    <a:cs typeface="Chalkboard"/>
                    <a:sym typeface="Times New Roman Bold" charset="0"/>
                  </a:rPr>
                  <a:t>Aspiration</a:t>
                </a:r>
              </a:p>
            </p:txBody>
          </p:sp>
        </p:grpSp>
        <p:pic>
          <p:nvPicPr>
            <p:cNvPr id="2059" name="Picture 11"/>
            <p:cNvPicPr>
              <a:picLocks noChangeAspect="1" noChangeArrowheads="1"/>
            </p:cNvPicPr>
            <p:nvPr/>
          </p:nvPicPr>
          <p:blipFill>
            <a:blip r:embed="rId5"/>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30" name="Picture 29">
            <a:extLst>
              <a:ext uri="{FF2B5EF4-FFF2-40B4-BE49-F238E27FC236}">
                <a16:creationId xmlns:a16="http://schemas.microsoft.com/office/drawing/2014/main" id="{815C43A6-59A0-EA48-A9A5-FB9831448474}"/>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78096417"/>
      </p:ext>
    </p:extLst>
  </p:cSld>
  <p:clrMapOvr>
    <a:masterClrMapping/>
  </p:clrMapOvr>
  <p:transition spd="slow">
    <p:strips dir="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0973" y="252141"/>
            <a:ext cx="13004799" cy="2497103"/>
          </a:xfrm>
        </p:spPr>
        <p:txBody>
          <a:bodyPr/>
          <a:lstStyle/>
          <a:p>
            <a:pPr lvl="0">
              <a:defRPr sz="1800"/>
            </a:pPr>
            <a:r>
              <a:rPr lang="en-US" sz="6000" dirty="0">
                <a:solidFill>
                  <a:srgbClr val="FFFF00"/>
                </a:solidFill>
                <a:latin typeface="Chalkduster"/>
                <a:ea typeface="Marker Felt"/>
                <a:cs typeface="Chalkduster"/>
                <a:sym typeface="Marker Felt"/>
              </a:rPr>
              <a:t>Aspirations Quadrants Instructional Strategies</a:t>
            </a:r>
          </a:p>
        </p:txBody>
      </p:sp>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9" name="Picture 8">
            <a:extLst>
              <a:ext uri="{FF2B5EF4-FFF2-40B4-BE49-F238E27FC236}">
                <a16:creationId xmlns:a16="http://schemas.microsoft.com/office/drawing/2014/main" id="{D2508F2F-CFA1-18B5-CAFD-853600B0C160}"/>
              </a:ext>
            </a:extLst>
          </p:cNvPr>
          <p:cNvPicPr>
            <a:picLocks noChangeAspect="1"/>
          </p:cNvPicPr>
          <p:nvPr/>
        </p:nvPicPr>
        <p:blipFill rotWithShape="1">
          <a:blip r:embed="rId3">
            <a:extLst>
              <a:ext uri="{28A0092B-C50C-407E-A947-70E740481C1C}">
                <a14:useLocalDpi xmlns:a14="http://schemas.microsoft.com/office/drawing/2010/main" val="0"/>
              </a:ext>
            </a:extLst>
          </a:blip>
          <a:srcRect l="4839" t="21428" b="2678"/>
          <a:stretch/>
        </p:blipFill>
        <p:spPr>
          <a:xfrm rot="21289628">
            <a:off x="264904" y="211090"/>
            <a:ext cx="2115889" cy="2251054"/>
          </a:xfrm>
          <a:prstGeom prst="rect">
            <a:avLst/>
          </a:prstGeom>
          <a:effectLst>
            <a:softEdge rad="108019"/>
          </a:effectLst>
        </p:spPr>
      </p:pic>
      <p:pic>
        <p:nvPicPr>
          <p:cNvPr id="5" name="Picture 4">
            <a:extLst>
              <a:ext uri="{FF2B5EF4-FFF2-40B4-BE49-F238E27FC236}">
                <a16:creationId xmlns:a16="http://schemas.microsoft.com/office/drawing/2014/main" id="{3749B51F-3A66-A146-EBB6-0FCD648DA1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428" y="2735927"/>
            <a:ext cx="5446541" cy="6743336"/>
          </a:xfrm>
          <a:prstGeom prst="rect">
            <a:avLst/>
          </a:prstGeom>
        </p:spPr>
      </p:pic>
      <p:pic>
        <p:nvPicPr>
          <p:cNvPr id="8" name="Picture 7">
            <a:extLst>
              <a:ext uri="{FF2B5EF4-FFF2-40B4-BE49-F238E27FC236}">
                <a16:creationId xmlns:a16="http://schemas.microsoft.com/office/drawing/2014/main" id="{2D11AE00-5F06-AF97-FA1D-D1EF6FB827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523" y="2717261"/>
            <a:ext cx="5446541" cy="6780668"/>
          </a:xfrm>
          <a:prstGeom prst="rect">
            <a:avLst/>
          </a:prstGeom>
        </p:spPr>
      </p:pic>
    </p:spTree>
    <p:extLst>
      <p:ext uri="{BB962C8B-B14F-4D97-AF65-F5344CB8AC3E}">
        <p14:creationId xmlns:p14="http://schemas.microsoft.com/office/powerpoint/2010/main" val="251653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63" y="-312821"/>
            <a:ext cx="12777537" cy="3207253"/>
          </a:xfrm>
        </p:spPr>
        <p:txBody>
          <a:bodyPr anchor="ctr"/>
          <a:lstStyle/>
          <a:p>
            <a:pPr>
              <a:lnSpc>
                <a:spcPct val="130000"/>
              </a:lnSpc>
            </a:pPr>
            <a:r>
              <a:rPr lang="en-US" sz="6600" dirty="0">
                <a:solidFill>
                  <a:srgbClr val="FFFF00"/>
                </a:solidFill>
                <a:latin typeface="Chalkduster"/>
                <a:cs typeface="Chalkduster"/>
              </a:rPr>
              <a:t>Changemaking Together!</a:t>
            </a:r>
          </a:p>
        </p:txBody>
      </p:sp>
      <p:sp>
        <p:nvSpPr>
          <p:cNvPr id="8" name="TextBox 7">
            <a:extLst>
              <a:ext uri="{FF2B5EF4-FFF2-40B4-BE49-F238E27FC236}">
                <a16:creationId xmlns:a16="http://schemas.microsoft.com/office/drawing/2014/main" id="{1EEA46CF-415F-1D46-A244-AA48B7430A7B}"/>
              </a:ext>
            </a:extLst>
          </p:cNvPr>
          <p:cNvSpPr txBox="1"/>
          <p:nvPr/>
        </p:nvSpPr>
        <p:spPr>
          <a:xfrm>
            <a:off x="433137" y="3734098"/>
            <a:ext cx="7146758" cy="3416320"/>
          </a:xfrm>
          <a:prstGeom prst="rect">
            <a:avLst/>
          </a:prstGeom>
          <a:noFill/>
        </p:spPr>
        <p:txBody>
          <a:bodyPr wrap="square" rtlCol="0">
            <a:spAutoFit/>
          </a:bodyPr>
          <a:lstStyle/>
          <a:p>
            <a:pPr lvl="0" rtl="0"/>
            <a:r>
              <a:rPr lang="en-US" dirty="0">
                <a:solidFill>
                  <a:schemeClr val="bg1"/>
                </a:solidFill>
                <a:latin typeface="Chalkduster" panose="03050602040202020205" pitchFamily="66" charset="77"/>
              </a:rPr>
              <a:t>What is something currently owned only by adults at your school where students could be invited to co-own</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with you?</a:t>
            </a:r>
          </a:p>
        </p:txBody>
      </p:sp>
      <p:pic>
        <p:nvPicPr>
          <p:cNvPr id="9" name="Picture 8">
            <a:extLst>
              <a:ext uri="{FF2B5EF4-FFF2-40B4-BE49-F238E27FC236}">
                <a16:creationId xmlns:a16="http://schemas.microsoft.com/office/drawing/2014/main" id="{DEC2F58F-41F5-3E4B-B5AB-EA454EB0B2D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drawing of people holding a puzzle piece&#10;&#10;Description automatically generated">
            <a:extLst>
              <a:ext uri="{FF2B5EF4-FFF2-40B4-BE49-F238E27FC236}">
                <a16:creationId xmlns:a16="http://schemas.microsoft.com/office/drawing/2014/main" id="{2C8C641A-9FEE-2465-A1A2-06CCF8684F45}"/>
              </a:ext>
            </a:extLst>
          </p:cNvPr>
          <p:cNvPicPr>
            <a:picLocks noChangeAspect="1"/>
          </p:cNvPicPr>
          <p:nvPr/>
        </p:nvPicPr>
        <p:blipFill rotWithShape="1">
          <a:blip r:embed="rId3">
            <a:extLst>
              <a:ext uri="{28A0092B-C50C-407E-A947-70E740481C1C}">
                <a14:useLocalDpi xmlns:a14="http://schemas.microsoft.com/office/drawing/2010/main" val="0"/>
              </a:ext>
            </a:extLst>
          </a:blip>
          <a:srcRect t="3512" b="10693"/>
          <a:stretch/>
        </p:blipFill>
        <p:spPr>
          <a:xfrm rot="248156">
            <a:off x="7645347" y="2732809"/>
            <a:ext cx="4737071" cy="5418898"/>
          </a:xfrm>
          <a:prstGeom prst="rect">
            <a:avLst/>
          </a:prstGeom>
          <a:effectLst>
            <a:softEdge rad="193164"/>
          </a:effectLst>
        </p:spPr>
      </p:pic>
    </p:spTree>
    <p:extLst>
      <p:ext uri="{BB962C8B-B14F-4D97-AF65-F5344CB8AC3E}">
        <p14:creationId xmlns:p14="http://schemas.microsoft.com/office/powerpoint/2010/main" val="134290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289599"/>
            <a:ext cx="12662460" cy="318035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1"/>
                </a:solidFill>
                <a:effectLst/>
                <a:uFillTx/>
                <a:latin typeface="Chalkduster"/>
                <a:cs typeface="Chalkduster"/>
                <a:sym typeface="Helvetica Light"/>
              </a:rPr>
              <a:t>What is your “Mic Drop” moment</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of learning from today?</a:t>
            </a:r>
          </a:p>
          <a:p>
            <a:pPr rtl="0" latinLnBrk="1" hangingPunct="0"/>
            <a:endParaRPr lang="en-US" sz="4000" dirty="0">
              <a:solidFill>
                <a:schemeClr val="bg1"/>
              </a:solidFill>
              <a:latin typeface="Chalkduster"/>
              <a:cs typeface="Chalkduster"/>
            </a:endParaRPr>
          </a:p>
          <a:p>
            <a:pPr algn="l" rtl="0" latinLnBrk="1" hangingPunct="0"/>
            <a:endParaRPr kumimoji="0" lang="en-US" sz="4000" b="0" i="0" u="none" strike="noStrike" cap="none" spc="0" normalizeH="0" baseline="0" dirty="0">
              <a:ln>
                <a:noFill/>
              </a:ln>
              <a:solidFill>
                <a:schemeClr val="bg1"/>
              </a:solidFill>
              <a:effectLst/>
              <a:uFillTx/>
              <a:latin typeface="Chalkduster"/>
              <a:cs typeface="Chalkduster"/>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Chalkduster"/>
              <a:cs typeface="Chalkduster"/>
              <a:sym typeface="Helvetica Light"/>
            </a:endParaRPr>
          </a:p>
        </p:txBody>
      </p:sp>
      <p:pic>
        <p:nvPicPr>
          <p:cNvPr id="11" name="Picture 10">
            <a:extLst>
              <a:ext uri="{FF2B5EF4-FFF2-40B4-BE49-F238E27FC236}">
                <a16:creationId xmlns:a16="http://schemas.microsoft.com/office/drawing/2014/main" id="{B7DDE59E-6740-FE43-99B1-E1A7E9DA7B83}"/>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3" name="Picture 2" descr="A picture containing person, sport, player, crowd&#10;&#10;Description automatically generated">
            <a:extLst>
              <a:ext uri="{FF2B5EF4-FFF2-40B4-BE49-F238E27FC236}">
                <a16:creationId xmlns:a16="http://schemas.microsoft.com/office/drawing/2014/main" id="{6DCF7E58-B837-2E7A-AD82-E0C59E7B9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131" y="1999587"/>
            <a:ext cx="7261412" cy="7261412"/>
          </a:xfrm>
          <a:prstGeom prst="rect">
            <a:avLst/>
          </a:prstGeom>
          <a:effectLst>
            <a:softEdge rad="241565"/>
          </a:effectLst>
        </p:spPr>
      </p:pic>
    </p:spTree>
    <p:extLst>
      <p:ext uri="{BB962C8B-B14F-4D97-AF65-F5344CB8AC3E}">
        <p14:creationId xmlns:p14="http://schemas.microsoft.com/office/powerpoint/2010/main" val="422916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8093" y="2851308"/>
            <a:ext cx="6313874" cy="434785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What is your mic drop moment of learning from today?</a:t>
            </a:r>
          </a:p>
          <a:p>
            <a:endParaRPr lang="en-US" sz="4400" dirty="0">
              <a:solidFill>
                <a:schemeClr val="bg1"/>
              </a:solidFill>
              <a:latin typeface="Chalkduster"/>
              <a:cs typeface="Chalkduster"/>
            </a:endParaRPr>
          </a:p>
        </p:txBody>
      </p:sp>
      <p:sp>
        <p:nvSpPr>
          <p:cNvPr id="9" name="Text Box 3"/>
          <p:cNvSpPr txBox="1">
            <a:spLocks noChangeArrowheads="1"/>
          </p:cNvSpPr>
          <p:nvPr/>
        </p:nvSpPr>
        <p:spPr bwMode="auto">
          <a:xfrm>
            <a:off x="1664677" y="569582"/>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Mic Drop Moments!</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7" name="Google Shape;245;p39">
            <a:extLst>
              <a:ext uri="{FF2B5EF4-FFF2-40B4-BE49-F238E27FC236}">
                <a16:creationId xmlns:a16="http://schemas.microsoft.com/office/drawing/2014/main" id="{08B1026F-6267-5C42-8C5B-B400F2420621}"/>
              </a:ext>
            </a:extLst>
          </p:cNvPr>
          <p:cNvPicPr preferRelativeResize="0"/>
          <p:nvPr/>
        </p:nvPicPr>
        <p:blipFill>
          <a:blip r:embed="rId4">
            <a:alphaModFix/>
          </a:blip>
          <a:stretch>
            <a:fillRect/>
          </a:stretch>
        </p:blipFill>
        <p:spPr>
          <a:xfrm rot="-646628">
            <a:off x="878770" y="2206156"/>
            <a:ext cx="4384517" cy="6561576"/>
          </a:xfrm>
          <a:prstGeom prst="rect">
            <a:avLst/>
          </a:prstGeom>
          <a:noFill/>
          <a:ln>
            <a:noFill/>
          </a:ln>
          <a:effectLst>
            <a:softEdge rad="139700"/>
          </a:effectLst>
        </p:spPr>
      </p:pic>
    </p:spTree>
    <p:extLst>
      <p:ext uri="{BB962C8B-B14F-4D97-AF65-F5344CB8AC3E}">
        <p14:creationId xmlns:p14="http://schemas.microsoft.com/office/powerpoint/2010/main" val="41266252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921851" y="99241"/>
            <a:ext cx="11161097" cy="1977975"/>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p>
          <a:p>
            <a:pPr algn="ctr">
              <a:defRPr/>
            </a:pP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11" name="TextBox 10">
            <a:extLst>
              <a:ext uri="{FF2B5EF4-FFF2-40B4-BE49-F238E27FC236}">
                <a16:creationId xmlns:a16="http://schemas.microsoft.com/office/drawing/2014/main" id="{966F3AA7-2F43-76E0-95D5-04FF63C51AF2}"/>
              </a:ext>
            </a:extLst>
          </p:cNvPr>
          <p:cNvSpPr txBox="1"/>
          <p:nvPr/>
        </p:nvSpPr>
        <p:spPr>
          <a:xfrm>
            <a:off x="443153" y="8137105"/>
            <a:ext cx="12118492"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4800" b="0" i="0" dirty="0">
                <a:solidFill>
                  <a:schemeClr val="bg1"/>
                </a:solidFill>
                <a:effectLst/>
                <a:latin typeface="Arial" panose="020B0604020202020204" pitchFamily="34" charset="0"/>
              </a:rPr>
              <a:t>https://</a:t>
            </a:r>
            <a:r>
              <a:rPr lang="en-US" sz="4800" b="0" i="0" dirty="0" err="1">
                <a:solidFill>
                  <a:schemeClr val="bg1"/>
                </a:solidFill>
                <a:effectLst/>
                <a:latin typeface="Arial" panose="020B0604020202020204" pitchFamily="34" charset="0"/>
              </a:rPr>
              <a:t>quagliainstitute.org</a:t>
            </a:r>
            <a:r>
              <a:rPr lang="en-US" sz="4800" b="0" i="0" dirty="0">
                <a:solidFill>
                  <a:schemeClr val="bg1"/>
                </a:solidFill>
                <a:effectLst/>
                <a:latin typeface="Arial" panose="020B0604020202020204" pitchFamily="34" charset="0"/>
              </a:rPr>
              <a:t>/changemakers</a:t>
            </a:r>
            <a:endParaRPr kumimoji="0" lang="en-US" sz="48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5" name="Picture 4" descr="A qr code with a logo&#10;&#10;Description automatically generated">
            <a:extLst>
              <a:ext uri="{FF2B5EF4-FFF2-40B4-BE49-F238E27FC236}">
                <a16:creationId xmlns:a16="http://schemas.microsoft.com/office/drawing/2014/main" id="{0877494F-7233-E238-A9AB-019132860A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0922" y="1278943"/>
            <a:ext cx="6842955" cy="6858162"/>
          </a:xfrm>
          <a:prstGeom prst="rect">
            <a:avLst/>
          </a:prstGeom>
        </p:spPr>
      </p:pic>
    </p:spTree>
    <p:extLst>
      <p:ext uri="{BB962C8B-B14F-4D97-AF65-F5344CB8AC3E}">
        <p14:creationId xmlns:p14="http://schemas.microsoft.com/office/powerpoint/2010/main" val="124202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574" y="4585935"/>
            <a:ext cx="13004800" cy="2901301"/>
          </a:xfrm>
          <a:prstGeom prst="rect">
            <a:avLst/>
          </a:prstGeom>
          <a:noFill/>
        </p:spPr>
        <p:txBody>
          <a:bodyPr wrap="square" lIns="130041" tIns="65021" rIns="130041" bIns="65021" rtlCol="0">
            <a:spAutoFit/>
          </a:bodyPr>
          <a:lstStyle/>
          <a:p>
            <a:pPr algn="ctr"/>
            <a:r>
              <a:rPr lang="en-US" b="1" dirty="0">
                <a:solidFill>
                  <a:schemeClr val="bg1"/>
                </a:solidFill>
                <a:latin typeface="Chalkduster"/>
                <a:cs typeface="Chalkduster"/>
              </a:rPr>
              <a:t>Dr. Lisa Lande</a:t>
            </a:r>
          </a:p>
          <a:p>
            <a:pPr algn="ctr"/>
            <a:r>
              <a:rPr lang="en-US" b="1" dirty="0">
                <a:solidFill>
                  <a:schemeClr val="bg1"/>
                </a:solidFill>
                <a:latin typeface="Chalkduster"/>
                <a:cs typeface="Chalkduster"/>
              </a:rPr>
              <a:t>@</a:t>
            </a:r>
            <a:r>
              <a:rPr lang="en-US" b="1" dirty="0" err="1">
                <a:solidFill>
                  <a:schemeClr val="bg1"/>
                </a:solidFill>
                <a:latin typeface="Chalkduster"/>
                <a:cs typeface="Chalkduster"/>
              </a:rPr>
              <a:t>QISVAtweets</a:t>
            </a:r>
            <a:r>
              <a:rPr lang="en-US" b="1" dirty="0">
                <a:solidFill>
                  <a:schemeClr val="bg1"/>
                </a:solidFill>
                <a:latin typeface="Chalkduster"/>
                <a:cs typeface="Chalkduster"/>
              </a:rPr>
              <a:t> @</a:t>
            </a:r>
            <a:r>
              <a:rPr lang="en-US" b="1" dirty="0" err="1">
                <a:solidFill>
                  <a:schemeClr val="bg1"/>
                </a:solidFill>
                <a:latin typeface="Chalkduster"/>
                <a:cs typeface="Chalkduster"/>
              </a:rPr>
              <a:t>Lisa_Lande</a:t>
            </a:r>
            <a:endParaRPr lang="en-US" b="1" dirty="0">
              <a:solidFill>
                <a:schemeClr val="bg1"/>
              </a:solidFill>
              <a:latin typeface="Chalkduster"/>
              <a:cs typeface="Chalkduster"/>
            </a:endParaRPr>
          </a:p>
          <a:p>
            <a:pPr algn="ctr"/>
            <a:r>
              <a:rPr lang="en-US" b="1" dirty="0">
                <a:solidFill>
                  <a:schemeClr val="bg1"/>
                </a:solidFill>
                <a:latin typeface="Chalkduster"/>
                <a:cs typeface="Chalkduster"/>
              </a:rPr>
              <a:t>lande@quagliainstitute.org</a:t>
            </a:r>
          </a:p>
          <a:p>
            <a:pPr algn="ctr"/>
            <a:r>
              <a:rPr lang="en-US" b="1" dirty="0" err="1">
                <a:solidFill>
                  <a:schemeClr val="bg1"/>
                </a:solidFill>
                <a:latin typeface="Chalkduster"/>
                <a:cs typeface="Chalkduster"/>
              </a:rPr>
              <a:t>www.QuagliaInstitute.org</a:t>
            </a:r>
            <a:endParaRPr lang="en-US" b="1" dirty="0">
              <a:solidFill>
                <a:schemeClr val="bg1"/>
              </a:solidFill>
              <a:latin typeface="Chalkduster"/>
              <a:cs typeface="Chalkduster"/>
            </a:endParaRPr>
          </a:p>
          <a:p>
            <a:pPr algn="ctr"/>
            <a:r>
              <a:rPr lang="en-US" b="1" dirty="0">
                <a:solidFill>
                  <a:schemeClr val="bg1"/>
                </a:solidFill>
                <a:latin typeface="Chalkduster"/>
                <a:cs typeface="Chalkduster"/>
              </a:rPr>
              <a:t>July 23-24, 2024</a:t>
            </a:r>
            <a:endParaRPr lang="en-US" dirty="0">
              <a:solidFill>
                <a:schemeClr val="bg1"/>
              </a:solidFill>
              <a:latin typeface="Chalkduster"/>
              <a:cs typeface="Chalkduster"/>
            </a:endParaRPr>
          </a:p>
        </p:txBody>
      </p:sp>
      <p:sp>
        <p:nvSpPr>
          <p:cNvPr id="2" name="Rectangle 1"/>
          <p:cNvSpPr/>
          <p:nvPr/>
        </p:nvSpPr>
        <p:spPr>
          <a:xfrm>
            <a:off x="-80211" y="2913881"/>
            <a:ext cx="13165220" cy="1670195"/>
          </a:xfrm>
          <a:prstGeom prst="rect">
            <a:avLst/>
          </a:prstGeom>
        </p:spPr>
        <p:txBody>
          <a:bodyPr wrap="square" lIns="130041" tIns="65021" rIns="130041" bIns="65021">
            <a:spAutoFit/>
          </a:bodyPr>
          <a:lstStyle/>
          <a:p>
            <a:r>
              <a:rPr lang="en-US" sz="4400" b="1" spc="213" dirty="0">
                <a:ln w="11430"/>
                <a:solidFill>
                  <a:srgbClr val="FFFF00"/>
                </a:solidFill>
                <a:effectLst>
                  <a:outerShdw blurRad="25400" algn="tl" rotWithShape="0">
                    <a:srgbClr val="000000">
                      <a:alpha val="43000"/>
                    </a:srgbClr>
                  </a:outerShdw>
                </a:effectLst>
                <a:latin typeface="Chalkduster"/>
                <a:cs typeface="Chalkduster"/>
              </a:rPr>
              <a:t>The Aspirations Profile: Supporting Students in Being Changemakers!</a:t>
            </a:r>
            <a:endParaRPr lang="en-US" sz="4400" b="1" spc="213" dirty="0">
              <a:ln w="11430"/>
              <a:solidFill>
                <a:srgbClr val="FFFF00"/>
              </a:solidFill>
              <a:effectLst>
                <a:outerShdw blurRad="25400" algn="tl" rotWithShape="0">
                  <a:srgbClr val="000000">
                    <a:alpha val="43000"/>
                  </a:srgbClr>
                </a:outerShdw>
              </a:effectLst>
              <a:latin typeface="Chalkduster" panose="03050602040202020205" pitchFamily="66" charset="77"/>
              <a:cs typeface="Chalkduster"/>
            </a:endParaRPr>
          </a:p>
          <a:p>
            <a:endParaRPr lang="en-US" sz="1200" b="1" spc="213" dirty="0">
              <a:ln w="11430"/>
              <a:solidFill>
                <a:srgbClr val="FFFF00"/>
              </a:solidFill>
              <a:effectLst>
                <a:outerShdw blurRad="25400" algn="tl" rotWithShape="0">
                  <a:srgbClr val="000000">
                    <a:alpha val="43000"/>
                  </a:srgbClr>
                </a:outerShdw>
              </a:effectLst>
              <a:latin typeface="Chalkduster" panose="03050602040202020205" pitchFamily="66" charset="77"/>
              <a:cs typeface="Chalkduster"/>
            </a:endParaRPr>
          </a:p>
        </p:txBody>
      </p:sp>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153" y="7983185"/>
            <a:ext cx="8070493" cy="1360243"/>
          </a:xfrm>
          <a:prstGeom prst="rect">
            <a:avLst/>
          </a:prstGeom>
        </p:spPr>
      </p:pic>
      <p:pic>
        <p:nvPicPr>
          <p:cNvPr id="7" name="Picture 6" descr="A close-up of a logo&#10;&#10;Description automatically generated with medium confidence">
            <a:extLst>
              <a:ext uri="{FF2B5EF4-FFF2-40B4-BE49-F238E27FC236}">
                <a16:creationId xmlns:a16="http://schemas.microsoft.com/office/drawing/2014/main" id="{0CC78F10-0FA8-A26C-ADD9-E56F4E090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3086" y="483215"/>
            <a:ext cx="6579424" cy="1976152"/>
          </a:xfrm>
          <a:prstGeom prst="rect">
            <a:avLst/>
          </a:prstGeom>
          <a:effectLst>
            <a:softEdge rad="59186"/>
          </a:effectLst>
        </p:spPr>
      </p:pic>
    </p:spTree>
    <p:extLst>
      <p:ext uri="{BB962C8B-B14F-4D97-AF65-F5344CB8AC3E}">
        <p14:creationId xmlns:p14="http://schemas.microsoft.com/office/powerpoint/2010/main" val="3066928017"/>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73210</TotalTime>
  <Words>1123</Words>
  <Application>Microsoft Macintosh PowerPoint</Application>
  <PresentationFormat>Custom</PresentationFormat>
  <Paragraphs>266</Paragraphs>
  <Slides>42</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Arial</vt:lpstr>
      <vt:lpstr>Calibri</vt:lpstr>
      <vt:lpstr>Chalkboard</vt:lpstr>
      <vt:lpstr>Chalkboard SE</vt:lpstr>
      <vt:lpstr>Chalkduster</vt:lpstr>
      <vt:lpstr>Comic Sans MS</vt:lpstr>
      <vt:lpstr>Helvetica Light</vt:lpstr>
      <vt:lpstr>Helvetica Neue</vt:lpstr>
      <vt:lpstr>Times New Roman Bold</vt:lpstr>
      <vt:lpstr>White</vt:lpstr>
      <vt:lpstr>PowerPoint Presentation</vt:lpstr>
      <vt:lpstr>Learning Intention We are learning about the Aspirations Profile as a resource for supporting students in becoming changemakers. </vt:lpstr>
      <vt:lpstr>PowerPoint Presentation</vt:lpstr>
      <vt:lpstr>PowerPoint Presentation</vt:lpstr>
      <vt:lpstr>Challenge Time! Aspirations Profile 4-Corners of Reflection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person holds the deck of cards up to their forehead (do not look at the cards).  Team members will describe what is on the card, without using the actual words on the card.  After a card is correctly guessed, pass the deck to the left. See how quickly you can get through your team deck of cards!</vt:lpstr>
      <vt:lpstr>PowerPoint Presentation</vt:lpstr>
      <vt:lpstr>PowerPoint Presentation</vt:lpstr>
      <vt:lpstr>PowerPoint Presentation</vt:lpstr>
      <vt:lpstr>PowerPoint Presentation</vt:lpstr>
      <vt:lpstr>PowerPoint Presentation</vt:lpstr>
      <vt:lpstr>  Read through the whole deck one time.  Read through the deck a second time and make guesses as to who each card belongs to.  How well do you know your colleagues??</vt:lpstr>
      <vt:lpstr>PowerPoint Presentation</vt:lpstr>
      <vt:lpstr>PowerPoint Presentation</vt:lpstr>
      <vt:lpstr>PowerPoint Presentation</vt:lpstr>
      <vt:lpstr>PowerPoint Presentation</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 Proudly use your voice to read your card &amp; collectively celebrate your change maker moments!</vt:lpstr>
      <vt:lpstr>PowerPoint Presentation</vt:lpstr>
      <vt:lpstr>PowerPoint Presentation</vt:lpstr>
      <vt:lpstr>Aspirations Quadrants Instructional Strategies</vt:lpstr>
      <vt:lpstr>Changemaking Together!</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213</cp:revision>
  <cp:lastPrinted>2024-07-19T14:41:00Z</cp:lastPrinted>
  <dcterms:modified xsi:type="dcterms:W3CDTF">2024-07-29T14:35:27Z</dcterms:modified>
</cp:coreProperties>
</file>