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680" r:id="rId2"/>
    <p:sldId id="660" r:id="rId3"/>
    <p:sldId id="1360" r:id="rId4"/>
    <p:sldId id="1357" r:id="rId5"/>
    <p:sldId id="654" r:id="rId6"/>
    <p:sldId id="641" r:id="rId7"/>
    <p:sldId id="998" r:id="rId8"/>
    <p:sldId id="999" r:id="rId9"/>
    <p:sldId id="1351" r:id="rId10"/>
    <p:sldId id="1352" r:id="rId11"/>
    <p:sldId id="519" r:id="rId12"/>
    <p:sldId id="1353" r:id="rId13"/>
    <p:sldId id="1178" r:id="rId14"/>
    <p:sldId id="1342" r:id="rId15"/>
    <p:sldId id="1343" r:id="rId16"/>
    <p:sldId id="993" r:id="rId17"/>
    <p:sldId id="1218" r:id="rId18"/>
    <p:sldId id="688" r:id="rId19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F68B7"/>
    <a:srgbClr val="A2D630"/>
    <a:srgbClr val="97C72B"/>
    <a:srgbClr val="F4B7AD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5" autoAdjust="0"/>
    <p:restoredTop sz="86477" autoAdjust="0"/>
  </p:normalViewPr>
  <p:slideViewPr>
    <p:cSldViewPr snapToGrid="0" snapToObjects="1">
      <p:cViewPr varScale="1">
        <p:scale>
          <a:sx n="58" d="100"/>
          <a:sy n="58" d="100"/>
        </p:scale>
        <p:origin x="680" y="20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36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2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31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565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15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33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22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35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26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576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39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3351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515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2578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016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7272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604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467132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/>
          <a:lstStyle/>
          <a:p>
            <a:fld id="{C8013986-8863-4F9F-82AA-5B2A7CC39AE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0107" y="8882098"/>
            <a:ext cx="3034454" cy="500648"/>
          </a:xfrm>
        </p:spPr>
        <p:txBody>
          <a:bodyPr/>
          <a:lstStyle/>
          <a:p>
            <a:fld id="{CAE1F27E-C1F1-4C11-A7AB-BBE264CE3B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7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7" r:id="rId7"/>
    <p:sldLayoutId id="2147483668" r:id="rId8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image" Target="../media/image5.png"/><Relationship Id="rId7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tiff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G"/><Relationship Id="rId4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tiff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7.jpg"/><Relationship Id="rId7" Type="http://schemas.openxmlformats.org/officeDocument/2006/relationships/image" Target="../media/image3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tiff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3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tif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3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3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tiff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29956" y="918714"/>
            <a:ext cx="13328047" cy="216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Student Voice</a:t>
            </a:r>
            <a:b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Journey Begins!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22385"/>
            <a:ext cx="1300479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First, we need 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clear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definition of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S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tudent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we can all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understand,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ccept,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put into practice.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312853" y="229050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18276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021" y="840133"/>
            <a:ext cx="12379161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resonates with you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from the Voice definition?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208499" y="394767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Meet With Your Feet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cellphone, electronics&#10;&#10;Description automatically generated">
            <a:extLst>
              <a:ext uri="{FF2B5EF4-FFF2-40B4-BE49-F238E27FC236}">
                <a16:creationId xmlns:a16="http://schemas.microsoft.com/office/drawing/2014/main" id="{AEACBCC6-0FD9-A57A-BB2F-B0B684F59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39" y="3388660"/>
            <a:ext cx="10824253" cy="5916706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51AE5F-7A8E-0EF8-885B-9B7A22A43E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4208">
            <a:off x="93488" y="66142"/>
            <a:ext cx="2733925" cy="3256493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716443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5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89763" y="1510304"/>
            <a:ext cx="13123333" cy="86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1321" y="3090518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Noise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424909" y="-201099"/>
            <a:ext cx="1017416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</a:t>
            </a: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13" y="6177061"/>
            <a:ext cx="3406935" cy="3353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C3F1-8175-C84A-8DC4-AF82282E8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Noise.JPG">
            <a:extLst>
              <a:ext uri="{FF2B5EF4-FFF2-40B4-BE49-F238E27FC236}">
                <a16:creationId xmlns:a16="http://schemas.microsoft.com/office/drawing/2014/main" id="{A3BD5845-24ED-D24E-832D-2DC6050D33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75" y="2868105"/>
            <a:ext cx="2289687" cy="27705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A5D91-A008-2548-988B-89AE1E00B633}"/>
              </a:ext>
            </a:extLst>
          </p:cNvPr>
          <p:cNvSpPr txBox="1"/>
          <p:nvPr/>
        </p:nvSpPr>
        <p:spPr>
          <a:xfrm>
            <a:off x="3562548" y="6463996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Voice.JPG">
            <a:extLst>
              <a:ext uri="{FF2B5EF4-FFF2-40B4-BE49-F238E27FC236}">
                <a16:creationId xmlns:a16="http://schemas.microsoft.com/office/drawing/2014/main" id="{FEE3EC9E-8667-8F43-8FBC-C0BE1C52F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03" y="5934684"/>
            <a:ext cx="2186739" cy="277936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1DB3F9-6FB4-46C1-E271-00D0C05482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110">
            <a:off x="462703" y="380596"/>
            <a:ext cx="2017236" cy="2488569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5386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301" y="-47413"/>
            <a:ext cx="12065566" cy="275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5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</a:t>
            </a:r>
            <a:r>
              <a:rPr lang="en-US" sz="85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vs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Voice</a:t>
            </a:r>
          </a:p>
          <a:p>
            <a:pPr algn="ctr">
              <a:defRPr/>
            </a:pPr>
            <a:endParaRPr lang="en-US" sz="85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Student 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5035" y="5418667"/>
            <a:ext cx="659106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Student 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6505" y="2542257"/>
            <a:ext cx="9329217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Demands/commands/chaotic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Student opinion is most important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All adult voice is negative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Everyone needs to change but me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Complaining/whining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0245" y="6413999"/>
            <a:ext cx="10098658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Requests/inquiry/focused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Our ideas are stronger in partnership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Students are open to learn 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Personal reflection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Accepting responsibility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79" y="296216"/>
            <a:ext cx="1557126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317" y="296216"/>
            <a:ext cx="1482410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8C5D5-E5C3-9344-AA86-28A906FE7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194536" y="1727819"/>
            <a:ext cx="13123333" cy="148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 Art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 rot="20985074">
            <a:off x="448789" y="3437338"/>
            <a:ext cx="5613621" cy="554818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create a visual representation that reflects the difference between Noise v. Voice.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When finished, post your art masterpiece on the walls around the room.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69018" y="-6829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55"/>
          <a:stretch/>
        </p:blipFill>
        <p:spPr>
          <a:xfrm>
            <a:off x="6514878" y="4179637"/>
            <a:ext cx="5862436" cy="3279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B5613B-DD99-B602-22C5-9D1771574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110">
            <a:off x="541798" y="294870"/>
            <a:ext cx="2304361" cy="2842782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426485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74242" y="2419391"/>
            <a:ext cx="6770158" cy="677929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Welcome to the Silent Gallery!  </a:t>
            </a:r>
          </a:p>
          <a:p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Take a wander around the room and take in the Noise v. Voice artwork created by the group.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448119" y="168442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Gallery Walk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D08570-5DBA-EA45-A96D-96549322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467">
            <a:off x="125559" y="1518254"/>
            <a:ext cx="5974875" cy="7116927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6700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6" t="13477" r="3979" b="37597"/>
          <a:stretch/>
        </p:blipFill>
        <p:spPr>
          <a:xfrm>
            <a:off x="2898321" y="1251140"/>
            <a:ext cx="9984921" cy="430873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" b="14160"/>
          <a:stretch/>
        </p:blipFill>
        <p:spPr>
          <a:xfrm>
            <a:off x="923076" y="5622824"/>
            <a:ext cx="6861175" cy="413077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6739" r="-1346" b="14160"/>
          <a:stretch/>
        </p:blipFill>
        <p:spPr>
          <a:xfrm>
            <a:off x="8037740" y="5531304"/>
            <a:ext cx="3478742" cy="410157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7EA59-D74C-0E4F-874E-AC85FFF1F4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8CD3CB4E-CA9B-AEF7-6B8E-2D516A3AFB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93913" y="262165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EDD02B-53FE-88FE-7944-841127B54F28}"/>
              </a:ext>
            </a:extLst>
          </p:cNvPr>
          <p:cNvSpPr/>
          <p:nvPr/>
        </p:nvSpPr>
        <p:spPr>
          <a:xfrm>
            <a:off x="848193" y="240329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ECBEF7-74DD-38CC-907F-5517796EB02F}"/>
              </a:ext>
            </a:extLst>
          </p:cNvPr>
          <p:cNvSpPr txBox="1"/>
          <p:nvPr/>
        </p:nvSpPr>
        <p:spPr>
          <a:xfrm>
            <a:off x="-1788398" y="4595245"/>
            <a:ext cx="649927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br>
              <a:rPr lang="en-AU" sz="1800" dirty="0">
                <a:solidFill>
                  <a:schemeClr val="bg1"/>
                </a:solidFill>
              </a:rPr>
            </a:br>
            <a:r>
              <a:rPr lang="en-AU" sz="1800" dirty="0">
                <a:solidFill>
                  <a:schemeClr val="bg1"/>
                </a:solidFill>
              </a:rPr>
              <a:t>Universal American School,</a:t>
            </a:r>
          </a:p>
          <a:p>
            <a:r>
              <a:rPr lang="en-AU" sz="1800" dirty="0">
                <a:solidFill>
                  <a:schemeClr val="bg1"/>
                </a:solidFill>
              </a:rPr>
              <a:t>Dubai, UAE</a:t>
            </a:r>
          </a:p>
        </p:txBody>
      </p:sp>
    </p:spTree>
    <p:extLst>
      <p:ext uri="{BB962C8B-B14F-4D97-AF65-F5344CB8AC3E}">
        <p14:creationId xmlns:p14="http://schemas.microsoft.com/office/powerpoint/2010/main" val="3987176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 r="8265" b="30658"/>
          <a:stretch/>
        </p:blipFill>
        <p:spPr>
          <a:xfrm>
            <a:off x="146956" y="1932193"/>
            <a:ext cx="6123215" cy="3325608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1291" b="10394"/>
          <a:stretch/>
        </p:blipFill>
        <p:spPr>
          <a:xfrm>
            <a:off x="823498" y="5274128"/>
            <a:ext cx="4733355" cy="428745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0" r="8468" b="14516"/>
          <a:stretch/>
        </p:blipFill>
        <p:spPr>
          <a:xfrm>
            <a:off x="6467626" y="4927146"/>
            <a:ext cx="6175375" cy="397182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6" r="32105" b="21192"/>
          <a:stretch/>
        </p:blipFill>
        <p:spPr>
          <a:xfrm>
            <a:off x="6514194" y="1134836"/>
            <a:ext cx="6029325" cy="376588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3880068-D0CD-52EC-CA70-BFC75732E3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593F88-AE71-BFCE-AB9C-F4C7AD5F7482}"/>
              </a:ext>
            </a:extLst>
          </p:cNvPr>
          <p:cNvSpPr txBox="1"/>
          <p:nvPr/>
        </p:nvSpPr>
        <p:spPr>
          <a:xfrm>
            <a:off x="5951344" y="918357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010237-AEA1-4E7C-CD64-835B58C5A1B7}"/>
              </a:ext>
            </a:extLst>
          </p:cNvPr>
          <p:cNvSpPr/>
          <p:nvPr/>
        </p:nvSpPr>
        <p:spPr>
          <a:xfrm>
            <a:off x="848193" y="240329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5252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5" t="29946" r="11957" b="20643"/>
          <a:stretch/>
        </p:blipFill>
        <p:spPr>
          <a:xfrm>
            <a:off x="208827" y="1954306"/>
            <a:ext cx="5918200" cy="288663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 t="11719" b="6250"/>
          <a:stretch/>
        </p:blipFill>
        <p:spPr>
          <a:xfrm>
            <a:off x="6354109" y="1506070"/>
            <a:ext cx="6356350" cy="74295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0" t="50465" r="23433" b="4785"/>
          <a:stretch/>
        </p:blipFill>
        <p:spPr>
          <a:xfrm rot="10800000">
            <a:off x="299694" y="5083362"/>
            <a:ext cx="5842173" cy="44577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40CC73-1940-EA44-B191-1DE9E5C0B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D663F2A-437B-D596-BB92-D1D9B03D3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71CFEE-7647-16C3-9570-3487395DC544}"/>
              </a:ext>
            </a:extLst>
          </p:cNvPr>
          <p:cNvSpPr/>
          <p:nvPr/>
        </p:nvSpPr>
        <p:spPr>
          <a:xfrm>
            <a:off x="955769" y="47341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5A611-AC9E-EFF5-C1E7-68828B57DC1B}"/>
              </a:ext>
            </a:extLst>
          </p:cNvPr>
          <p:cNvSpPr txBox="1"/>
          <p:nvPr/>
        </p:nvSpPr>
        <p:spPr>
          <a:xfrm>
            <a:off x="5951344" y="918357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</p:spTree>
    <p:extLst>
      <p:ext uri="{BB962C8B-B14F-4D97-AF65-F5344CB8AC3E}">
        <p14:creationId xmlns:p14="http://schemas.microsoft.com/office/powerpoint/2010/main" val="2616753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749312-6FA7-1A4E-ACC4-13A8373635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03" b="19521"/>
          <a:stretch/>
        </p:blipFill>
        <p:spPr>
          <a:xfrm>
            <a:off x="90549" y="2857500"/>
            <a:ext cx="12914251" cy="5012871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919449-1B22-654E-8D2C-DE2F5564C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72E6E901-79CA-3A29-CC93-E1BC9C2CF7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93914" y="245836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3EFDA7-25FE-5FF9-4EB1-DCD4DBEDD484}"/>
              </a:ext>
            </a:extLst>
          </p:cNvPr>
          <p:cNvSpPr txBox="1"/>
          <p:nvPr/>
        </p:nvSpPr>
        <p:spPr>
          <a:xfrm>
            <a:off x="-580085" y="8024247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2508DF-825B-7D9B-C532-46D18DF3E9B0}"/>
              </a:ext>
            </a:extLst>
          </p:cNvPr>
          <p:cNvSpPr/>
          <p:nvPr/>
        </p:nvSpPr>
        <p:spPr>
          <a:xfrm>
            <a:off x="955769" y="47341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3050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6976" y="380533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pic>
        <p:nvPicPr>
          <p:cNvPr id="4" name="Lawrence World Cafe">
            <a:hlinkClick r:id="" action="ppaction://media"/>
            <a:extLst>
              <a:ext uri="{FF2B5EF4-FFF2-40B4-BE49-F238E27FC236}">
                <a16:creationId xmlns:a16="http://schemas.microsoft.com/office/drawing/2014/main" id="{53500E16-533A-9444-B0FC-03685850B0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3300" y="2128233"/>
            <a:ext cx="12058967" cy="67831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C02F85E7-B2B5-DE87-CDBB-39800EBBBB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93914" y="262165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7F31EA-5236-A202-AD9A-9CBB31C19603}"/>
              </a:ext>
            </a:extLst>
          </p:cNvPr>
          <p:cNvSpPr txBox="1"/>
          <p:nvPr/>
        </p:nvSpPr>
        <p:spPr>
          <a:xfrm>
            <a:off x="5507208" y="922276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Lawrence Middle School, Los Angeles, California,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57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15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1910DE88-77DD-E245-B4D0-A450E8A3A4A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223" y="2520875"/>
            <a:ext cx="4002230" cy="6963784"/>
          </a:xfrm>
          <a:prstGeom prst="rect">
            <a:avLst/>
          </a:prstGeom>
          <a:noFill/>
          <a:ln>
            <a:noFill/>
          </a:ln>
          <a:effectLst>
            <a:softEdge rad="167398"/>
          </a:effectLst>
        </p:spPr>
      </p:pic>
      <p:pic>
        <p:nvPicPr>
          <p:cNvPr id="5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9BBB551F-FFA9-904B-A9C5-1021CF7408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31341" y="1416422"/>
            <a:ext cx="4069977" cy="3765177"/>
          </a:xfrm>
          <a:prstGeom prst="rect">
            <a:avLst/>
          </a:prstGeom>
          <a:noFill/>
          <a:ln>
            <a:noFill/>
          </a:ln>
          <a:effectLst>
            <a:softEdge rad="113236"/>
          </a:effectLst>
        </p:spPr>
      </p:pic>
      <p:pic>
        <p:nvPicPr>
          <p:cNvPr id="6" name="Google Shape;106;p15" descr="A picture containing person, child, child, young&#10;&#10;Description automatically generated">
            <a:extLst>
              <a:ext uri="{FF2B5EF4-FFF2-40B4-BE49-F238E27FC236}">
                <a16:creationId xmlns:a16="http://schemas.microsoft.com/office/drawing/2014/main" id="{C7DAFF35-63D7-8A4A-9573-0CF7441A302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8659905" y="1219202"/>
            <a:ext cx="3747248" cy="4141693"/>
          </a:xfrm>
          <a:prstGeom prst="rect">
            <a:avLst/>
          </a:prstGeom>
          <a:noFill/>
          <a:ln>
            <a:noFill/>
          </a:ln>
          <a:effectLst>
            <a:softEdge rad="106183"/>
          </a:effectLst>
        </p:spPr>
      </p:pic>
      <p:pic>
        <p:nvPicPr>
          <p:cNvPr id="7" name="Google Shape;107;p15" descr="A picture containing person, child, group, indoor&#10;&#10;Description automatically generated">
            <a:extLst>
              <a:ext uri="{FF2B5EF4-FFF2-40B4-BE49-F238E27FC236}">
                <a16:creationId xmlns:a16="http://schemas.microsoft.com/office/drawing/2014/main" id="{0E33CADA-8F91-6148-87B2-4011A8699F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-4"/>
          <a:stretch/>
        </p:blipFill>
        <p:spPr>
          <a:xfrm>
            <a:off x="4303058" y="5181601"/>
            <a:ext cx="3998259" cy="3836894"/>
          </a:xfrm>
          <a:prstGeom prst="rect">
            <a:avLst/>
          </a:prstGeom>
          <a:noFill/>
          <a:ln>
            <a:noFill/>
          </a:ln>
          <a:effectLst>
            <a:softEdge rad="104608"/>
          </a:effectLst>
        </p:spPr>
      </p:pic>
      <p:pic>
        <p:nvPicPr>
          <p:cNvPr id="8" name="Google Shape;108;p15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AB012235-A69A-5446-AF76-54BEC092FA5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18396" r="-3" b="-2"/>
          <a:stretch/>
        </p:blipFill>
        <p:spPr>
          <a:xfrm>
            <a:off x="8408894" y="5199529"/>
            <a:ext cx="4303059" cy="3711389"/>
          </a:xfrm>
          <a:prstGeom prst="rect">
            <a:avLst/>
          </a:prstGeom>
          <a:noFill/>
          <a:ln>
            <a:noFill/>
          </a:ln>
          <a:effectLst>
            <a:softEdge rad="126633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E436F-55F3-9142-8922-7B16CC495D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74D0E8-31BC-0E43-C7D9-DE3DB1B77E19}"/>
              </a:ext>
            </a:extLst>
          </p:cNvPr>
          <p:cNvSpPr/>
          <p:nvPr/>
        </p:nvSpPr>
        <p:spPr>
          <a:xfrm flipH="1">
            <a:off x="6154368" y="9184315"/>
            <a:ext cx="9925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bg1"/>
                </a:solidFill>
                <a:latin typeface="+mj-lt"/>
              </a:rPr>
              <a:t>Winchelsea Primary, Victoria, Australia</a:t>
            </a:r>
            <a:endParaRPr lang="en-AU" sz="1800" kern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Picture 11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F2E4878C-21F4-FF16-DE3C-EC7FA41C05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79626" y="5152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5BB1FC2-4AF2-C997-95A0-713508617205}"/>
              </a:ext>
            </a:extLst>
          </p:cNvPr>
          <p:cNvSpPr/>
          <p:nvPr/>
        </p:nvSpPr>
        <p:spPr>
          <a:xfrm>
            <a:off x="787041" y="405216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</p:spTree>
    <p:extLst>
      <p:ext uri="{BB962C8B-B14F-4D97-AF65-F5344CB8AC3E}">
        <p14:creationId xmlns:p14="http://schemas.microsoft.com/office/powerpoint/2010/main" val="289516411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BAE020C-4048-D649-804B-475287BB46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37"/>
          <a:stretch/>
        </p:blipFill>
        <p:spPr>
          <a:xfrm>
            <a:off x="2782332" y="1441069"/>
            <a:ext cx="9468696" cy="73829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7344590" y="9175007"/>
            <a:ext cx="9925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bg1"/>
                </a:solidFill>
                <a:latin typeface="+mj-lt"/>
              </a:rPr>
              <a:t>Winchelsea Primary, Victoria, Australia</a:t>
            </a:r>
            <a:endParaRPr lang="en-AU" sz="1800" kern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CFCEAFD0-ED02-FEFE-887C-E26CAE25F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279626" y="5152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4F1CC4-7F6F-A2FF-01D4-749DF57A3584}"/>
              </a:ext>
            </a:extLst>
          </p:cNvPr>
          <p:cNvSpPr/>
          <p:nvPr/>
        </p:nvSpPr>
        <p:spPr>
          <a:xfrm>
            <a:off x="787041" y="405216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</p:spTree>
    <p:extLst>
      <p:ext uri="{BB962C8B-B14F-4D97-AF65-F5344CB8AC3E}">
        <p14:creationId xmlns:p14="http://schemas.microsoft.com/office/powerpoint/2010/main" val="267951882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45770">
            <a:off x="920448" y="4033608"/>
            <a:ext cx="6439711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skills do your students need for their voices to be heard?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9029" y="6972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Voice.JPG">
            <a:extLst>
              <a:ext uri="{FF2B5EF4-FFF2-40B4-BE49-F238E27FC236}">
                <a16:creationId xmlns:a16="http://schemas.microsoft.com/office/drawing/2014/main" id="{CFFB73E5-7816-D040-8BD6-D1C4F0809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007" y="2956941"/>
            <a:ext cx="4648298" cy="5908024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608650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E8D458-4476-84F9-5C52-474994032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82" y="225358"/>
            <a:ext cx="10032204" cy="7294543"/>
          </a:xfrm>
          <a:prstGeom prst="rect">
            <a:avLst/>
          </a:prstGeom>
        </p:spPr>
      </p:pic>
      <p:pic>
        <p:nvPicPr>
          <p:cNvPr id="4" name="Picture 3" descr="Table&#10;&#10;Description automatically generated with medium confidence">
            <a:extLst>
              <a:ext uri="{FF2B5EF4-FFF2-40B4-BE49-F238E27FC236}">
                <a16:creationId xmlns:a16="http://schemas.microsoft.com/office/drawing/2014/main" id="{10FC87EC-B463-9B68-51B3-8E4A23B7D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62" y="2553868"/>
            <a:ext cx="9686878" cy="704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93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9514" y="440784"/>
            <a:ext cx="1318370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Control the Volume</a:t>
            </a: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Voice Inhibitors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6121" y="5269338"/>
            <a:ext cx="786888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Voice Amplifiers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9690" y="2522379"/>
            <a:ext cx="6663423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Anger/extreme emotion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Rhetoric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Volume/Tone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Close Minded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Self-Serving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671" y="6518239"/>
            <a:ext cx="8109332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Authenticity/Genuineness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Knowledge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Refocus, Reanalyze, Readjust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Relentless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a “student”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09" y="1977437"/>
            <a:ext cx="2099778" cy="254077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5" y="4665307"/>
            <a:ext cx="2089264" cy="2655471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921EA-56B4-8E4B-A355-6F24692EF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4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3" grpId="0"/>
      <p:bldP spid="6" grpId="0"/>
      <p:bldP spid="7" grpId="0" build="allAtOnce"/>
      <p:bldP spid="8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166885</TotalTime>
  <Words>392</Words>
  <Application>Microsoft Macintosh PowerPoint</Application>
  <PresentationFormat>Custom</PresentationFormat>
  <Paragraphs>102</Paragraphs>
  <Slides>18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Chalkduster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Lisa Lande</cp:lastModifiedBy>
  <cp:revision>711</cp:revision>
  <cp:lastPrinted>2022-09-30T01:17:24Z</cp:lastPrinted>
  <dcterms:modified xsi:type="dcterms:W3CDTF">2022-10-11T19:23:59Z</dcterms:modified>
</cp:coreProperties>
</file>