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399" r:id="rId2"/>
    <p:sldId id="895" r:id="rId3"/>
    <p:sldId id="1186" r:id="rId4"/>
    <p:sldId id="4572" r:id="rId5"/>
    <p:sldId id="1358" r:id="rId6"/>
    <p:sldId id="834" r:id="rId7"/>
    <p:sldId id="972" r:id="rId8"/>
    <p:sldId id="1216" r:id="rId9"/>
    <p:sldId id="977" r:id="rId10"/>
    <p:sldId id="732" r:id="rId11"/>
    <p:sldId id="679" r:id="rId12"/>
    <p:sldId id="814" r:id="rId13"/>
    <p:sldId id="772" r:id="rId14"/>
    <p:sldId id="1360" r:id="rId15"/>
    <p:sldId id="1398" r:id="rId16"/>
    <p:sldId id="680" r:id="rId17"/>
    <p:sldId id="660" r:id="rId18"/>
    <p:sldId id="1217" r:id="rId19"/>
    <p:sldId id="1393" r:id="rId20"/>
    <p:sldId id="1394" r:id="rId21"/>
    <p:sldId id="1247" r:id="rId22"/>
    <p:sldId id="1396" r:id="rId23"/>
    <p:sldId id="559" r:id="rId24"/>
    <p:sldId id="654" r:id="rId25"/>
    <p:sldId id="641" r:id="rId26"/>
    <p:sldId id="516" r:id="rId27"/>
    <p:sldId id="517" r:id="rId28"/>
    <p:sldId id="518" r:id="rId29"/>
    <p:sldId id="519" r:id="rId30"/>
    <p:sldId id="552" r:id="rId31"/>
    <p:sldId id="688" r:id="rId32"/>
    <p:sldId id="993" r:id="rId33"/>
    <p:sldId id="1218" r:id="rId34"/>
    <p:sldId id="1219" r:id="rId35"/>
    <p:sldId id="4574" r:id="rId36"/>
    <p:sldId id="848" r:id="rId37"/>
    <p:sldId id="1347" r:id="rId38"/>
    <p:sldId id="1391" r:id="rId39"/>
    <p:sldId id="1392" r:id="rId4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A2D630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5" autoAdjust="0"/>
    <p:restoredTop sz="86395" autoAdjust="0"/>
  </p:normalViewPr>
  <p:slideViewPr>
    <p:cSldViewPr snapToGrid="0" snapToObjects="1">
      <p:cViewPr varScale="1">
        <p:scale>
          <a:sx n="77" d="100"/>
          <a:sy n="77" d="100"/>
        </p:scale>
        <p:origin x="2144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922A7-4EFD-9F21-541D-F6C828D75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AED59-FE50-D0E2-5884-6D88D92D3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0D2B9-6CAE-0EA7-828F-2E901D348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45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06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00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Updated March 2026</a:t>
            </a:r>
          </a:p>
        </p:txBody>
      </p:sp>
    </p:spTree>
    <p:extLst>
      <p:ext uri="{BB962C8B-B14F-4D97-AF65-F5344CB8AC3E}">
        <p14:creationId xmlns:p14="http://schemas.microsoft.com/office/powerpoint/2010/main" val="1716333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87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023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09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24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6395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360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081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28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21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874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07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085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019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498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08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700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7FE05-FE3C-EE22-B7E5-F2B31C638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A9C066A-F8F6-C5A9-1E5B-255B331E53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BFF5C82-2022-62A7-5120-2FCB0BF68A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B8671F3-8BC2-2D6D-D877-4FE56C098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18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98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7257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3/20/26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717581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92341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  <p:sldLayoutId id="2147483667" r:id="rId8"/>
    <p:sldLayoutId id="2147483668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G"/><Relationship Id="rId5" Type="http://schemas.openxmlformats.org/officeDocument/2006/relationships/image" Target="../media/image5.tif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6.jp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G"/><Relationship Id="rId4" Type="http://schemas.openxmlformats.org/officeDocument/2006/relationships/image" Target="../media/image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64952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55857" y="4064506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60420" y="5053491"/>
            <a:ext cx="13165220" cy="308596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Voice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March 18, 2026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1" descr="A logo of a city&#10;&#10;AI-generated content may be incorrect.">
            <a:extLst>
              <a:ext uri="{FF2B5EF4-FFF2-40B4-BE49-F238E27FC236}">
                <a16:creationId xmlns:a16="http://schemas.microsoft.com/office/drawing/2014/main" id="{9A889C93-49CF-B646-0205-B65EBADE4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950" y="327582"/>
            <a:ext cx="3676650" cy="3644679"/>
          </a:xfrm>
          <a:prstGeom prst="rect">
            <a:avLst/>
          </a:prstGeom>
          <a:effectLst>
            <a:softEdge rad="80539"/>
          </a:effectLst>
        </p:spPr>
      </p:pic>
    </p:spTree>
    <p:extLst>
      <p:ext uri="{BB962C8B-B14F-4D97-AF65-F5344CB8AC3E}">
        <p14:creationId xmlns:p14="http://schemas.microsoft.com/office/powerpoint/2010/main" val="307681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228625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>
                <a:solidFill>
                  <a:schemeClr val="bg1"/>
                </a:solidFill>
                <a:latin typeface="Chalkduster"/>
                <a:cs typeface="Chalkduster"/>
              </a:rPr>
              <a:t>Working together is </a:t>
            </a: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4245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971550" y="3854591"/>
            <a:ext cx="1270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Understand &amp; embrace a common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definition for Student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Voice impacts the school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improvement process.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your school goals at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Metropolitan School Frankfurt.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B66475C5-86A3-300B-B733-77AAE8DD2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435">
            <a:off x="850900" y="365397"/>
            <a:ext cx="2072134" cy="2590167"/>
          </a:xfrm>
          <a:prstGeom prst="rect">
            <a:avLst/>
          </a:prstGeom>
          <a:effectLst>
            <a:softEdge rad="87442"/>
          </a:effectLst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74031-1BD1-45C3-B8DB-1115348F7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EBF1-016B-9E1C-BAAC-C73D6E47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414" y="750162"/>
            <a:ext cx="11054082" cy="2315183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</a:rPr>
              <a:t>Not Boring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Introduction! </a:t>
            </a:r>
            <a:r>
              <a:rPr lang="en-US" sz="6000" dirty="0">
                <a:solidFill>
                  <a:srgbClr val="FFFF00"/>
                </a:solidFill>
                <a:latin typeface="Chalkduster"/>
                <a:sym typeface="Wingdings" pitchFamily="2" charset="2"/>
              </a:rPr>
              <a:t></a:t>
            </a:r>
            <a:br>
              <a:rPr lang="en-AU" sz="6600" dirty="0">
                <a:solidFill>
                  <a:srgbClr val="FFFF00"/>
                </a:solidFill>
                <a:latin typeface="Chalkduster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DCE51-EA8C-0685-BAFA-74FF67DDF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607227" y="3644829"/>
            <a:ext cx="13536023" cy="4201017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Name &amp; Role at MSF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742950" indent="-742950"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Something memorable about you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742950" indent="-742950"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Something you want me to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know about MSF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742950" indent="-742950"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 How your image connects to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3C2725-7849-37EA-FCED-E1570C3FB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7" name="Picture 6" descr="A red circle with black text&#10;&#10;AI-generated content may be incorrect.">
            <a:extLst>
              <a:ext uri="{FF2B5EF4-FFF2-40B4-BE49-F238E27FC236}">
                <a16:creationId xmlns:a16="http://schemas.microsoft.com/office/drawing/2014/main" id="{A97C0CFC-566C-2FB9-9B08-516BB7B95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247" y="371054"/>
            <a:ext cx="3086100" cy="3073400"/>
          </a:xfrm>
          <a:prstGeom prst="rect">
            <a:avLst/>
          </a:prstGeom>
          <a:effectLst>
            <a:softEdge rad="61809"/>
          </a:effectLst>
        </p:spPr>
      </p:pic>
    </p:spTree>
    <p:extLst>
      <p:ext uri="{BB962C8B-B14F-4D97-AF65-F5344CB8AC3E}">
        <p14:creationId xmlns:p14="http://schemas.microsoft.com/office/powerpoint/2010/main" val="36960049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3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456674" y="358277"/>
            <a:ext cx="96845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22C23-ADA6-E7CA-8DB5-8069937F3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334342" y="303575"/>
            <a:ext cx="2056278" cy="2536734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3196381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1955263" y="64325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79" y="3045390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0"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28939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86413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900" dirty="0">
                <a:solidFill>
                  <a:schemeClr val="bg1"/>
                </a:solidFill>
                <a:latin typeface="Chalkduster"/>
                <a:cs typeface="Chalkduster"/>
              </a:rPr>
              <a:t>1,016,094 Student Voice Surveys Grades 6-12</a:t>
            </a:r>
          </a:p>
          <a:p>
            <a:endParaRPr lang="en-US" sz="39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900" dirty="0">
                <a:solidFill>
                  <a:schemeClr val="bg1"/>
                </a:solidFill>
                <a:latin typeface="Chalkduster"/>
                <a:cs typeface="Chalkduster"/>
              </a:rPr>
              <a:t>153,488 Student Voice Surveys Grades 3-5</a:t>
            </a:r>
          </a:p>
          <a:p>
            <a:endParaRPr lang="en-US" sz="39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900" dirty="0">
                <a:solidFill>
                  <a:schemeClr val="bg1"/>
                </a:solidFill>
                <a:latin typeface="Chalkduster"/>
                <a:cs typeface="Chalkduster"/>
              </a:rPr>
              <a:t>649,182 iKnow My Class Surveys</a:t>
            </a:r>
          </a:p>
          <a:p>
            <a:endParaRPr lang="en-US" sz="39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900" dirty="0">
                <a:solidFill>
                  <a:schemeClr val="bg1"/>
                </a:solidFill>
                <a:latin typeface="Chalkduster"/>
                <a:cs typeface="Chalkduster"/>
              </a:rPr>
              <a:t>60,466 Teacher Voice Surveys</a:t>
            </a:r>
          </a:p>
          <a:p>
            <a:endParaRPr lang="en-US" sz="39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900" dirty="0">
                <a:solidFill>
                  <a:schemeClr val="bg1"/>
                </a:solidFill>
                <a:latin typeface="Chalkduster"/>
                <a:cs typeface="Chalkduster"/>
              </a:rPr>
              <a:t>30,697 Parent Voice Surveys</a:t>
            </a:r>
            <a:endParaRPr lang="is-IS" sz="39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22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361077" y="-6361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59217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4251" y="1381222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539966"/>
            <a:ext cx="97575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691152">
            <a:off x="185979" y="-83068"/>
            <a:ext cx="3211204" cy="4174265"/>
          </a:xfrm>
          <a:prstGeom prst="rect">
            <a:avLst/>
          </a:prstGeom>
          <a:effectLst>
            <a:softEdge rad="6096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93B8B-CE6D-C149-B416-0FAF3E8CF839}"/>
              </a:ext>
            </a:extLst>
          </p:cNvPr>
          <p:cNvSpPr txBox="1"/>
          <p:nvPr/>
        </p:nvSpPr>
        <p:spPr>
          <a:xfrm>
            <a:off x="301769" y="4974058"/>
            <a:ext cx="5730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Reports: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6-12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3-5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Teacher Voice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Parent Voice</a:t>
            </a:r>
          </a:p>
        </p:txBody>
      </p:sp>
      <p:pic>
        <p:nvPicPr>
          <p:cNvPr id="9" name="Picture 8" descr="A screenshot of a report&#10;&#10;Description automatically generated">
            <a:extLst>
              <a:ext uri="{FF2B5EF4-FFF2-40B4-BE49-F238E27FC236}">
                <a16:creationId xmlns:a16="http://schemas.microsoft.com/office/drawing/2014/main" id="{67F8E1E3-AC39-6C0E-BF12-18A9F10A9A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9"/>
          <a:stretch/>
        </p:blipFill>
        <p:spPr>
          <a:xfrm>
            <a:off x="6402963" y="2504721"/>
            <a:ext cx="4964218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289246" y="2794380"/>
            <a:ext cx="1323932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&amp;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395286" y="14011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7650" y="536082"/>
            <a:ext cx="9186282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TRIUMPHS…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1" y="1363690"/>
            <a:ext cx="13004799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When you Google “Student Voice” you get over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1,620,000,000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Search YouTube about “Student Voice” you get over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289,000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,000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results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United Nations, </a:t>
            </a:r>
            <a:r>
              <a:rPr kumimoji="0" lang="en-US" sz="3200" b="0" i="0" u="sng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Rights of the Child</a:t>
            </a:r>
            <a:r>
              <a:rPr kumimoji="0" lang="en-US" sz="3200" b="0" i="0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addresses the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importance of 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Countries, States,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school districts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are making Student Voice a key initiative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725BC-FE3B-444A-8808-5EC1363A12C3}"/>
              </a:ext>
            </a:extLst>
          </p:cNvPr>
          <p:cNvSpPr txBox="1"/>
          <p:nvPr/>
        </p:nvSpPr>
        <p:spPr>
          <a:xfrm>
            <a:off x="-390226" y="7966663"/>
            <a:ext cx="13785247" cy="6258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Chalkduster" panose="03050602040202020205" pitchFamily="66" charset="77"/>
                <a:sym typeface="Helvetica Light"/>
              </a:rPr>
              <a:t> Student Voice is not a passing educational whim.         </a:t>
            </a:r>
            <a:endParaRPr kumimoji="0" lang="en-US" sz="3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highlight>
                <a:srgbClr val="FFFF00"/>
              </a:highlight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20913-417D-044E-B3D7-4AF8BB958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612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452955"/>
            <a:ext cx="11753850" cy="157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387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TRIBULATIONS…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172935" y="2535572"/>
            <a:ext cx="10580915" cy="64427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52%  Adults and students work together to 		  make our school better.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52%  Students have a voice in decision                		  making at school.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54%  Adults at this school listen to 						students’ suggestions</a:t>
            </a:r>
          </a:p>
          <a:p>
            <a:pPr marL="487647" indent="-487647" algn="l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57%  I use my voice to express my thoughts 			and ideas.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9F54F-DB36-F244-AEE1-91732EB0A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7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60097" y="846530"/>
            <a:ext cx="12649200" cy="148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say…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701337" y="2662048"/>
            <a:ext cx="10966719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49% 	Teachers care if I am absent 					from school.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42%  I am a valued member of my 				school community.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41%  My classes help me understand 				what is	happening in my 	everyday life.</a:t>
            </a: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38% Teachers have fun at school.</a:t>
            </a:r>
          </a:p>
          <a:p>
            <a:pPr marL="487647" indent="-487647">
              <a:buFont typeface="Wingdings" charset="2"/>
              <a:buChar char="u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48B4B-FAF8-CA49-8DDD-2B445A3D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440">
            <a:off x="387767" y="292200"/>
            <a:ext cx="1486995" cy="219414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2E8055-737D-DF4F-B339-A4AA11256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3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8CCD5BFB-1992-F485-54BA-E8FC9024E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92" y="162422"/>
            <a:ext cx="9965452" cy="94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957810" y="4175314"/>
            <a:ext cx="11089179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Video can be viewed here:</a:t>
            </a:r>
          </a:p>
          <a:p>
            <a:r>
              <a:rPr lang="en-US" sz="3200" dirty="0">
                <a:solidFill>
                  <a:schemeClr val="bg1"/>
                </a:solidFill>
              </a:rPr>
              <a:t>https://</a:t>
            </a:r>
            <a:r>
              <a:rPr lang="en-US" sz="3200" dirty="0" err="1">
                <a:solidFill>
                  <a:schemeClr val="bg1"/>
                </a:solidFill>
              </a:rPr>
              <a:t>www.youtube.com</a:t>
            </a:r>
            <a:r>
              <a:rPr lang="en-US" sz="3200" dirty="0">
                <a:solidFill>
                  <a:schemeClr val="bg1"/>
                </a:solidFill>
              </a:rPr>
              <a:t>/</a:t>
            </a:r>
            <a:r>
              <a:rPr lang="en-US" sz="3200" dirty="0" err="1">
                <a:solidFill>
                  <a:schemeClr val="bg1"/>
                </a:solidFill>
              </a:rPr>
              <a:t>watch?v</a:t>
            </a:r>
            <a:r>
              <a:rPr lang="en-US" sz="3200" dirty="0">
                <a:solidFill>
                  <a:schemeClr val="bg1"/>
                </a:solidFill>
              </a:rPr>
              <a:t>=O5Tt3H73IR0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B91EEE-2E48-297F-B620-0B9D7E375E2F}"/>
              </a:ext>
            </a:extLst>
          </p:cNvPr>
          <p:cNvSpPr txBox="1"/>
          <p:nvPr/>
        </p:nvSpPr>
        <p:spPr>
          <a:xfrm>
            <a:off x="1546167" y="654669"/>
            <a:ext cx="10192176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Los Angeles Unified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2902952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And so the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08" y="6223780"/>
            <a:ext cx="1237916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resonates with you from the Voice definition? How does this connect with your beliefs, vision, &amp; goals at MSF?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419863" y="361115"/>
            <a:ext cx="2604365" cy="320269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179294" y="434060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4" y="1820845"/>
            <a:ext cx="8500410" cy="4646457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3285935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Chalkboard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55"/>
            <a:ext cx="13004801" cy="975791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862584" y="632246"/>
            <a:ext cx="11774097" cy="819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200">
                <a:solidFill>
                  <a:schemeClr val="accent5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-1719749" y="3985046"/>
            <a:ext cx="11774097" cy="488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pic>
        <p:nvPicPr>
          <p:cNvPr id="162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46" y="368635"/>
            <a:ext cx="8750738" cy="8750738"/>
          </a:xfrm>
          <a:prstGeom prst="rect">
            <a:avLst/>
          </a:prstGeom>
          <a:ln w="12700">
            <a:miter lim="400000"/>
          </a:ln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54E23-9A17-0A40-BBC5-1946B80E7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9938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79296" y="5829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Voice Game!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5BC2C880-2AB6-FBA3-C274-9DADEEF63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127113"/>
            <a:ext cx="6730999" cy="7043509"/>
          </a:xfrm>
          <a:prstGeom prst="rect">
            <a:avLst/>
          </a:prstGeom>
          <a:effectLst>
            <a:softEdge rad="90912"/>
          </a:effectLst>
        </p:spPr>
      </p:pic>
    </p:spTree>
    <p:extLst>
      <p:ext uri="{BB962C8B-B14F-4D97-AF65-F5344CB8AC3E}">
        <p14:creationId xmlns:p14="http://schemas.microsoft.com/office/powerpoint/2010/main" val="3192363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Lunch!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, cake&#10;&#10;Description automatically generated">
            <a:extLst>
              <a:ext uri="{FF2B5EF4-FFF2-40B4-BE49-F238E27FC236}">
                <a16:creationId xmlns:a16="http://schemas.microsoft.com/office/drawing/2014/main" id="{A14151B2-1C4F-7347-8C53-A509DE06A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038546"/>
            <a:ext cx="9189357" cy="7179839"/>
          </a:xfrm>
          <a:prstGeom prst="rect">
            <a:avLst/>
          </a:prstGeom>
          <a:effectLst>
            <a:softEdge rad="358328"/>
          </a:effectLst>
        </p:spPr>
      </p:pic>
    </p:spTree>
    <p:extLst>
      <p:ext uri="{BB962C8B-B14F-4D97-AF65-F5344CB8AC3E}">
        <p14:creationId xmlns:p14="http://schemas.microsoft.com/office/powerpoint/2010/main" val="1721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30863" y="534011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&amp; Equity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circles&#10;&#10;Description automatically generated">
            <a:extLst>
              <a:ext uri="{FF2B5EF4-FFF2-40B4-BE49-F238E27FC236}">
                <a16:creationId xmlns:a16="http://schemas.microsoft.com/office/drawing/2014/main" id="{25361150-2F77-8F53-643F-9AE6A1BCA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67" y="2017663"/>
            <a:ext cx="7772400" cy="6674603"/>
          </a:xfrm>
          <a:prstGeom prst="rect">
            <a:avLst/>
          </a:prstGeom>
          <a:effectLst>
            <a:softEdge rad="131319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908819-E283-E3A6-1566-A94AB17C22C4}"/>
              </a:ext>
            </a:extLst>
          </p:cNvPr>
          <p:cNvSpPr txBox="1"/>
          <p:nvPr/>
        </p:nvSpPr>
        <p:spPr>
          <a:xfrm>
            <a:off x="76003" y="631069"/>
            <a:ext cx="4815333" cy="115652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Every voice is unique &amp; represents individual experiences &amp; ideas.</a:t>
            </a:r>
          </a:p>
          <a:p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One voice is not better/more important than another.</a:t>
            </a:r>
          </a:p>
          <a:p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Equity recognizes that each person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has different circumstances &amp; allocates the exact resources &amp; opportunities needed to reach an equal outcome. Every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voice matters!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952835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159414" y="145731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4869" y="3192261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774">
            <a:off x="410795" y="291719"/>
            <a:ext cx="1739976" cy="2146527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48266" y="-85522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447" y="215687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910" y="3225898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1859081" y="646399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23" y="6463998"/>
            <a:ext cx="2186739" cy="277936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19599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Blame Game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" b="23967"/>
          <a:stretch/>
        </p:blipFill>
        <p:spPr>
          <a:xfrm>
            <a:off x="228600" y="371476"/>
            <a:ext cx="6343650" cy="394335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1291" b="10394"/>
          <a:stretch/>
        </p:blipFill>
        <p:spPr>
          <a:xfrm>
            <a:off x="1001183" y="4586817"/>
            <a:ext cx="5257800" cy="4762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0" r="8468" b="14516"/>
          <a:stretch/>
        </p:blipFill>
        <p:spPr>
          <a:xfrm>
            <a:off x="6500283" y="4943474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r="32105" b="21192"/>
          <a:stretch/>
        </p:blipFill>
        <p:spPr>
          <a:xfrm>
            <a:off x="6775450" y="971551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18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r="8952"/>
          <a:stretch/>
        </p:blipFill>
        <p:spPr>
          <a:xfrm>
            <a:off x="7600950" y="371475"/>
            <a:ext cx="5086350" cy="842962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r="9167" b="14445"/>
          <a:stretch/>
        </p:blipFill>
        <p:spPr>
          <a:xfrm>
            <a:off x="942974" y="314325"/>
            <a:ext cx="5972175" cy="440055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1133" r="4639" b="4785"/>
          <a:stretch/>
        </p:blipFill>
        <p:spPr>
          <a:xfrm>
            <a:off x="1388533" y="4819923"/>
            <a:ext cx="6029325" cy="4506293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16298-B4C8-9041-A6F8-2D3183536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13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3477" r="3979" b="37597"/>
          <a:stretch/>
        </p:blipFill>
        <p:spPr>
          <a:xfrm>
            <a:off x="971550" y="314325"/>
            <a:ext cx="11058525" cy="4772025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14160"/>
          <a:stretch/>
        </p:blipFill>
        <p:spPr>
          <a:xfrm>
            <a:off x="1021047" y="5194768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739" r="-1346" b="14160"/>
          <a:stretch/>
        </p:blipFill>
        <p:spPr>
          <a:xfrm>
            <a:off x="8086726" y="5172075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70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24348" r="11957" b="16957"/>
          <a:stretch/>
        </p:blipFill>
        <p:spPr>
          <a:xfrm>
            <a:off x="244687" y="300568"/>
            <a:ext cx="5918200" cy="34290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11719" b="6250"/>
          <a:stretch/>
        </p:blipFill>
        <p:spPr>
          <a:xfrm>
            <a:off x="6318250" y="91440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0" t="50465" r="23433" b="4785"/>
          <a:stretch/>
        </p:blipFill>
        <p:spPr>
          <a:xfrm rot="10800000">
            <a:off x="353483" y="3917950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48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9" y="571499"/>
            <a:ext cx="11988801" cy="781131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0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9798" y="2721206"/>
            <a:ext cx="6663423" cy="2778194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Build 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Respectfully 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1" y="1977437"/>
            <a:ext cx="2071720" cy="250682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870" y="4531218"/>
            <a:ext cx="2084382" cy="264926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720638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0" y="287357"/>
            <a:ext cx="12602095" cy="91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15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639F3E8B-593C-0197-12BA-8B1EA847D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94" y="249381"/>
            <a:ext cx="12680176" cy="922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0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E0233-EEEC-5F59-B7FC-5C5FEBD64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ecklist with green text&#10;&#10;AI-generated content may be incorrect.">
            <a:extLst>
              <a:ext uri="{FF2B5EF4-FFF2-40B4-BE49-F238E27FC236}">
                <a16:creationId xmlns:a16="http://schemas.microsoft.com/office/drawing/2014/main" id="{F7B4BD65-EFAB-DE6D-0419-4C7B7F33A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39" y="533400"/>
            <a:ext cx="6654800" cy="8686800"/>
          </a:xfrm>
          <a:prstGeom prst="rect">
            <a:avLst/>
          </a:prstGeom>
        </p:spPr>
      </p:pic>
      <p:pic>
        <p:nvPicPr>
          <p:cNvPr id="5" name="Picture 4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7A3349B0-6B5B-16EF-CB46-86EC6FBEE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06" y="1168037"/>
            <a:ext cx="5862955" cy="741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67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614" y="356667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0" y="3568541"/>
            <a:ext cx="5712480" cy="5712480"/>
          </a:xfrm>
          <a:prstGeom prst="rect">
            <a:avLst/>
          </a:prstGeom>
          <a:effectLst>
            <a:softEdge rad="122928"/>
          </a:effectLst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F58F0A7-EF89-4755-3E8F-A4FC3F4D1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042">
            <a:off x="4086813" y="3605587"/>
            <a:ext cx="4371594" cy="5381638"/>
          </a:xfrm>
          <a:prstGeom prst="rect">
            <a:avLst/>
          </a:prstGeom>
          <a:effectLst>
            <a:softEdge rad="211902"/>
          </a:effectLst>
        </p:spPr>
      </p:pic>
    </p:spTree>
    <p:extLst>
      <p:ext uri="{BB962C8B-B14F-4D97-AF65-F5344CB8AC3E}">
        <p14:creationId xmlns:p14="http://schemas.microsoft.com/office/powerpoint/2010/main" val="2718677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22606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507018" y="3426149"/>
            <a:ext cx="13776139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the opportunity to learn together today!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8" y="4682641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lande@quagliainstitute.org</a:t>
            </a:r>
          </a:p>
          <a:p>
            <a:r>
              <a:rPr lang="en-US" dirty="0">
                <a:solidFill>
                  <a:srgbClr val="A2D630"/>
                </a:solidFill>
                <a:latin typeface="Chalkduster" panose="03050602040202020205" pitchFamily="66" charset="77"/>
              </a:rPr>
              <a:t>@</a:t>
            </a:r>
            <a:r>
              <a:rPr lang="en-US" dirty="0" err="1">
                <a:solidFill>
                  <a:srgbClr val="A2D630"/>
                </a:solidFill>
                <a:latin typeface="Chalkduster" panose="03050602040202020205" pitchFamily="66" charset="77"/>
              </a:rPr>
              <a:t>Lisa_Lande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1" descr="A logo of a city&#10;&#10;AI-generated content may be incorrect.">
            <a:extLst>
              <a:ext uri="{FF2B5EF4-FFF2-40B4-BE49-F238E27FC236}">
                <a16:creationId xmlns:a16="http://schemas.microsoft.com/office/drawing/2014/main" id="{80B3F75D-016D-9406-E98D-477FC14A1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950" y="327582"/>
            <a:ext cx="2926751" cy="2901301"/>
          </a:xfrm>
          <a:prstGeom prst="rect">
            <a:avLst/>
          </a:prstGeom>
          <a:effectLst>
            <a:softEdge rad="80539"/>
          </a:effectLst>
        </p:spPr>
      </p:pic>
    </p:spTree>
    <p:extLst>
      <p:ext uri="{BB962C8B-B14F-4D97-AF65-F5344CB8AC3E}">
        <p14:creationId xmlns:p14="http://schemas.microsoft.com/office/powerpoint/2010/main" val="20417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167121</TotalTime>
  <Words>842</Words>
  <Application>Microsoft Macintosh PowerPoint</Application>
  <PresentationFormat>Custom</PresentationFormat>
  <Paragraphs>222</Paragraphs>
  <Slides>39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Chalkduster</vt:lpstr>
      <vt:lpstr>Comic Sans MS</vt:lpstr>
      <vt:lpstr>Helvetica Neue</vt:lpstr>
      <vt:lpstr>Wingdings</vt:lpstr>
      <vt:lpstr>White</vt:lpstr>
      <vt:lpstr>PowerPoint Presentation</vt:lpstr>
      <vt:lpstr>PowerPoint Presentation</vt:lpstr>
      <vt:lpstr>Goals for Today</vt:lpstr>
      <vt:lpstr>Not Boring Introduction!  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Lunch!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708</cp:revision>
  <cp:lastPrinted>2022-04-26T14:31:14Z</cp:lastPrinted>
  <dcterms:modified xsi:type="dcterms:W3CDTF">2026-03-20T13:29:22Z</dcterms:modified>
</cp:coreProperties>
</file>