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970" r:id="rId2"/>
    <p:sldId id="4571" r:id="rId3"/>
    <p:sldId id="4569" r:id="rId4"/>
    <p:sldId id="4570" r:id="rId5"/>
    <p:sldId id="1373" r:id="rId6"/>
    <p:sldId id="932" r:id="rId7"/>
    <p:sldId id="1040" r:id="rId8"/>
    <p:sldId id="1030" r:id="rId9"/>
    <p:sldId id="1214" r:id="rId10"/>
    <p:sldId id="1215" r:id="rId11"/>
    <p:sldId id="1028" r:id="rId12"/>
    <p:sldId id="450" r:id="rId13"/>
    <p:sldId id="365" r:id="rId14"/>
    <p:sldId id="490" r:id="rId15"/>
    <p:sldId id="359" r:id="rId16"/>
    <p:sldId id="935" r:id="rId17"/>
    <p:sldId id="483" r:id="rId18"/>
    <p:sldId id="472" r:id="rId19"/>
    <p:sldId id="937" r:id="rId20"/>
    <p:sldId id="491" r:id="rId21"/>
    <p:sldId id="750" r:id="rId22"/>
    <p:sldId id="461" r:id="rId23"/>
    <p:sldId id="798" r:id="rId24"/>
    <p:sldId id="1398" r:id="rId25"/>
    <p:sldId id="1399" r:id="rId26"/>
    <p:sldId id="455" r:id="rId27"/>
    <p:sldId id="456" r:id="rId28"/>
    <p:sldId id="453" r:id="rId29"/>
    <p:sldId id="465" r:id="rId30"/>
    <p:sldId id="464" r:id="rId31"/>
    <p:sldId id="452" r:id="rId32"/>
    <p:sldId id="454" r:id="rId33"/>
    <p:sldId id="466" r:id="rId34"/>
    <p:sldId id="1338" r:id="rId35"/>
    <p:sldId id="1039" r:id="rId36"/>
    <p:sldId id="1401" r:id="rId37"/>
    <p:sldId id="370" r:id="rId38"/>
    <p:sldId id="754" r:id="rId39"/>
    <p:sldId id="1339" r:id="rId40"/>
    <p:sldId id="889" r:id="rId41"/>
    <p:sldId id="887" r:id="rId42"/>
    <p:sldId id="4597" r:id="rId43"/>
    <p:sldId id="4598" r:id="rId44"/>
    <p:sldId id="4599" r:id="rId45"/>
    <p:sldId id="4600" r:id="rId46"/>
    <p:sldId id="1400" r:id="rId47"/>
    <p:sldId id="1349" r:id="rId48"/>
    <p:sldId id="652" r:id="rId49"/>
    <p:sldId id="653" r:id="rId50"/>
    <p:sldId id="651" r:id="rId51"/>
    <p:sldId id="1186" r:id="rId52"/>
    <p:sldId id="1179" r:id="rId53"/>
    <p:sldId id="1402" r:id="rId54"/>
    <p:sldId id="1190" r:id="rId55"/>
    <p:sldId id="1347" r:id="rId56"/>
    <p:sldId id="1195" r:id="rId57"/>
    <p:sldId id="334" r:id="rId58"/>
    <p:sldId id="4601" r:id="rId59"/>
    <p:sldId id="1392" r:id="rId60"/>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F0F8"/>
    <a:srgbClr val="C1E3FF"/>
    <a:srgbClr val="97C72B"/>
    <a:srgbClr val="21A647"/>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54" autoAdjust="0"/>
    <p:restoredTop sz="78299" autoAdjust="0"/>
  </p:normalViewPr>
  <p:slideViewPr>
    <p:cSldViewPr snapToGrid="0" snapToObjects="1">
      <p:cViewPr varScale="1">
        <p:scale>
          <a:sx n="69" d="100"/>
          <a:sy n="69" d="100"/>
        </p:scale>
        <p:origin x="2368" y="208"/>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3/26/26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27119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8406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417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7</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4008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159750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82251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24</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419609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26</a:t>
            </a:fld>
            <a:endParaRPr lang="en-US"/>
          </a:p>
        </p:txBody>
      </p:sp>
    </p:spTree>
    <p:extLst>
      <p:ext uri="{BB962C8B-B14F-4D97-AF65-F5344CB8AC3E}">
        <p14:creationId xmlns:p14="http://schemas.microsoft.com/office/powerpoint/2010/main" val="2575757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27</a:t>
            </a:fld>
            <a:endParaRPr lang="en-US"/>
          </a:p>
        </p:txBody>
      </p:sp>
    </p:spTree>
    <p:extLst>
      <p:ext uri="{BB962C8B-B14F-4D97-AF65-F5344CB8AC3E}">
        <p14:creationId xmlns:p14="http://schemas.microsoft.com/office/powerpoint/2010/main" val="3187247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28</a:t>
            </a:fld>
            <a:endParaRPr lang="en-US"/>
          </a:p>
        </p:txBody>
      </p:sp>
    </p:spTree>
    <p:extLst>
      <p:ext uri="{BB962C8B-B14F-4D97-AF65-F5344CB8AC3E}">
        <p14:creationId xmlns:p14="http://schemas.microsoft.com/office/powerpoint/2010/main" val="2263631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29</a:t>
            </a:fld>
            <a:endParaRPr lang="en-US"/>
          </a:p>
        </p:txBody>
      </p:sp>
    </p:spTree>
    <p:extLst>
      <p:ext uri="{BB962C8B-B14F-4D97-AF65-F5344CB8AC3E}">
        <p14:creationId xmlns:p14="http://schemas.microsoft.com/office/powerpoint/2010/main" val="2660416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30</a:t>
            </a:fld>
            <a:endParaRPr lang="en-US"/>
          </a:p>
        </p:txBody>
      </p:sp>
    </p:spTree>
    <p:extLst>
      <p:ext uri="{BB962C8B-B14F-4D97-AF65-F5344CB8AC3E}">
        <p14:creationId xmlns:p14="http://schemas.microsoft.com/office/powerpoint/2010/main" val="595572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l" defTabSz="457200" rtl="0">
              <a:lnSpc>
                <a:spcPct val="117999"/>
              </a:lnSpc>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31</a:t>
            </a:fld>
            <a:endParaRPr lang="en-US"/>
          </a:p>
        </p:txBody>
      </p:sp>
    </p:spTree>
    <p:extLst>
      <p:ext uri="{BB962C8B-B14F-4D97-AF65-F5344CB8AC3E}">
        <p14:creationId xmlns:p14="http://schemas.microsoft.com/office/powerpoint/2010/main" val="3659970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32</a:t>
            </a:fld>
            <a:endParaRPr lang="en-US"/>
          </a:p>
        </p:txBody>
      </p:sp>
    </p:spTree>
    <p:extLst>
      <p:ext uri="{BB962C8B-B14F-4D97-AF65-F5344CB8AC3E}">
        <p14:creationId xmlns:p14="http://schemas.microsoft.com/office/powerpoint/2010/main" val="4102786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33</a:t>
            </a:fld>
            <a:endParaRPr lang="en-US"/>
          </a:p>
        </p:txBody>
      </p:sp>
    </p:spTree>
    <p:extLst>
      <p:ext uri="{BB962C8B-B14F-4D97-AF65-F5344CB8AC3E}">
        <p14:creationId xmlns:p14="http://schemas.microsoft.com/office/powerpoint/2010/main" val="4251138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34</a:t>
            </a:fld>
            <a:endParaRPr lang="en-US"/>
          </a:p>
        </p:txBody>
      </p:sp>
    </p:spTree>
    <p:extLst>
      <p:ext uri="{BB962C8B-B14F-4D97-AF65-F5344CB8AC3E}">
        <p14:creationId xmlns:p14="http://schemas.microsoft.com/office/powerpoint/2010/main" val="2954278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36</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999627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48382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6296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1219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7999"/>
              </a:lnSpc>
              <a:spcBef>
                <a:spcPts val="0"/>
              </a:spcBef>
              <a:spcAft>
                <a:spcPts val="0"/>
              </a:spcAft>
              <a:buClrTx/>
              <a:buSzTx/>
              <a:buFontTx/>
              <a:buNone/>
              <a:tabLst/>
              <a:defRPr/>
            </a:pPr>
            <a:r>
              <a:rPr lang="en-US" sz="2200" dirty="0">
                <a:effectLst/>
                <a:latin typeface="Helvetica Neue"/>
                <a:ea typeface="Helvetica Neue"/>
                <a:cs typeface="Helvetica Neue"/>
                <a:sym typeface="Helvetica Neue"/>
              </a:rPr>
              <a:t>The top picture is a bulletin board created by students at the entrance of Baldwin High School in Maui, Hawaii that serves as a visual reminder to all students of their schoolwide commitment to live out the 3 parts of the Voice Process as part of their “way of being” at Baldwin.  The bottom picture is just one example of that commitment jumping off of the bulleting board into action as randomly selected groups of students come together each year to analyze data side by side adults at the school so they listen to and learn from one another, and then create action plans for continually improving the school in partnership with one another.</a:t>
            </a:r>
          </a:p>
          <a:p>
            <a:pPr algn="l" defTabSz="457200" rtl="0">
              <a:lnSpc>
                <a:spcPct val="117999"/>
              </a:lnSpc>
            </a:pPr>
            <a:endParaRPr lang="en-AU" dirty="0"/>
          </a:p>
        </p:txBody>
      </p:sp>
    </p:spTree>
    <p:extLst>
      <p:ext uri="{BB962C8B-B14F-4D97-AF65-F5344CB8AC3E}">
        <p14:creationId xmlns:p14="http://schemas.microsoft.com/office/powerpoint/2010/main" val="778530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Cafe</a:t>
            </a:r>
          </a:p>
        </p:txBody>
      </p:sp>
    </p:spTree>
    <p:extLst>
      <p:ext uri="{BB962C8B-B14F-4D97-AF65-F5344CB8AC3E}">
        <p14:creationId xmlns:p14="http://schemas.microsoft.com/office/powerpoint/2010/main" val="2866714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as a take away</a:t>
            </a:r>
          </a:p>
        </p:txBody>
      </p:sp>
    </p:spTree>
    <p:extLst>
      <p:ext uri="{BB962C8B-B14F-4D97-AF65-F5344CB8AC3E}">
        <p14:creationId xmlns:p14="http://schemas.microsoft.com/office/powerpoint/2010/main" val="167937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Did not have time to do this.</a:t>
            </a:r>
          </a:p>
        </p:txBody>
      </p:sp>
    </p:spTree>
    <p:extLst>
      <p:ext uri="{BB962C8B-B14F-4D97-AF65-F5344CB8AC3E}">
        <p14:creationId xmlns:p14="http://schemas.microsoft.com/office/powerpoint/2010/main" val="1028183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59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816248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4" name="Shape 14"/>
          <p:cNvSpPr>
            <a:spLocks noGrp="1"/>
          </p:cNvSpPr>
          <p:nvPr>
            <p:ph type="title"/>
          </p:nvPr>
        </p:nvSpPr>
        <p:spPr>
          <a:xfrm>
            <a:off x="952500" y="635000"/>
            <a:ext cx="5334000" cy="3987800"/>
          </a:xfrm>
          <a:prstGeom prst="rect">
            <a:avLst/>
          </a:prstGeom>
        </p:spPr>
        <p:txBody>
          <a:bodyPr lIns="0" tIns="0" rIns="0" bIns="0" anchor="b">
            <a:normAutofit/>
          </a:bodyPr>
          <a:lstStyle>
            <a:lvl1pPr defTabSz="584200">
              <a:defRPr sz="6000">
                <a:latin typeface="+mn-lt"/>
                <a:ea typeface="+mn-ea"/>
                <a:cs typeface="+mn-cs"/>
                <a:sym typeface="Helvetica Light"/>
              </a:defRPr>
            </a:lvl1pPr>
          </a:lstStyle>
          <a:p>
            <a:pPr lvl="0">
              <a:defRPr sz="1800"/>
            </a:pPr>
            <a:r>
              <a:rPr sz="6000"/>
              <a:t>Title Text</a:t>
            </a:r>
          </a:p>
        </p:txBody>
      </p:sp>
      <p:sp>
        <p:nvSpPr>
          <p:cNvPr id="15" name="Shape 15"/>
          <p:cNvSpPr>
            <a:spLocks noGrp="1"/>
          </p:cNvSpPr>
          <p:nvPr>
            <p:ph type="body" idx="1"/>
          </p:nvPr>
        </p:nvSpPr>
        <p:spPr>
          <a:xfrm>
            <a:off x="952500" y="4762500"/>
            <a:ext cx="5334000" cy="4102100"/>
          </a:xfrm>
          <a:prstGeom prst="rect">
            <a:avLst/>
          </a:prstGeom>
        </p:spPr>
        <p:txBody>
          <a:bodyPr lIns="0" tIns="0" rIns="0" bIns="0">
            <a:normAutofit/>
          </a:bodyPr>
          <a:lstStyle>
            <a:lvl1pPr marL="0" indent="0" algn="ctr" defTabSz="584200">
              <a:spcBef>
                <a:spcPts val="0"/>
              </a:spcBef>
              <a:buSzTx/>
              <a:buNone/>
              <a:defRPr sz="3200">
                <a:latin typeface="+mn-lt"/>
                <a:ea typeface="+mn-ea"/>
                <a:cs typeface="+mn-cs"/>
                <a:sym typeface="Helvetica Light"/>
              </a:defRPr>
            </a:lvl1pPr>
            <a:lvl2pPr marL="0" indent="228600" algn="ctr" defTabSz="584200">
              <a:spcBef>
                <a:spcPts val="0"/>
              </a:spcBef>
              <a:buSzTx/>
              <a:buNone/>
              <a:defRPr sz="3200">
                <a:latin typeface="+mn-lt"/>
                <a:ea typeface="+mn-ea"/>
                <a:cs typeface="+mn-cs"/>
                <a:sym typeface="Helvetica Light"/>
              </a:defRPr>
            </a:lvl2pPr>
            <a:lvl3pPr marL="0" indent="457200" algn="ctr" defTabSz="584200">
              <a:spcBef>
                <a:spcPts val="0"/>
              </a:spcBef>
              <a:buSzTx/>
              <a:buNone/>
              <a:defRPr sz="3200">
                <a:latin typeface="+mn-lt"/>
                <a:ea typeface="+mn-ea"/>
                <a:cs typeface="+mn-cs"/>
                <a:sym typeface="Helvetica Light"/>
              </a:defRPr>
            </a:lvl3pPr>
            <a:lvl4pPr marL="0" indent="685800" algn="ctr" defTabSz="584200">
              <a:spcBef>
                <a:spcPts val="0"/>
              </a:spcBef>
              <a:buSzTx/>
              <a:buNone/>
              <a:defRPr sz="3200">
                <a:latin typeface="+mn-lt"/>
                <a:ea typeface="+mn-ea"/>
                <a:cs typeface="+mn-cs"/>
                <a:sym typeface="Helvetica Light"/>
              </a:defRPr>
            </a:lvl4pPr>
            <a:lvl5pPr marL="0" indent="914400" algn="ctr" defTabSz="584200">
              <a:spcBef>
                <a:spcPts val="0"/>
              </a:spcBef>
              <a:buSzTx/>
              <a:buNone/>
              <a:defRPr sz="3200">
                <a:latin typeface="+mn-lt"/>
                <a:ea typeface="+mn-ea"/>
                <a:cs typeface="+mn-cs"/>
                <a:sym typeface="Helvetica Light"/>
              </a:defRP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1599553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6" r:id="rId3"/>
    <p:sldLayoutId id="2147483657" r:id="rId4"/>
    <p:sldLayoutId id="2147483658" r:id="rId5"/>
    <p:sldLayoutId id="2147483662" r:id="rId6"/>
    <p:sldLayoutId id="2147483665" r:id="rId7"/>
    <p:sldLayoutId id="2147483666" r:id="rId8"/>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vimeo.com/1099356131/fe873ec26f" TargetMode="External"/><Relationship Id="rId2" Type="http://schemas.openxmlformats.org/officeDocument/2006/relationships/image" Target="../media/image6.tiff"/><Relationship Id="rId1" Type="http://schemas.openxmlformats.org/officeDocument/2006/relationships/slideLayout" Target="../slideLayouts/slideLayout6.xml"/><Relationship Id="rId4" Type="http://schemas.openxmlformats.org/officeDocument/2006/relationships/hyperlink" Target="https://youtu.be/aut4gPpBkX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0.png"/><Relationship Id="rId7"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6.tiff"/><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vimeo.com/qisva/listening"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youtu.be/ooE9dKobjZU"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9.JPG"/><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6.tiff"/></Relationships>
</file>

<file path=ppt/slides/_rels/slide2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youtu.be/tYKcvRfxK0o" TargetMode="External"/><Relationship Id="rId2" Type="http://schemas.openxmlformats.org/officeDocument/2006/relationships/hyperlink" Target="http://vimeo.com/qisva/time"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hyperlink" Target="https://youtu.be/Yl3JrRtyGHc" TargetMode="External"/><Relationship Id="rId4" Type="http://schemas.openxmlformats.org/officeDocument/2006/relationships/hyperlink" Target="http://vimeo.com/qisva/connection1"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vimeo.com/qisva/connections2"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vimeo.com/qisva/connections3" TargetMode="External"/><Relationship Id="rId4" Type="http://schemas.openxmlformats.org/officeDocument/2006/relationships/hyperlink" Target="http://vimeo.com/qisva/connections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vimeo.com/qisva/connections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vimeo.com/qisva/connections5"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vimeo.com/qisva/connections6"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vimeo.com/qisva/connections7"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vimeo.com/qisva/connections8"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hyperlink" Target="http://vimeo.com/qisva/connections9"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3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https://youtu.be/RTvZCdUP7N4" TargetMode="External"/><Relationship Id="rId2" Type="http://schemas.openxmlformats.org/officeDocument/2006/relationships/hyperlink" Target="https://vimeo.com/qisva/together" TargetMode="Externa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6.tiff"/></Relationships>
</file>

<file path=ppt/slides/_rels/slide4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6.tiff"/></Relationships>
</file>

<file path=ppt/slides/_rels/slide4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29.jpg"/><Relationship Id="rId4" Type="http://schemas.openxmlformats.org/officeDocument/2006/relationships/image" Target="../media/image28.jpg"/></Relationships>
</file>

<file path=ppt/slides/_rels/slide4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6.tiff"/></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 Id="rId5" Type="http://schemas.openxmlformats.org/officeDocument/2006/relationships/image" Target="../media/image6.tiff"/><Relationship Id="rId4" Type="http://schemas.openxmlformats.org/officeDocument/2006/relationships/image" Target="../media/image35.JPG"/></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6.tiff"/></Relationships>
</file>

<file path=ppt/slides/_rels/slide51.xml.rels><?xml version="1.0" encoding="UTF-8" standalone="yes"?>
<Relationships xmlns="http://schemas.openxmlformats.org/package/2006/relationships"><Relationship Id="rId3" Type="http://schemas.openxmlformats.org/officeDocument/2006/relationships/hyperlink" Target="http://vimeo.com/qisva/sutter" TargetMode="External"/><Relationship Id="rId2" Type="http://schemas.openxmlformats.org/officeDocument/2006/relationships/image" Target="../media/image6.tiff"/><Relationship Id="rId1" Type="http://schemas.openxmlformats.org/officeDocument/2006/relationships/slideLayout" Target="../slideLayouts/slideLayout6.xml"/><Relationship Id="rId4" Type="http://schemas.openxmlformats.org/officeDocument/2006/relationships/hyperlink" Target="https://youtu.be/_kwkyzH"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8.xml"/><Relationship Id="rId5" Type="http://schemas.openxmlformats.org/officeDocument/2006/relationships/image" Target="../media/image6.tiff"/><Relationship Id="rId4" Type="http://schemas.openxmlformats.org/officeDocument/2006/relationships/image" Target="../media/image42.jpg"/></Relationships>
</file>

<file path=ppt/slides/_rels/slide5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https://vimeo.com/qisva/louie" TargetMode="External"/><Relationship Id="rId2" Type="http://schemas.openxmlformats.org/officeDocument/2006/relationships/image" Target="../media/image6.tiff"/><Relationship Id="rId1" Type="http://schemas.openxmlformats.org/officeDocument/2006/relationships/slideLayout" Target="../slideLayouts/slideLayout6.xml"/><Relationship Id="rId4" Type="http://schemas.openxmlformats.org/officeDocument/2006/relationships/hyperlink" Target="https://youtu.be/1Ebg4If1r7A"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6.tiff"/><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6.tiff"/></Relationships>
</file>

<file path=ppt/slides/_rels/slide5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6.tiff"/><Relationship Id="rId7"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58.xml.rels><?xml version="1.0" encoding="UTF-8" standalone="yes"?>
<Relationships xmlns="http://schemas.openxmlformats.org/package/2006/relationships"><Relationship Id="rId3" Type="http://schemas.openxmlformats.org/officeDocument/2006/relationships/hyperlink" Target="https://quagliainstitute.org/qisva-lausd-schools-of-action" TargetMode="External"/><Relationship Id="rId2" Type="http://schemas.openxmlformats.org/officeDocument/2006/relationships/image" Target="../media/image6.tiff"/><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2710" y="8364952"/>
            <a:ext cx="6716684" cy="1132065"/>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1655857" y="4064506"/>
            <a:ext cx="16073819" cy="1977971"/>
          </a:xfrm>
          <a:prstGeom prst="rect">
            <a:avLst/>
          </a:prstGeom>
        </p:spPr>
        <p:txBody>
          <a:bodyPr wrap="square" lIns="130041" tIns="65021" rIns="130041" bIns="65021">
            <a:spAutoFit/>
          </a:bodyPr>
          <a:lstStyle/>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The Dynamics of Student </a:t>
            </a:r>
          </a:p>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Voice &amp; Aspirations</a:t>
            </a:r>
          </a:p>
        </p:txBody>
      </p:sp>
      <p:sp>
        <p:nvSpPr>
          <p:cNvPr id="10" name="Rectangle 9">
            <a:extLst>
              <a:ext uri="{FF2B5EF4-FFF2-40B4-BE49-F238E27FC236}">
                <a16:creationId xmlns:a16="http://schemas.microsoft.com/office/drawing/2014/main" id="{A5F8643E-CDD0-7246-A819-0EEB5EDB4844}"/>
              </a:ext>
            </a:extLst>
          </p:cNvPr>
          <p:cNvSpPr/>
          <p:nvPr/>
        </p:nvSpPr>
        <p:spPr>
          <a:xfrm>
            <a:off x="-160420" y="5053491"/>
            <a:ext cx="13165220" cy="3085967"/>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School Voice Process: Listen, Learn, Lead</a:t>
            </a:r>
            <a:br>
              <a:rPr lang="en-US" b="1" spc="213">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March 19, 2026</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endParaRPr lang="en-US" dirty="0">
              <a:solidFill>
                <a:srgbClr val="A2D630"/>
              </a:solidFill>
              <a:latin typeface="Chalkduster" panose="03050602040202020205" pitchFamily="66" charset="77"/>
            </a:endParaRPr>
          </a:p>
        </p:txBody>
      </p:sp>
      <p:pic>
        <p:nvPicPr>
          <p:cNvPr id="2" name="Picture 1" descr="A logo of a city&#10;&#10;AI-generated content may be incorrect.">
            <a:extLst>
              <a:ext uri="{FF2B5EF4-FFF2-40B4-BE49-F238E27FC236}">
                <a16:creationId xmlns:a16="http://schemas.microsoft.com/office/drawing/2014/main" id="{9A889C93-49CF-B646-0205-B65EBADE45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6950" y="327582"/>
            <a:ext cx="3676650" cy="3644679"/>
          </a:xfrm>
          <a:prstGeom prst="rect">
            <a:avLst/>
          </a:prstGeom>
          <a:effectLst>
            <a:softEdge rad="80539"/>
          </a:effectLst>
        </p:spPr>
      </p:pic>
    </p:spTree>
    <p:extLst>
      <p:ext uri="{BB962C8B-B14F-4D97-AF65-F5344CB8AC3E}">
        <p14:creationId xmlns:p14="http://schemas.microsoft.com/office/powerpoint/2010/main" val="1130493663"/>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DC2EC-7FBB-44CC-0C1B-ACF1886E7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2BDC3-413D-CF29-F624-3BBCA7EDF590}"/>
              </a:ext>
            </a:extLst>
          </p:cNvPr>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a:extLst>
              <a:ext uri="{FF2B5EF4-FFF2-40B4-BE49-F238E27FC236}">
                <a16:creationId xmlns:a16="http://schemas.microsoft.com/office/drawing/2014/main" id="{9A8D6EFF-5EA4-4CA1-B0EA-B8AE742CE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5" name="Picture 4">
            <a:extLst>
              <a:ext uri="{FF2B5EF4-FFF2-40B4-BE49-F238E27FC236}">
                <a16:creationId xmlns:a16="http://schemas.microsoft.com/office/drawing/2014/main" id="{FFF63F85-B991-1BFE-195D-8CD3F989D4D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2997488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9F44A4-85F6-BA96-FA0F-5B57F7DC6A61}"/>
              </a:ext>
            </a:extLst>
          </p:cNvPr>
          <p:cNvPicPr>
            <a:picLocks noChangeAspect="1"/>
          </p:cNvPicPr>
          <p:nvPr/>
        </p:nvPicPr>
        <p:blipFill>
          <a:blip r:embed="rId2"/>
          <a:stretch>
            <a:fillRect/>
          </a:stretch>
        </p:blipFill>
        <p:spPr>
          <a:xfrm rot="10800000" flipH="1" flipV="1">
            <a:off x="11738343" y="8927793"/>
            <a:ext cx="1190453" cy="675997"/>
          </a:xfrm>
          <a:prstGeom prst="rect">
            <a:avLst/>
          </a:prstGeom>
        </p:spPr>
      </p:pic>
      <p:sp>
        <p:nvSpPr>
          <p:cNvPr id="4" name="Title 3">
            <a:extLst>
              <a:ext uri="{FF2B5EF4-FFF2-40B4-BE49-F238E27FC236}">
                <a16:creationId xmlns:a16="http://schemas.microsoft.com/office/drawing/2014/main" id="{477E4363-8FD5-CB89-B1B5-A993D3B592A0}"/>
              </a:ext>
            </a:extLst>
          </p:cNvPr>
          <p:cNvSpPr txBox="1">
            <a:spLocks noGrp="1"/>
          </p:cNvSpPr>
          <p:nvPr>
            <p:ph type="title"/>
          </p:nvPr>
        </p:nvSpPr>
        <p:spPr>
          <a:xfrm>
            <a:off x="975359" y="2288200"/>
            <a:ext cx="11054082"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584200" rtl="0" latinLnBrk="1" hangingPunct="0"/>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br>
              <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Light"/>
              </a:rPr>
            </a:br>
            <a:r>
              <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https://vimeo.com/1099356131/fe873ec26f</a:t>
            </a:r>
            <a:r>
              <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Light"/>
              </a:rPr>
              <a:t> </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defTabSz="584200" rtl="0" latinLnBrk="1" hangingPunct="0"/>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br>
              <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Light"/>
              </a:rPr>
            </a:br>
            <a:r>
              <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Light"/>
                <a:hlinkClick r:id="rId4"/>
              </a:rPr>
              <a:t>https://youtu.be/aut4gPpBkXo</a:t>
            </a:r>
            <a:r>
              <a:rPr lang="en-US" sz="36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Light"/>
              </a:rPr>
              <a:t> </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6" name="TextBox 5">
            <a:extLst>
              <a:ext uri="{FF2B5EF4-FFF2-40B4-BE49-F238E27FC236}">
                <a16:creationId xmlns:a16="http://schemas.microsoft.com/office/drawing/2014/main" id="{BE0B6FC5-5097-284A-6F3E-903C5BFFF3FD}"/>
              </a:ext>
            </a:extLst>
          </p:cNvPr>
          <p:cNvSpPr txBox="1"/>
          <p:nvPr/>
        </p:nvSpPr>
        <p:spPr>
          <a:xfrm>
            <a:off x="0" y="533331"/>
            <a:ext cx="13004800" cy="9335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rgbClr val="FFFF00"/>
                </a:solidFill>
                <a:latin typeface="Chalkduster" panose="03050602040202020205" pitchFamily="66" charset="77"/>
              </a:rPr>
              <a:t>The Life of an E</a:t>
            </a:r>
            <a:r>
              <a:rPr kumimoji="0" lang="en-US" sz="5400" b="0" i="0" u="none" strike="noStrike" cap="none" spc="0" normalizeH="0" baseline="0" dirty="0">
                <a:ln>
                  <a:noFill/>
                </a:ln>
                <a:solidFill>
                  <a:srgbClr val="FFFF00"/>
                </a:solidFill>
                <a:effectLst/>
                <a:uFillTx/>
                <a:latin typeface="Chalkduster" panose="03050602040202020205" pitchFamily="66" charset="77"/>
                <a:sym typeface="Helvetica Light"/>
              </a:rPr>
              <a:t>moji</a:t>
            </a:r>
          </a:p>
        </p:txBody>
      </p:sp>
    </p:spTree>
    <p:extLst>
      <p:ext uri="{BB962C8B-B14F-4D97-AF65-F5344CB8AC3E}">
        <p14:creationId xmlns:p14="http://schemas.microsoft.com/office/powerpoint/2010/main" val="248817904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70BFE-3FC9-FD0A-0BCF-9E868CF797FE}"/>
              </a:ext>
            </a:extLst>
          </p:cNvPr>
          <p:cNvSpPr>
            <a:spLocks noGrp="1"/>
          </p:cNvSpPr>
          <p:nvPr>
            <p:ph type="title"/>
          </p:nvPr>
        </p:nvSpPr>
        <p:spPr>
          <a:xfrm>
            <a:off x="3000102" y="1349433"/>
            <a:ext cx="11054082" cy="2315183"/>
          </a:xfrm>
        </p:spPr>
        <p:txBody>
          <a:bodyPr/>
          <a:lstStyle/>
          <a:p>
            <a:r>
              <a:rPr lang="en-US" sz="6000" dirty="0">
                <a:solidFill>
                  <a:srgbClr val="FFFF00"/>
                </a:solidFill>
                <a:latin typeface="Chalkduster"/>
              </a:rPr>
              <a:t>Emoji Challenge</a:t>
            </a:r>
            <a:br>
              <a:rPr lang="en-AU" sz="6600" dirty="0">
                <a:solidFill>
                  <a:srgbClr val="FFFF00"/>
                </a:solidFill>
                <a:latin typeface="Chalkduster"/>
              </a:rPr>
            </a:br>
            <a:endParaRPr lang="en-US" dirty="0"/>
          </a:p>
        </p:txBody>
      </p:sp>
      <p:sp>
        <p:nvSpPr>
          <p:cNvPr id="3" name="Text Placeholder 2">
            <a:extLst>
              <a:ext uri="{FF2B5EF4-FFF2-40B4-BE49-F238E27FC236}">
                <a16:creationId xmlns:a16="http://schemas.microsoft.com/office/drawing/2014/main" id="{7C85C3E4-EB48-9CE2-8853-60E78A79CA17}"/>
              </a:ext>
            </a:extLst>
          </p:cNvPr>
          <p:cNvSpPr>
            <a:spLocks noGrp="1"/>
          </p:cNvSpPr>
          <p:nvPr>
            <p:ph type="body" idx="1"/>
          </p:nvPr>
        </p:nvSpPr>
        <p:spPr>
          <a:xfrm>
            <a:off x="2211976" y="5402774"/>
            <a:ext cx="9103361" cy="4201017"/>
          </a:xfrm>
        </p:spPr>
        <p:txBody>
          <a:bodyPr/>
          <a:lstStyle/>
          <a:p>
            <a:r>
              <a:rPr lang="en-US" sz="5400" dirty="0">
                <a:solidFill>
                  <a:schemeClr val="bg1"/>
                </a:solidFill>
                <a:latin typeface="Chalkduster" panose="03050602040202020205" pitchFamily="66" charset="77"/>
              </a:rPr>
              <a:t>Crate an Emoji that represents Student Voice at MSF.</a:t>
            </a:r>
          </a:p>
        </p:txBody>
      </p:sp>
      <p:pic>
        <p:nvPicPr>
          <p:cNvPr id="4" name="Picture 3">
            <a:extLst>
              <a:ext uri="{FF2B5EF4-FFF2-40B4-BE49-F238E27FC236}">
                <a16:creationId xmlns:a16="http://schemas.microsoft.com/office/drawing/2014/main" id="{8D4A7961-49A0-EA2C-31A7-5D14FCDCACC4}"/>
              </a:ext>
            </a:extLst>
          </p:cNvPr>
          <p:cNvPicPr>
            <a:picLocks noChangeAspect="1"/>
          </p:cNvPicPr>
          <p:nvPr/>
        </p:nvPicPr>
        <p:blipFill>
          <a:blip r:embed="rId3"/>
          <a:stretch>
            <a:fillRect/>
          </a:stretch>
        </p:blipFill>
        <p:spPr>
          <a:xfrm rot="10800000" flipH="1" flipV="1">
            <a:off x="11738343" y="8927793"/>
            <a:ext cx="1190453" cy="675997"/>
          </a:xfrm>
          <a:prstGeom prst="rect">
            <a:avLst/>
          </a:prstGeom>
        </p:spPr>
      </p:pic>
      <p:pic>
        <p:nvPicPr>
          <p:cNvPr id="6" name="Picture 5" descr="A group of emojis with different expressions&#10;&#10;Description automatically generated">
            <a:extLst>
              <a:ext uri="{FF2B5EF4-FFF2-40B4-BE49-F238E27FC236}">
                <a16:creationId xmlns:a16="http://schemas.microsoft.com/office/drawing/2014/main" id="{1071A4DA-635D-E4CE-A20F-499317BB82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75863">
            <a:off x="650700" y="996278"/>
            <a:ext cx="3962472" cy="3769181"/>
          </a:xfrm>
          <a:prstGeom prst="rect">
            <a:avLst/>
          </a:prstGeom>
          <a:effectLst>
            <a:softEdge rad="152067"/>
          </a:effectLst>
        </p:spPr>
      </p:pic>
    </p:spTree>
    <p:extLst>
      <p:ext uri="{BB962C8B-B14F-4D97-AF65-F5344CB8AC3E}">
        <p14:creationId xmlns:p14="http://schemas.microsoft.com/office/powerpoint/2010/main" val="80971823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42455"/>
            <a:ext cx="13004800" cy="2590167"/>
          </a:xfrm>
        </p:spPr>
        <p:txBody>
          <a:bodyPr anchor="ctr"/>
          <a:lstStyle/>
          <a:p>
            <a:pPr>
              <a:lnSpc>
                <a:spcPct val="130000"/>
              </a:lnSpc>
            </a:pPr>
            <a:r>
              <a:rPr lang="en-US" sz="6500" dirty="0">
                <a:solidFill>
                  <a:srgbClr val="FFFF00"/>
                </a:solidFill>
                <a:latin typeface="Chalkduster"/>
                <a:cs typeface="Chalkduster"/>
              </a:rPr>
              <a:t>Goals for Today</a:t>
            </a:r>
          </a:p>
        </p:txBody>
      </p:sp>
      <p:sp>
        <p:nvSpPr>
          <p:cNvPr id="4" name="Rectangle 3"/>
          <p:cNvSpPr/>
          <p:nvPr/>
        </p:nvSpPr>
        <p:spPr>
          <a:xfrm>
            <a:off x="76003" y="2914052"/>
            <a:ext cx="12700000" cy="6186309"/>
          </a:xfrm>
          <a:prstGeom prst="rect">
            <a:avLst/>
          </a:prstGeom>
        </p:spPr>
        <p:txBody>
          <a:bodyPr wrap="square">
            <a:spAutoFit/>
          </a:bodyPr>
          <a:lstStyle/>
          <a:p>
            <a:pPr marL="571500" indent="-571500" algn="l" rtl="0" latinLnBrk="1" hangingPunct="0">
              <a:buFont typeface="Arial"/>
              <a:buChar char="•"/>
            </a:pPr>
            <a:r>
              <a:rPr lang="en-US" dirty="0">
                <a:solidFill>
                  <a:srgbClr val="FFFFFF"/>
                </a:solidFill>
                <a:latin typeface="Chalkduster"/>
                <a:cs typeface="Chalkduster"/>
              </a:rPr>
              <a:t>Continue our journey to amplify student</a:t>
            </a:r>
            <a:br>
              <a:rPr lang="en-US" dirty="0">
                <a:solidFill>
                  <a:srgbClr val="FFFFFF"/>
                </a:solidFill>
                <a:latin typeface="Chalkduster"/>
                <a:cs typeface="Chalkduster"/>
              </a:rPr>
            </a:br>
            <a:r>
              <a:rPr lang="en-US" dirty="0">
                <a:solidFill>
                  <a:srgbClr val="FFFFFF"/>
                </a:solidFill>
                <a:latin typeface="Chalkduster"/>
                <a:cs typeface="Chalkduster"/>
              </a:rPr>
              <a:t>voice &amp; grow a Community Schools culture of partnership. </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Explore the Voice Process &amp; consider how</a:t>
            </a:r>
            <a:br>
              <a:rPr lang="en-US" dirty="0">
                <a:solidFill>
                  <a:srgbClr val="FFFFFF"/>
                </a:solidFill>
                <a:latin typeface="Chalkduster"/>
                <a:cs typeface="Chalkduster"/>
              </a:rPr>
            </a:br>
            <a:r>
              <a:rPr lang="en-US" dirty="0">
                <a:solidFill>
                  <a:srgbClr val="FFFFFF"/>
                </a:solidFill>
                <a:latin typeface="Chalkduster"/>
                <a:cs typeface="Chalkduster"/>
              </a:rPr>
              <a:t>this impacts our efforts in Listening to,</a:t>
            </a:r>
            <a:br>
              <a:rPr lang="en-US" dirty="0">
                <a:solidFill>
                  <a:srgbClr val="FFFFFF"/>
                </a:solidFill>
                <a:latin typeface="Chalkduster"/>
                <a:cs typeface="Chalkduster"/>
              </a:rPr>
            </a:br>
            <a:r>
              <a:rPr lang="en-US" dirty="0">
                <a:solidFill>
                  <a:srgbClr val="FFFFFF"/>
                </a:solidFill>
                <a:latin typeface="Chalkduster"/>
                <a:cs typeface="Chalkduster"/>
              </a:rPr>
              <a:t>Learning from, &amp; Leading with one another (including students!). </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Apply learning to your school goals at</a:t>
            </a:r>
            <a:br>
              <a:rPr lang="en-US" dirty="0">
                <a:solidFill>
                  <a:srgbClr val="FFFFFF"/>
                </a:solidFill>
                <a:latin typeface="Chalkduster"/>
                <a:cs typeface="Chalkduster"/>
              </a:rPr>
            </a:br>
            <a:r>
              <a:rPr lang="en-US" dirty="0">
                <a:solidFill>
                  <a:srgbClr val="FFFFFF"/>
                </a:solidFill>
                <a:latin typeface="Chalkduster"/>
                <a:cs typeface="Chalkduster"/>
              </a:rPr>
              <a:t>Metropolitan School Frankfurt. </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585550" y="187178"/>
            <a:ext cx="1190453" cy="675997"/>
          </a:xfrm>
          <a:prstGeom prst="rect">
            <a:avLst/>
          </a:prstGeom>
        </p:spPr>
      </p:pic>
      <p:pic>
        <p:nvPicPr>
          <p:cNvPr id="5" name="Picture 4" descr="A drawing of a target with a arrow in the middle&#10;&#10;Description automatically generated">
            <a:extLst>
              <a:ext uri="{FF2B5EF4-FFF2-40B4-BE49-F238E27FC236}">
                <a16:creationId xmlns:a16="http://schemas.microsoft.com/office/drawing/2014/main" id="{B66475C5-86A3-300B-B733-77AAE8DD2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1435">
            <a:off x="824835" y="322423"/>
            <a:ext cx="1805140" cy="2256424"/>
          </a:xfrm>
          <a:prstGeom prst="rect">
            <a:avLst/>
          </a:prstGeom>
          <a:effectLst>
            <a:softEdge rad="87442"/>
          </a:effectLst>
        </p:spPr>
      </p:pic>
    </p:spTree>
    <p:extLst>
      <p:ext uri="{BB962C8B-B14F-4D97-AF65-F5344CB8AC3E}">
        <p14:creationId xmlns:p14="http://schemas.microsoft.com/office/powerpoint/2010/main" val="230154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65845" y="4939526"/>
            <a:ext cx="11697649" cy="25955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What most stuck with you</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from our learning together</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yesterday?</a:t>
            </a:r>
          </a:p>
        </p:txBody>
      </p:sp>
      <p:sp>
        <p:nvSpPr>
          <p:cNvPr id="5" name="TextBox 4">
            <a:extLst>
              <a:ext uri="{FF2B5EF4-FFF2-40B4-BE49-F238E27FC236}">
                <a16:creationId xmlns:a16="http://schemas.microsoft.com/office/drawing/2014/main" id="{CC270EF7-3E77-B64A-87DF-45019A53E9BA}"/>
              </a:ext>
            </a:extLst>
          </p:cNvPr>
          <p:cNvSpPr txBox="1"/>
          <p:nvPr/>
        </p:nvSpPr>
        <p:spPr>
          <a:xfrm>
            <a:off x="5703303" y="1050791"/>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Quick Review</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746762BE-A63D-CA45-A076-149CED53D517}"/>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7BF814F7-DE72-FD48-A81C-15DC2C3D8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58523">
            <a:off x="796857" y="1035060"/>
            <a:ext cx="4249972" cy="2749982"/>
          </a:xfrm>
          <a:prstGeom prst="rect">
            <a:avLst/>
          </a:prstGeom>
          <a:effectLst>
            <a:softEdge rad="114300"/>
          </a:effectLst>
        </p:spPr>
      </p:pic>
    </p:spTree>
    <p:extLst>
      <p:ext uri="{BB962C8B-B14F-4D97-AF65-F5344CB8AC3E}">
        <p14:creationId xmlns:p14="http://schemas.microsoft.com/office/powerpoint/2010/main" val="2776040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Sharing thoughts &amp; ideas in an environment underpinned by trust &amp; respect.</a:t>
            </a:r>
          </a:p>
        </p:txBody>
      </p:sp>
      <p:sp>
        <p:nvSpPr>
          <p:cNvPr id="3" name="TextBox 2"/>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042715" y="3282061"/>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900699" y="3268504"/>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2732990" y="6325318"/>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6005610" y="6325317"/>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9278230" y="6344010"/>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0BE2708C-EEC2-E148-A857-BA3D4907A5D7}"/>
              </a:ext>
            </a:extLst>
          </p:cNvPr>
          <p:cNvPicPr>
            <a:picLocks noChangeAspect="1"/>
          </p:cNvPicPr>
          <p:nvPr/>
        </p:nvPicPr>
        <p:blipFill>
          <a:blip r:embed="rId8"/>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1988459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5" grpId="0"/>
      <p:bldP spid="14" grpId="0" animBg="1"/>
      <p:bldP spid="15" grpId="0" animBg="1"/>
      <p:bldP spid="16" grpId="0" animBg="1"/>
      <p:bldP spid="17"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1300072" y="701156"/>
            <a:ext cx="10429663"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Student Voice Map</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7" name="Picture 6">
            <a:extLst>
              <a:ext uri="{FF2B5EF4-FFF2-40B4-BE49-F238E27FC236}">
                <a16:creationId xmlns:a16="http://schemas.microsoft.com/office/drawing/2014/main" id="{0002763F-1A83-8F47-B36D-284D4C497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16849">
            <a:off x="722795" y="2757008"/>
            <a:ext cx="4623307" cy="5997803"/>
          </a:xfrm>
          <a:prstGeom prst="rect">
            <a:avLst/>
          </a:prstGeom>
          <a:effectLst>
            <a:softEdge rad="279400"/>
          </a:effectLst>
        </p:spPr>
      </p:pic>
      <p:sp>
        <p:nvSpPr>
          <p:cNvPr id="6" name="TextBox 5">
            <a:extLst>
              <a:ext uri="{FF2B5EF4-FFF2-40B4-BE49-F238E27FC236}">
                <a16:creationId xmlns:a16="http://schemas.microsoft.com/office/drawing/2014/main" id="{8CA025F8-0D29-A14E-ABC2-8A98C5977C0A}"/>
              </a:ext>
            </a:extLst>
          </p:cNvPr>
          <p:cNvSpPr txBox="1"/>
          <p:nvPr/>
        </p:nvSpPr>
        <p:spPr>
          <a:xfrm>
            <a:off x="5638801" y="3015508"/>
            <a:ext cx="6921461" cy="5117296"/>
          </a:xfrm>
          <a:prstGeom prst="rect">
            <a:avLst/>
          </a:prstGeom>
          <a:noFill/>
        </p:spPr>
        <p:txBody>
          <a:bodyPr wrap="square" lIns="130046" tIns="65023" rIns="130046" bIns="65023" rtlCol="0">
            <a:spAutoFit/>
          </a:bodyPr>
          <a:lstStyle/>
          <a:p>
            <a:r>
              <a:rPr lang="en-US" dirty="0">
                <a:solidFill>
                  <a:schemeClr val="bg1"/>
                </a:solidFill>
                <a:latin typeface="Chalkduster"/>
                <a:cs typeface="Chalkduster"/>
              </a:rPr>
              <a:t>Create a map that reflects your journey with Student Voice.</a:t>
            </a:r>
            <a:br>
              <a:rPr lang="en-US" dirty="0">
                <a:solidFill>
                  <a:schemeClr val="bg1"/>
                </a:solidFill>
                <a:latin typeface="Chalkduster"/>
                <a:cs typeface="Chalkduster"/>
              </a:rPr>
            </a:br>
            <a:endParaRPr lang="en-US" dirty="0">
              <a:solidFill>
                <a:schemeClr val="bg1"/>
              </a:solidFill>
              <a:latin typeface="Chalkduster"/>
              <a:cs typeface="Chalkduster"/>
            </a:endParaRPr>
          </a:p>
          <a:p>
            <a:r>
              <a:rPr lang="en-US" dirty="0">
                <a:solidFill>
                  <a:schemeClr val="bg1"/>
                </a:solidFill>
                <a:latin typeface="Chalkduster"/>
                <a:cs typeface="Chalkduster"/>
              </a:rPr>
              <a:t>-Key Understandings</a:t>
            </a:r>
          </a:p>
          <a:p>
            <a:r>
              <a:rPr lang="en-US" dirty="0">
                <a:solidFill>
                  <a:schemeClr val="bg1"/>
                </a:solidFill>
                <a:latin typeface="Chalkduster"/>
                <a:cs typeface="Chalkduster"/>
              </a:rPr>
              <a:t>-Important Experiences</a:t>
            </a:r>
          </a:p>
          <a:p>
            <a:r>
              <a:rPr lang="en-US" dirty="0">
                <a:solidFill>
                  <a:schemeClr val="bg1"/>
                </a:solidFill>
                <a:latin typeface="Chalkduster"/>
                <a:cs typeface="Chalkduster"/>
              </a:rPr>
              <a:t>-Moments of Triumph</a:t>
            </a:r>
          </a:p>
          <a:p>
            <a:r>
              <a:rPr lang="en-US" dirty="0">
                <a:solidFill>
                  <a:schemeClr val="bg1"/>
                </a:solidFill>
                <a:latin typeface="Chalkduster"/>
                <a:cs typeface="Chalkduster"/>
              </a:rPr>
              <a:t>-Epic Challenges</a:t>
            </a:r>
          </a:p>
          <a:p>
            <a:r>
              <a:rPr lang="en-US" dirty="0">
                <a:solidFill>
                  <a:schemeClr val="bg1"/>
                </a:solidFill>
                <a:latin typeface="Chalkduster"/>
                <a:cs typeface="Chalkduster"/>
              </a:rPr>
              <a:t>-Next Destination</a:t>
            </a:r>
          </a:p>
        </p:txBody>
      </p:sp>
    </p:spTree>
    <p:extLst>
      <p:ext uri="{BB962C8B-B14F-4D97-AF65-F5344CB8AC3E}">
        <p14:creationId xmlns:p14="http://schemas.microsoft.com/office/powerpoint/2010/main" val="36289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1280194" y="303590"/>
            <a:ext cx="10429663"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Student Voice Map</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8" name="Picture 7" descr="Text, whiteboard&#10;&#10;Description automatically generated">
            <a:extLst>
              <a:ext uri="{FF2B5EF4-FFF2-40B4-BE49-F238E27FC236}">
                <a16:creationId xmlns:a16="http://schemas.microsoft.com/office/drawing/2014/main" id="{19B463E4-D455-BD46-BEDB-2C2A2E986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905" y="1292087"/>
            <a:ext cx="11069982" cy="8302487"/>
          </a:xfrm>
          <a:prstGeom prst="rect">
            <a:avLst/>
          </a:prstGeom>
          <a:effectLst>
            <a:softEdge rad="465046"/>
          </a:effectLst>
        </p:spPr>
      </p:pic>
    </p:spTree>
    <p:extLst>
      <p:ext uri="{BB962C8B-B14F-4D97-AF65-F5344CB8AC3E}">
        <p14:creationId xmlns:p14="http://schemas.microsoft.com/office/powerpoint/2010/main" val="39042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1300072" y="701156"/>
            <a:ext cx="10429663"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Student Voice Map</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4" name="Picture 3">
            <a:extLst>
              <a:ext uri="{FF2B5EF4-FFF2-40B4-BE49-F238E27FC236}">
                <a16:creationId xmlns:a16="http://schemas.microsoft.com/office/drawing/2014/main" id="{7200D7C4-6917-1145-8B27-36CE81EAAA7B}"/>
              </a:ext>
            </a:extLst>
          </p:cNvPr>
          <p:cNvPicPr>
            <a:picLocks noChangeAspect="1"/>
          </p:cNvPicPr>
          <p:nvPr/>
        </p:nvPicPr>
        <p:blipFill rotWithShape="1">
          <a:blip r:embed="rId3">
            <a:extLst>
              <a:ext uri="{28A0092B-C50C-407E-A947-70E740481C1C}">
                <a14:useLocalDpi xmlns:a14="http://schemas.microsoft.com/office/drawing/2010/main" val="0"/>
              </a:ext>
            </a:extLst>
          </a:blip>
          <a:srcRect t="4838" r="3347"/>
          <a:stretch/>
        </p:blipFill>
        <p:spPr>
          <a:xfrm>
            <a:off x="1746372" y="2271250"/>
            <a:ext cx="9373913" cy="6921911"/>
          </a:xfrm>
          <a:prstGeom prst="rect">
            <a:avLst/>
          </a:prstGeom>
          <a:effectLst>
            <a:softEdge rad="104705"/>
          </a:effectLst>
        </p:spPr>
      </p:pic>
    </p:spTree>
    <p:extLst>
      <p:ext uri="{BB962C8B-B14F-4D97-AF65-F5344CB8AC3E}">
        <p14:creationId xmlns:p14="http://schemas.microsoft.com/office/powerpoint/2010/main" val="94792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rot="499267">
            <a:off x="3437109" y="2687415"/>
            <a:ext cx="10429663" cy="474796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Time to journey</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onward &amp; explore</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the Voice Process:</a:t>
            </a:r>
          </a:p>
          <a:p>
            <a:pPr>
              <a:defRPr/>
            </a:pPr>
            <a:r>
              <a:rPr lang="en-US" sz="6000" dirty="0">
                <a:solidFill>
                  <a:srgbClr val="FFFF00"/>
                </a:solidFill>
                <a:effectLst>
                  <a:outerShdw blurRad="50800" dist="38100" dir="2700000">
                    <a:srgbClr val="000000">
                      <a:alpha val="43000"/>
                    </a:srgbClr>
                  </a:outerShdw>
                </a:effectLst>
                <a:latin typeface="Chalkduster"/>
                <a:cs typeface="Chalkduster"/>
              </a:rPr>
              <a:t>Listen, Learn,</a:t>
            </a:r>
          </a:p>
          <a:p>
            <a:pPr>
              <a:defRPr/>
            </a:pPr>
            <a:r>
              <a:rPr lang="en-US" sz="6000" dirty="0">
                <a:solidFill>
                  <a:srgbClr val="FFFF00"/>
                </a:solidFill>
                <a:effectLst>
                  <a:outerShdw blurRad="50800" dist="38100" dir="2700000">
                    <a:srgbClr val="000000">
                      <a:alpha val="43000"/>
                    </a:srgbClr>
                  </a:outerShdw>
                </a:effectLst>
                <a:latin typeface="Chalkduster"/>
                <a:cs typeface="Chalkduster"/>
              </a:rPr>
              <a:t>&amp; Lead</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7" name="Picture 6">
            <a:extLst>
              <a:ext uri="{FF2B5EF4-FFF2-40B4-BE49-F238E27FC236}">
                <a16:creationId xmlns:a16="http://schemas.microsoft.com/office/drawing/2014/main" id="{0002763F-1A83-8F47-B36D-284D4C497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83637">
            <a:off x="514802" y="2302325"/>
            <a:ext cx="4172697" cy="5413228"/>
          </a:xfrm>
          <a:prstGeom prst="rect">
            <a:avLst/>
          </a:prstGeom>
          <a:effectLst>
            <a:softEdge rad="279400"/>
          </a:effectLst>
        </p:spPr>
      </p:pic>
    </p:spTree>
    <p:extLst>
      <p:ext uri="{BB962C8B-B14F-4D97-AF65-F5344CB8AC3E}">
        <p14:creationId xmlns:p14="http://schemas.microsoft.com/office/powerpoint/2010/main" val="3784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564072" y="6354470"/>
            <a:ext cx="9233365" cy="890496"/>
          </a:xfrm>
          <a:custGeom>
            <a:avLst/>
            <a:gdLst>
              <a:gd name="connsiteX0" fmla="*/ 0 w 9233365"/>
              <a:gd name="connsiteY0" fmla="*/ 2625556 h 2659877"/>
              <a:gd name="connsiteX1" fmla="*/ 9233365 w 9233365"/>
              <a:gd name="connsiteY1" fmla="*/ 2659877 h 2659877"/>
              <a:gd name="connsiteX2" fmla="*/ 7654426 w 9233365"/>
              <a:gd name="connsiteY2" fmla="*/ 0 h 2659877"/>
              <a:gd name="connsiteX3" fmla="*/ 1613265 w 9233365"/>
              <a:gd name="connsiteY3" fmla="*/ 17160 h 2659877"/>
              <a:gd name="connsiteX4" fmla="*/ 0 w 9233365"/>
              <a:gd name="connsiteY4" fmla="*/ 2625556 h 2659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365" h="2659877">
                <a:moveTo>
                  <a:pt x="0" y="2625556"/>
                </a:moveTo>
                <a:lnTo>
                  <a:pt x="9233365" y="2659877"/>
                </a:lnTo>
                <a:lnTo>
                  <a:pt x="7654426" y="0"/>
                </a:lnTo>
                <a:lnTo>
                  <a:pt x="1613265" y="17160"/>
                </a:lnTo>
                <a:lnTo>
                  <a:pt x="0" y="2625556"/>
                </a:lnTo>
                <a:close/>
              </a:path>
            </a:pathLst>
          </a:custGeom>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endParaRPr lang="en-US" sz="5120">
              <a:ln>
                <a:solidFill>
                  <a:schemeClr val="tx1"/>
                </a:solidFill>
              </a:ln>
              <a:solidFill>
                <a:srgbClr val="FFFFFF"/>
              </a:solidFill>
            </a:endParaRPr>
          </a:p>
        </p:txBody>
      </p:sp>
      <p:sp>
        <p:nvSpPr>
          <p:cNvPr id="4" name="Freeform 3"/>
          <p:cNvSpPr/>
          <p:nvPr/>
        </p:nvSpPr>
        <p:spPr>
          <a:xfrm>
            <a:off x="2601515" y="5281016"/>
            <a:ext cx="7750977" cy="2834752"/>
          </a:xfrm>
          <a:custGeom>
            <a:avLst/>
            <a:gdLst>
              <a:gd name="connsiteX0" fmla="*/ 128291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090912 h 2129395"/>
              <a:gd name="connsiteX1" fmla="*/ 7248488 w 7248488"/>
              <a:gd name="connsiteY1" fmla="*/ 2129395 h 2129395"/>
              <a:gd name="connsiteX2" fmla="*/ 5991228 w 7248488"/>
              <a:gd name="connsiteY2" fmla="*/ 0 h 2129395"/>
              <a:gd name="connsiteX3" fmla="*/ 1244431 w 7248488"/>
              <a:gd name="connsiteY3" fmla="*/ 0 h 2129395"/>
              <a:gd name="connsiteX4" fmla="*/ 0 w 7248488"/>
              <a:gd name="connsiteY4" fmla="*/ 2065257 h 2129395"/>
              <a:gd name="connsiteX0" fmla="*/ 28704 w 7264363"/>
              <a:gd name="connsiteY0" fmla="*/ 2090912 h 2129395"/>
              <a:gd name="connsiteX1" fmla="*/ 7264363 w 7264363"/>
              <a:gd name="connsiteY1" fmla="*/ 2129395 h 2129395"/>
              <a:gd name="connsiteX2" fmla="*/ 6007103 w 7264363"/>
              <a:gd name="connsiteY2" fmla="*/ 0 h 2129395"/>
              <a:gd name="connsiteX3" fmla="*/ 1260306 w 7264363"/>
              <a:gd name="connsiteY3" fmla="*/ 0 h 2129395"/>
              <a:gd name="connsiteX4" fmla="*/ 0 w 7264363"/>
              <a:gd name="connsiteY4" fmla="*/ 2093832 h 2129395"/>
              <a:gd name="connsiteX0" fmla="*/ 0 w 7267409"/>
              <a:gd name="connsiteY0" fmla="*/ 2090912 h 2129395"/>
              <a:gd name="connsiteX1" fmla="*/ 7267409 w 7267409"/>
              <a:gd name="connsiteY1" fmla="*/ 2129395 h 2129395"/>
              <a:gd name="connsiteX2" fmla="*/ 6010149 w 7267409"/>
              <a:gd name="connsiteY2" fmla="*/ 0 h 2129395"/>
              <a:gd name="connsiteX3" fmla="*/ 1263352 w 7267409"/>
              <a:gd name="connsiteY3" fmla="*/ 0 h 2129395"/>
              <a:gd name="connsiteX4" fmla="*/ 3046 w 7267409"/>
              <a:gd name="connsiteY4" fmla="*/ 2093832 h 212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7409" h="2129395">
                <a:moveTo>
                  <a:pt x="0" y="2090912"/>
                </a:moveTo>
                <a:lnTo>
                  <a:pt x="7267409" y="2129395"/>
                </a:lnTo>
                <a:lnTo>
                  <a:pt x="6010149" y="0"/>
                </a:lnTo>
                <a:lnTo>
                  <a:pt x="1263352" y="0"/>
                </a:lnTo>
                <a:lnTo>
                  <a:pt x="3046" y="2093832"/>
                </a:lnTo>
              </a:path>
            </a:pathLst>
          </a:custGeom>
          <a:gradFill flip="none" rotWithShape="1">
            <a:gsLst>
              <a:gs pos="0">
                <a:srgbClr val="FFFF00"/>
              </a:gs>
              <a:gs pos="100000">
                <a:srgbClr val="0000FF"/>
              </a:gs>
              <a:gs pos="90000">
                <a:srgbClr val="0000FF"/>
              </a:gs>
            </a:gsLst>
            <a:lin ang="16200000" scaled="0"/>
            <a:tileRect/>
          </a:gradFill>
          <a:ln w="57150" cmpd="sng">
            <a:noFill/>
          </a:ln>
          <a:effectLst/>
        </p:spPr>
        <p:style>
          <a:lnRef idx="2">
            <a:schemeClr val="accent1"/>
          </a:lnRef>
          <a:fillRef idx="0">
            <a:schemeClr val="accent1"/>
          </a:fillRef>
          <a:effectRef idx="1">
            <a:schemeClr val="accent1"/>
          </a:effectRef>
          <a:fontRef idx="minor">
            <a:schemeClr val="tx1"/>
          </a:fontRef>
        </p:style>
        <p:txBody>
          <a:bodyPr lIns="91436" tIns="45719" rIns="91436" bIns="45719" rtlCol="0" anchor="ctr"/>
          <a:lstStyle/>
          <a:p>
            <a:pPr algn="ctr"/>
            <a:r>
              <a:rPr lang="en-US" sz="5973" dirty="0">
                <a:solidFill>
                  <a:srgbClr val="FFFFFF"/>
                </a:solidFill>
                <a:latin typeface="Marker Felt Thin"/>
              </a:rPr>
              <a:t>LISTEN</a:t>
            </a:r>
          </a:p>
        </p:txBody>
      </p:sp>
      <p:sp>
        <p:nvSpPr>
          <p:cNvPr id="5" name="Freeform 4"/>
          <p:cNvSpPr/>
          <p:nvPr/>
        </p:nvSpPr>
        <p:spPr>
          <a:xfrm>
            <a:off x="3941557" y="3450734"/>
            <a:ext cx="5070895" cy="1841655"/>
          </a:xfrm>
          <a:custGeom>
            <a:avLst/>
            <a:gdLst>
              <a:gd name="connsiteX0" fmla="*/ 0 w 4741334"/>
              <a:gd name="connsiteY0" fmla="*/ 1676400 h 1676400"/>
              <a:gd name="connsiteX1" fmla="*/ 4741334 w 4741334"/>
              <a:gd name="connsiteY1" fmla="*/ 1667933 h 1676400"/>
              <a:gd name="connsiteX2" fmla="*/ 3725334 w 4741334"/>
              <a:gd name="connsiteY2" fmla="*/ 0 h 1676400"/>
              <a:gd name="connsiteX3" fmla="*/ 999067 w 4741334"/>
              <a:gd name="connsiteY3" fmla="*/ 16933 h 1676400"/>
              <a:gd name="connsiteX4" fmla="*/ 0 w 4741334"/>
              <a:gd name="connsiteY4" fmla="*/ 1676400 h 1676400"/>
              <a:gd name="connsiteX0" fmla="*/ 0 w 4741334"/>
              <a:gd name="connsiteY0" fmla="*/ 1676400 h 1679614"/>
              <a:gd name="connsiteX1" fmla="*/ 4741334 w 4741334"/>
              <a:gd name="connsiteY1" fmla="*/ 1679614 h 1679614"/>
              <a:gd name="connsiteX2" fmla="*/ 3725334 w 4741334"/>
              <a:gd name="connsiteY2" fmla="*/ 0 h 1679614"/>
              <a:gd name="connsiteX3" fmla="*/ 999067 w 4741334"/>
              <a:gd name="connsiteY3" fmla="*/ 16933 h 1679614"/>
              <a:gd name="connsiteX4" fmla="*/ 0 w 4741334"/>
              <a:gd name="connsiteY4" fmla="*/ 1676400 h 1679614"/>
              <a:gd name="connsiteX0" fmla="*/ 0 w 4750257"/>
              <a:gd name="connsiteY0" fmla="*/ 1676400 h 1679614"/>
              <a:gd name="connsiteX1" fmla="*/ 4750257 w 4750257"/>
              <a:gd name="connsiteY1" fmla="*/ 1679614 h 1679614"/>
              <a:gd name="connsiteX2" fmla="*/ 3725334 w 4750257"/>
              <a:gd name="connsiteY2" fmla="*/ 0 h 1679614"/>
              <a:gd name="connsiteX3" fmla="*/ 999067 w 4750257"/>
              <a:gd name="connsiteY3" fmla="*/ 16933 h 1679614"/>
              <a:gd name="connsiteX4" fmla="*/ 0 w 4750257"/>
              <a:gd name="connsiteY4" fmla="*/ 1676400 h 1679614"/>
              <a:gd name="connsiteX0" fmla="*/ 0 w 4750257"/>
              <a:gd name="connsiteY0" fmla="*/ 1699761 h 1702975"/>
              <a:gd name="connsiteX1" fmla="*/ 4750257 w 4750257"/>
              <a:gd name="connsiteY1" fmla="*/ 1702975 h 1702975"/>
              <a:gd name="connsiteX2" fmla="*/ 3725334 w 4750257"/>
              <a:gd name="connsiteY2" fmla="*/ 0 h 1702975"/>
              <a:gd name="connsiteX3" fmla="*/ 999067 w 4750257"/>
              <a:gd name="connsiteY3" fmla="*/ 40294 h 1702975"/>
              <a:gd name="connsiteX4" fmla="*/ 0 w 4750257"/>
              <a:gd name="connsiteY4" fmla="*/ 1699761 h 1702975"/>
              <a:gd name="connsiteX0" fmla="*/ 0 w 4750257"/>
              <a:gd name="connsiteY0" fmla="*/ 1682240 h 1685454"/>
              <a:gd name="connsiteX1" fmla="*/ 4750257 w 4750257"/>
              <a:gd name="connsiteY1" fmla="*/ 1685454 h 1685454"/>
              <a:gd name="connsiteX2" fmla="*/ 3713437 w 4750257"/>
              <a:gd name="connsiteY2" fmla="*/ 0 h 1685454"/>
              <a:gd name="connsiteX3" fmla="*/ 999067 w 4750257"/>
              <a:gd name="connsiteY3" fmla="*/ 22773 h 1685454"/>
              <a:gd name="connsiteX4" fmla="*/ 0 w 4750257"/>
              <a:gd name="connsiteY4" fmla="*/ 1682240 h 1685454"/>
              <a:gd name="connsiteX0" fmla="*/ 0 w 4750257"/>
              <a:gd name="connsiteY0" fmla="*/ 1690616 h 1693830"/>
              <a:gd name="connsiteX1" fmla="*/ 4750257 w 4750257"/>
              <a:gd name="connsiteY1" fmla="*/ 1693830 h 1693830"/>
              <a:gd name="connsiteX2" fmla="*/ 3713437 w 4750257"/>
              <a:gd name="connsiteY2" fmla="*/ 8376 h 1693830"/>
              <a:gd name="connsiteX3" fmla="*/ 824579 w 4750257"/>
              <a:gd name="connsiteY3" fmla="*/ 0 h 1693830"/>
              <a:gd name="connsiteX4" fmla="*/ 0 w 4750257"/>
              <a:gd name="connsiteY4" fmla="*/ 1690616 h 1693830"/>
              <a:gd name="connsiteX0" fmla="*/ 0 w 4750257"/>
              <a:gd name="connsiteY0" fmla="*/ 1713388 h 1716602"/>
              <a:gd name="connsiteX1" fmla="*/ 4750257 w 4750257"/>
              <a:gd name="connsiteY1" fmla="*/ 1716602 h 1716602"/>
              <a:gd name="connsiteX2" fmla="*/ 3903789 w 4750257"/>
              <a:gd name="connsiteY2" fmla="*/ 0 h 1716602"/>
              <a:gd name="connsiteX3" fmla="*/ 824579 w 4750257"/>
              <a:gd name="connsiteY3" fmla="*/ 22772 h 1716602"/>
              <a:gd name="connsiteX4" fmla="*/ 0 w 4750257"/>
              <a:gd name="connsiteY4" fmla="*/ 1713388 h 1716602"/>
              <a:gd name="connsiteX0" fmla="*/ 0 w 4750257"/>
              <a:gd name="connsiteY0" fmla="*/ 1690616 h 1693830"/>
              <a:gd name="connsiteX1" fmla="*/ 4750257 w 4750257"/>
              <a:gd name="connsiteY1" fmla="*/ 1693830 h 1693830"/>
              <a:gd name="connsiteX2" fmla="*/ 3887926 w 4750257"/>
              <a:gd name="connsiteY2" fmla="*/ 39524 h 1693830"/>
              <a:gd name="connsiteX3" fmla="*/ 824579 w 4750257"/>
              <a:gd name="connsiteY3" fmla="*/ 0 h 1693830"/>
              <a:gd name="connsiteX4" fmla="*/ 0 w 4750257"/>
              <a:gd name="connsiteY4" fmla="*/ 1690616 h 169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257" h="1693830">
                <a:moveTo>
                  <a:pt x="0" y="1690616"/>
                </a:moveTo>
                <a:lnTo>
                  <a:pt x="4750257" y="1693830"/>
                </a:lnTo>
                <a:lnTo>
                  <a:pt x="3887926" y="39524"/>
                </a:lnTo>
                <a:lnTo>
                  <a:pt x="824579" y="0"/>
                </a:lnTo>
                <a:lnTo>
                  <a:pt x="0" y="1690616"/>
                </a:lnTo>
                <a:close/>
              </a:path>
            </a:pathLst>
          </a:custGeom>
          <a:gradFill flip="none" rotWithShape="1">
            <a:gsLst>
              <a:gs pos="0">
                <a:srgbClr val="0000FF"/>
              </a:gs>
              <a:gs pos="100000">
                <a:srgbClr val="008000"/>
              </a:gs>
              <a:gs pos="95000">
                <a:srgbClr val="008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3" rIns="91436" bIns="0" rtlCol="0" anchor="ctr"/>
          <a:lstStyle/>
          <a:p>
            <a:pPr algn="ctr"/>
            <a:r>
              <a:rPr lang="en-US" sz="5973" dirty="0">
                <a:solidFill>
                  <a:srgbClr val="FFFFFF"/>
                </a:solidFill>
                <a:latin typeface="Marker Felt Thin"/>
              </a:rPr>
              <a:t>LEARN</a:t>
            </a:r>
            <a:endParaRPr lang="en-US" sz="5973" dirty="0">
              <a:solidFill>
                <a:srgbClr val="FFFFFF"/>
              </a:solidFill>
            </a:endParaRPr>
          </a:p>
        </p:txBody>
      </p:sp>
      <p:sp>
        <p:nvSpPr>
          <p:cNvPr id="6" name="Isosceles Triangle 5"/>
          <p:cNvSpPr/>
          <p:nvPr/>
        </p:nvSpPr>
        <p:spPr>
          <a:xfrm>
            <a:off x="4814766" y="136673"/>
            <a:ext cx="3282146" cy="3361946"/>
          </a:xfrm>
          <a:custGeom>
            <a:avLst/>
            <a:gdLst>
              <a:gd name="connsiteX0" fmla="*/ 0 w 2858008"/>
              <a:gd name="connsiteY0" fmla="*/ 2286679 h 2286679"/>
              <a:gd name="connsiteX1" fmla="*/ 1429004 w 2858008"/>
              <a:gd name="connsiteY1" fmla="*/ 0 h 2286679"/>
              <a:gd name="connsiteX2" fmla="*/ 2858008 w 2858008"/>
              <a:gd name="connsiteY2" fmla="*/ 2286679 h 2286679"/>
              <a:gd name="connsiteX3" fmla="*/ 0 w 2858008"/>
              <a:gd name="connsiteY3" fmla="*/ 2286679 h 2286679"/>
              <a:gd name="connsiteX0" fmla="*/ 0 w 2861183"/>
              <a:gd name="connsiteY0" fmla="*/ 2296204 h 2296204"/>
              <a:gd name="connsiteX1" fmla="*/ 1432179 w 2861183"/>
              <a:gd name="connsiteY1" fmla="*/ 0 h 2296204"/>
              <a:gd name="connsiteX2" fmla="*/ 2861183 w 2861183"/>
              <a:gd name="connsiteY2" fmla="*/ 2286679 h 2296204"/>
              <a:gd name="connsiteX3" fmla="*/ 0 w 2861183"/>
              <a:gd name="connsiteY3" fmla="*/ 2296204 h 2296204"/>
              <a:gd name="connsiteX0" fmla="*/ 0 w 2873605"/>
              <a:gd name="connsiteY0" fmla="*/ 2293029 h 2293029"/>
              <a:gd name="connsiteX1" fmla="*/ 1444601 w 2873605"/>
              <a:gd name="connsiteY1" fmla="*/ 0 h 2293029"/>
              <a:gd name="connsiteX2" fmla="*/ 2873605 w 2873605"/>
              <a:gd name="connsiteY2" fmla="*/ 2286679 h 2293029"/>
              <a:gd name="connsiteX3" fmla="*/ 0 w 2873605"/>
              <a:gd name="connsiteY3" fmla="*/ 2293029 h 2293029"/>
              <a:gd name="connsiteX0" fmla="*/ 0 w 3022670"/>
              <a:gd name="connsiteY0" fmla="*/ 2276095 h 2286679"/>
              <a:gd name="connsiteX1" fmla="*/ 1593666 w 3022670"/>
              <a:gd name="connsiteY1" fmla="*/ 0 h 2286679"/>
              <a:gd name="connsiteX2" fmla="*/ 3022670 w 3022670"/>
              <a:gd name="connsiteY2" fmla="*/ 2286679 h 2286679"/>
              <a:gd name="connsiteX3" fmla="*/ 0 w 3022670"/>
              <a:gd name="connsiteY3" fmla="*/ 2276095 h 2286679"/>
              <a:gd name="connsiteX0" fmla="*/ 0 w 3043374"/>
              <a:gd name="connsiteY0" fmla="*/ 2271861 h 2286679"/>
              <a:gd name="connsiteX1" fmla="*/ 1614370 w 3043374"/>
              <a:gd name="connsiteY1" fmla="*/ 0 h 2286679"/>
              <a:gd name="connsiteX2" fmla="*/ 3043374 w 3043374"/>
              <a:gd name="connsiteY2" fmla="*/ 2286679 h 2286679"/>
              <a:gd name="connsiteX3" fmla="*/ 0 w 3043374"/>
              <a:gd name="connsiteY3" fmla="*/ 2271861 h 2286679"/>
              <a:gd name="connsiteX0" fmla="*/ 0 w 3175877"/>
              <a:gd name="connsiteY0" fmla="*/ 2271861 h 2303612"/>
              <a:gd name="connsiteX1" fmla="*/ 1614370 w 3175877"/>
              <a:gd name="connsiteY1" fmla="*/ 0 h 2303612"/>
              <a:gd name="connsiteX2" fmla="*/ 3175877 w 3175877"/>
              <a:gd name="connsiteY2" fmla="*/ 2303612 h 2303612"/>
              <a:gd name="connsiteX3" fmla="*/ 0 w 3175877"/>
              <a:gd name="connsiteY3" fmla="*/ 2271861 h 2303612"/>
              <a:gd name="connsiteX0" fmla="*/ 0 w 3175877"/>
              <a:gd name="connsiteY0" fmla="*/ 2703661 h 2735412"/>
              <a:gd name="connsiteX1" fmla="*/ 1593666 w 3175877"/>
              <a:gd name="connsiteY1" fmla="*/ 0 h 2735412"/>
              <a:gd name="connsiteX2" fmla="*/ 3175877 w 3175877"/>
              <a:gd name="connsiteY2" fmla="*/ 2735412 h 2735412"/>
              <a:gd name="connsiteX3" fmla="*/ 0 w 3175877"/>
              <a:gd name="connsiteY3" fmla="*/ 2703661 h 2735412"/>
              <a:gd name="connsiteX0" fmla="*/ 0 w 3175877"/>
              <a:gd name="connsiteY0" fmla="*/ 3330194 h 3361945"/>
              <a:gd name="connsiteX1" fmla="*/ 1593666 w 3175877"/>
              <a:gd name="connsiteY1" fmla="*/ 0 h 3361945"/>
              <a:gd name="connsiteX2" fmla="*/ 3175877 w 3175877"/>
              <a:gd name="connsiteY2" fmla="*/ 3361945 h 3361945"/>
              <a:gd name="connsiteX3" fmla="*/ 0 w 3175877"/>
              <a:gd name="connsiteY3" fmla="*/ 3330194 h 3361945"/>
              <a:gd name="connsiteX0" fmla="*/ 0 w 3192347"/>
              <a:gd name="connsiteY0" fmla="*/ 3330194 h 3361945"/>
              <a:gd name="connsiteX1" fmla="*/ 1610136 w 3192347"/>
              <a:gd name="connsiteY1" fmla="*/ 0 h 3361945"/>
              <a:gd name="connsiteX2" fmla="*/ 3192347 w 3192347"/>
              <a:gd name="connsiteY2" fmla="*/ 3361945 h 3361945"/>
              <a:gd name="connsiteX3" fmla="*/ 0 w 3192347"/>
              <a:gd name="connsiteY3" fmla="*/ 3330194 h 3361945"/>
            </a:gdLst>
            <a:ahLst/>
            <a:cxnLst>
              <a:cxn ang="0">
                <a:pos x="connsiteX0" y="connsiteY0"/>
              </a:cxn>
              <a:cxn ang="0">
                <a:pos x="connsiteX1" y="connsiteY1"/>
              </a:cxn>
              <a:cxn ang="0">
                <a:pos x="connsiteX2" y="connsiteY2"/>
              </a:cxn>
              <a:cxn ang="0">
                <a:pos x="connsiteX3" y="connsiteY3"/>
              </a:cxn>
            </a:cxnLst>
            <a:rect l="l" t="t" r="r" b="b"/>
            <a:pathLst>
              <a:path w="3192347" h="3361945">
                <a:moveTo>
                  <a:pt x="0" y="3330194"/>
                </a:moveTo>
                <a:lnTo>
                  <a:pt x="1610136" y="0"/>
                </a:lnTo>
                <a:lnTo>
                  <a:pt x="3192347" y="3361945"/>
                </a:lnTo>
                <a:lnTo>
                  <a:pt x="0" y="3330194"/>
                </a:lnTo>
                <a:close/>
              </a:path>
            </a:pathLst>
          </a:cu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wrap="none" lIns="0" tIns="45719" rIns="0" bIns="502902" rtlCol="0" anchor="b" anchorCtr="1"/>
          <a:lstStyle/>
          <a:p>
            <a:pPr algn="ctr"/>
            <a:r>
              <a:rPr lang="en-US" sz="5973" dirty="0">
                <a:solidFill>
                  <a:srgbClr val="FFFFFF"/>
                </a:solidFill>
                <a:latin typeface="Marker Felt Thin"/>
              </a:rPr>
              <a:t>LEAD</a:t>
            </a:r>
            <a:endParaRPr lang="en-US" sz="5973" dirty="0">
              <a:solidFill>
                <a:srgbClr val="FFFFFF"/>
              </a:solidFill>
            </a:endParaRPr>
          </a:p>
        </p:txBody>
      </p:sp>
      <p:sp>
        <p:nvSpPr>
          <p:cNvPr id="19" name="Shape 46"/>
          <p:cNvSpPr/>
          <p:nvPr/>
        </p:nvSpPr>
        <p:spPr>
          <a:xfrm>
            <a:off x="10439966" y="6476354"/>
            <a:ext cx="2564836" cy="919098"/>
          </a:xfrm>
          <a:prstGeom prst="rect">
            <a:avLst/>
          </a:prstGeom>
          <a:noFill/>
          <a:ln w="28575" cmpd="sng">
            <a:solidFill>
              <a:srgbClr val="FFFF00"/>
            </a:solidFill>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SEEK OUT</a:t>
            </a:r>
          </a:p>
          <a:p>
            <a:pPr lvl="0" algn="ctr">
              <a:defRPr sz="1800">
                <a:solidFill>
                  <a:srgbClr val="000000"/>
                </a:solidFill>
              </a:defRPr>
            </a:pPr>
            <a:r>
              <a:rPr sz="1991" dirty="0">
                <a:solidFill>
                  <a:srgbClr val="FFF794"/>
                </a:solidFill>
                <a:latin typeface="Chalkboard"/>
                <a:ea typeface="Chalkboard"/>
                <a:cs typeface="Chalkboard"/>
                <a:sym typeface="Chalkboard"/>
              </a:rPr>
              <a:t>opinions from</a:t>
            </a:r>
          </a:p>
          <a:p>
            <a:pPr lvl="0" algn="ctr">
              <a:defRPr sz="1800">
                <a:solidFill>
                  <a:srgbClr val="000000"/>
                </a:solidFill>
              </a:defRPr>
            </a:pPr>
            <a:r>
              <a:rPr sz="1991" dirty="0">
                <a:solidFill>
                  <a:srgbClr val="FFF794"/>
                </a:solidFill>
                <a:latin typeface="Chalkboard"/>
                <a:ea typeface="Chalkboard"/>
                <a:cs typeface="Chalkboard"/>
                <a:sym typeface="Chalkboard"/>
              </a:rPr>
              <a:t>others</a:t>
            </a:r>
          </a:p>
        </p:txBody>
      </p:sp>
      <p:sp>
        <p:nvSpPr>
          <p:cNvPr id="22" name="Shape 52"/>
          <p:cNvSpPr/>
          <p:nvPr/>
        </p:nvSpPr>
        <p:spPr>
          <a:xfrm>
            <a:off x="10439964" y="4110539"/>
            <a:ext cx="2564836" cy="1225464"/>
          </a:xfrm>
          <a:prstGeom prst="rect">
            <a:avLst/>
          </a:prstGeom>
          <a:noFill/>
          <a:ln w="28575" cmpd="sng">
            <a:solidFill>
              <a:srgbClr val="0000FF"/>
            </a:solidFill>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UNDERSTAND </a:t>
            </a: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lang="en-US" sz="1991" b="1" dirty="0">
                <a:solidFill>
                  <a:srgbClr val="FFF794"/>
                </a:solidFill>
                <a:latin typeface="Chalkboard"/>
                <a:ea typeface="Chalkboard"/>
                <a:cs typeface="Chalkboard"/>
                <a:sym typeface="Chalkboard"/>
              </a:rPr>
              <a:t>&amp; RESPECT</a:t>
            </a:r>
            <a:endParaRPr sz="1991" b="1" dirty="0">
              <a:solidFill>
                <a:srgbClr val="FFF794"/>
              </a:solidFill>
              <a:latin typeface="Chalkboard"/>
              <a:ea typeface="Chalkboard"/>
              <a:cs typeface="Chalkboard"/>
              <a:sym typeface="Chalkboard"/>
            </a:endParaRPr>
          </a:p>
          <a:p>
            <a:pPr lvl="0" algn="ctr">
              <a:defRPr sz="1800">
                <a:solidFill>
                  <a:srgbClr val="000000"/>
                </a:solidFill>
              </a:defRPr>
            </a:pPr>
            <a:r>
              <a:rPr sz="1991" dirty="0">
                <a:solidFill>
                  <a:srgbClr val="FFF794"/>
                </a:solidFill>
                <a:latin typeface="Chalkboard"/>
                <a:ea typeface="Chalkboard"/>
                <a:cs typeface="Chalkboard"/>
                <a:sym typeface="Chalkboard"/>
              </a:rPr>
              <a:t>different points </a:t>
            </a:r>
          </a:p>
          <a:p>
            <a:pPr lvl="0" algn="ctr">
              <a:defRPr sz="1800">
                <a:solidFill>
                  <a:srgbClr val="000000"/>
                </a:solidFill>
              </a:defRPr>
            </a:pPr>
            <a:r>
              <a:rPr sz="1991" dirty="0">
                <a:solidFill>
                  <a:srgbClr val="FFF794"/>
                </a:solidFill>
                <a:latin typeface="Chalkboard"/>
                <a:ea typeface="Chalkboard"/>
                <a:cs typeface="Chalkboard"/>
                <a:sym typeface="Chalkboard"/>
              </a:rPr>
              <a:t>of view</a:t>
            </a:r>
          </a:p>
        </p:txBody>
      </p:sp>
      <p:sp>
        <p:nvSpPr>
          <p:cNvPr id="25" name="Shape 58"/>
          <p:cNvSpPr/>
          <p:nvPr/>
        </p:nvSpPr>
        <p:spPr>
          <a:xfrm>
            <a:off x="10439964" y="2017631"/>
            <a:ext cx="2564836" cy="1225464"/>
          </a:xfrm>
          <a:prstGeom prst="rect">
            <a:avLst/>
          </a:prstGeom>
          <a:noFill/>
          <a:ln w="28575" cmpd="sng">
            <a:solidFill>
              <a:srgbClr val="008000"/>
            </a:solidFill>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algn="ctr">
              <a:defRPr sz="1800">
                <a:solidFill>
                  <a:srgbClr val="000000"/>
                </a:solidFill>
              </a:defRPr>
            </a:pP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sz="1991" b="1" dirty="0">
                <a:solidFill>
                  <a:srgbClr val="FFF794"/>
                </a:solidFill>
                <a:latin typeface="Chalkboard"/>
                <a:ea typeface="Chalkboard"/>
                <a:cs typeface="Chalkboard"/>
                <a:sym typeface="Chalkboard"/>
              </a:rPr>
              <a:t>TAKE ACTION</a:t>
            </a:r>
          </a:p>
          <a:p>
            <a:pPr lvl="0" algn="ctr">
              <a:defRPr sz="1800">
                <a:solidFill>
                  <a:srgbClr val="000000"/>
                </a:solidFill>
              </a:defRPr>
            </a:pPr>
            <a:r>
              <a:rPr sz="1991" dirty="0">
                <a:solidFill>
                  <a:srgbClr val="FFF794"/>
                </a:solidFill>
                <a:latin typeface="Chalkboard"/>
                <a:ea typeface="Chalkboard"/>
                <a:cs typeface="Chalkboard"/>
                <a:sym typeface="Chalkboard"/>
              </a:rPr>
              <a:t>with others</a:t>
            </a:r>
            <a:endParaRPr lang="en-US" sz="1991" dirty="0">
              <a:solidFill>
                <a:srgbClr val="FFF794"/>
              </a:solidFill>
              <a:latin typeface="Chalkboard"/>
              <a:ea typeface="Chalkboard"/>
              <a:cs typeface="Chalkboard"/>
              <a:sym typeface="Chalkboard"/>
            </a:endParaRPr>
          </a:p>
          <a:p>
            <a:pPr lvl="0" algn="ctr">
              <a:defRPr sz="1800">
                <a:solidFill>
                  <a:srgbClr val="000000"/>
                </a:solidFill>
              </a:defRPr>
            </a:pPr>
            <a:endParaRPr sz="1991" dirty="0">
              <a:solidFill>
                <a:srgbClr val="FFF794"/>
              </a:solidFill>
              <a:latin typeface="Chalkboard"/>
              <a:ea typeface="Chalkboard"/>
              <a:cs typeface="Chalkboard"/>
              <a:sym typeface="Chalkboard"/>
            </a:endParaRPr>
          </a:p>
        </p:txBody>
      </p:sp>
      <p:grpSp>
        <p:nvGrpSpPr>
          <p:cNvPr id="32" name="Group 31"/>
          <p:cNvGrpSpPr/>
          <p:nvPr/>
        </p:nvGrpSpPr>
        <p:grpSpPr>
          <a:xfrm>
            <a:off x="443388" y="3055948"/>
            <a:ext cx="8089424" cy="1094519"/>
            <a:chOff x="4137508" y="1831153"/>
            <a:chExt cx="3316421" cy="1085375"/>
          </a:xfrm>
        </p:grpSpPr>
        <p:pic>
          <p:nvPicPr>
            <p:cNvPr id="33" name="Picture 32"/>
            <p:cNvPicPr/>
            <p:nvPr/>
          </p:nvPicPr>
          <p:blipFill>
            <a:blip r:embed="rId2"/>
            <a:stretch>
              <a:fillRect/>
            </a:stretch>
          </p:blipFill>
          <p:spPr>
            <a:xfrm>
              <a:off x="4137508" y="1846464"/>
              <a:ext cx="3102965" cy="76201"/>
            </a:xfrm>
            <a:prstGeom prst="rect">
              <a:avLst/>
            </a:prstGeom>
            <a:effectLst/>
          </p:spPr>
        </p:pic>
        <p:pic>
          <p:nvPicPr>
            <p:cNvPr id="34" name="Picture 33"/>
            <p:cNvPicPr/>
            <p:nvPr/>
          </p:nvPicPr>
          <p:blipFill>
            <a:blip r:embed="rId3"/>
            <a:stretch>
              <a:fillRect/>
            </a:stretch>
          </p:blipFill>
          <p:spPr>
            <a:xfrm>
              <a:off x="4143901" y="2824367"/>
              <a:ext cx="3310028" cy="58296"/>
            </a:xfrm>
            <a:prstGeom prst="rect">
              <a:avLst/>
            </a:prstGeom>
            <a:effectLst/>
          </p:spPr>
        </p:pic>
        <p:pic>
          <p:nvPicPr>
            <p:cNvPr id="35" name="Picture 34"/>
            <p:cNvPicPr/>
            <p:nvPr/>
          </p:nvPicPr>
          <p:blipFill>
            <a:blip r:embed="rId4"/>
            <a:stretch>
              <a:fillRect/>
            </a:stretch>
          </p:blipFill>
          <p:spPr>
            <a:xfrm rot="16200000">
              <a:off x="3661917" y="2335740"/>
              <a:ext cx="1085375" cy="76201"/>
            </a:xfrm>
            <a:prstGeom prst="rect">
              <a:avLst/>
            </a:prstGeom>
            <a:effectLst/>
          </p:spPr>
        </p:pic>
      </p:grpSp>
      <p:grpSp>
        <p:nvGrpSpPr>
          <p:cNvPr id="36" name="Group 35"/>
          <p:cNvGrpSpPr/>
          <p:nvPr/>
        </p:nvGrpSpPr>
        <p:grpSpPr>
          <a:xfrm>
            <a:off x="423333" y="5139920"/>
            <a:ext cx="9193213" cy="1094519"/>
            <a:chOff x="4137508" y="1831153"/>
            <a:chExt cx="3316421" cy="1085375"/>
          </a:xfrm>
        </p:grpSpPr>
        <p:pic>
          <p:nvPicPr>
            <p:cNvPr id="37" name="Picture 36"/>
            <p:cNvPicPr/>
            <p:nvPr/>
          </p:nvPicPr>
          <p:blipFill>
            <a:blip r:embed="rId2"/>
            <a:stretch>
              <a:fillRect/>
            </a:stretch>
          </p:blipFill>
          <p:spPr>
            <a:xfrm>
              <a:off x="4137508" y="1846464"/>
              <a:ext cx="3155440" cy="76201"/>
            </a:xfrm>
            <a:prstGeom prst="rect">
              <a:avLst/>
            </a:prstGeom>
            <a:effectLst/>
          </p:spPr>
        </p:pic>
        <p:pic>
          <p:nvPicPr>
            <p:cNvPr id="38" name="Picture 37"/>
            <p:cNvPicPr/>
            <p:nvPr/>
          </p:nvPicPr>
          <p:blipFill>
            <a:blip r:embed="rId3"/>
            <a:stretch>
              <a:fillRect/>
            </a:stretch>
          </p:blipFill>
          <p:spPr>
            <a:xfrm>
              <a:off x="4143901" y="2824367"/>
              <a:ext cx="3310028" cy="58296"/>
            </a:xfrm>
            <a:prstGeom prst="rect">
              <a:avLst/>
            </a:prstGeom>
            <a:effectLst/>
          </p:spPr>
        </p:pic>
        <p:pic>
          <p:nvPicPr>
            <p:cNvPr id="39" name="Picture 38"/>
            <p:cNvPicPr/>
            <p:nvPr/>
          </p:nvPicPr>
          <p:blipFill>
            <a:blip r:embed="rId4"/>
            <a:stretch>
              <a:fillRect/>
            </a:stretch>
          </p:blipFill>
          <p:spPr>
            <a:xfrm rot="16200000">
              <a:off x="3661917" y="2335740"/>
              <a:ext cx="1085375" cy="76201"/>
            </a:xfrm>
            <a:prstGeom prst="rect">
              <a:avLst/>
            </a:prstGeom>
            <a:effectLst/>
          </p:spPr>
        </p:pic>
      </p:grpSp>
      <p:sp>
        <p:nvSpPr>
          <p:cNvPr id="40" name="Rectangle 39"/>
          <p:cNvSpPr/>
          <p:nvPr/>
        </p:nvSpPr>
        <p:spPr>
          <a:xfrm>
            <a:off x="758613" y="3252945"/>
            <a:ext cx="2438400" cy="705063"/>
          </a:xfrm>
          <a:prstGeom prst="rect">
            <a:avLst/>
          </a:prstGeom>
        </p:spPr>
        <p:txBody>
          <a:bodyPr wrap="square" lIns="91436" tIns="45719" rIns="91436" bIns="45719">
            <a:spAutoFit/>
          </a:bodyPr>
          <a:lstStyle/>
          <a:p>
            <a:r>
              <a:rPr lang="en-US" sz="1991" b="1" dirty="0">
                <a:solidFill>
                  <a:srgbClr val="FFF794"/>
                </a:solidFill>
                <a:latin typeface="Chalkboard"/>
                <a:ea typeface="Chalkboard"/>
                <a:cs typeface="Chalkboard"/>
                <a:sym typeface="Chalkboard"/>
              </a:rPr>
              <a:t>Share</a:t>
            </a:r>
          </a:p>
          <a:p>
            <a:r>
              <a:rPr lang="en-US" sz="1991" b="1" dirty="0">
                <a:solidFill>
                  <a:srgbClr val="FFF794"/>
                </a:solidFill>
                <a:latin typeface="Chalkboard"/>
                <a:ea typeface="Chalkboard"/>
                <a:cs typeface="Chalkboard"/>
                <a:sym typeface="Chalkboard"/>
              </a:rPr>
              <a:t>RESPONSIBILITY</a:t>
            </a:r>
          </a:p>
        </p:txBody>
      </p:sp>
      <p:sp>
        <p:nvSpPr>
          <p:cNvPr id="41" name="Rectangle 40"/>
          <p:cNvSpPr/>
          <p:nvPr/>
        </p:nvSpPr>
        <p:spPr>
          <a:xfrm>
            <a:off x="697645" y="5315139"/>
            <a:ext cx="1085546" cy="705063"/>
          </a:xfrm>
          <a:prstGeom prst="rect">
            <a:avLst/>
          </a:prstGeom>
        </p:spPr>
        <p:txBody>
          <a:bodyPr wrap="none" lIns="91436" tIns="45719" rIns="91436" bIns="45719">
            <a:spAutoFit/>
          </a:bodyPr>
          <a:lstStyle/>
          <a:p>
            <a:r>
              <a:rPr lang="en-US" sz="1991" b="1" dirty="0">
                <a:solidFill>
                  <a:srgbClr val="FFF794"/>
                </a:solidFill>
                <a:latin typeface="Chalkboard"/>
                <a:ea typeface="Chalkboard"/>
                <a:cs typeface="Chalkboard"/>
                <a:sym typeface="Chalkboard"/>
              </a:rPr>
              <a:t>Build</a:t>
            </a:r>
          </a:p>
          <a:p>
            <a:r>
              <a:rPr lang="en-US" sz="1991" b="1" dirty="0">
                <a:solidFill>
                  <a:srgbClr val="FFF794"/>
                </a:solidFill>
                <a:latin typeface="Chalkboard"/>
                <a:ea typeface="Chalkboard"/>
                <a:cs typeface="Chalkboard"/>
                <a:sym typeface="Chalkboard"/>
              </a:rPr>
              <a:t>TRUST </a:t>
            </a:r>
            <a:endParaRPr lang="en-US" sz="1991" dirty="0"/>
          </a:p>
        </p:txBody>
      </p:sp>
      <p:sp>
        <p:nvSpPr>
          <p:cNvPr id="42" name="Shape 77"/>
          <p:cNvSpPr/>
          <p:nvPr/>
        </p:nvSpPr>
        <p:spPr>
          <a:xfrm>
            <a:off x="3144117" y="8337129"/>
            <a:ext cx="6716578" cy="1118251"/>
          </a:xfrm>
          <a:prstGeom prst="rect">
            <a:avLst/>
          </a:prstGeom>
          <a:ln w="12700">
            <a:miter lim="400000"/>
          </a:ln>
          <a:extLst>
            <a:ext uri="{C572A759-6A51-4108-AA02-DFA0A04FC94B}">
              <ma14:wrappingTextBoxFlag xmlns="" xmlns:ma14="http://schemas.microsoft.com/office/mac/drawingml/2011/main" val="1"/>
            </a:ext>
          </a:extLst>
        </p:spPr>
        <p:txBody>
          <a:bodyPr wrap="none" lIns="50798" tIns="50798" rIns="50798" bIns="50798" anchor="ctr">
            <a:spAutoFit/>
          </a:bodyPr>
          <a:lstStyle>
            <a:lvl1pPr>
              <a:defRPr sz="5400">
                <a:latin typeface="Chalkduster"/>
                <a:ea typeface="Chalkduster"/>
                <a:cs typeface="Chalkduster"/>
                <a:sym typeface="Chalkduster"/>
              </a:defRPr>
            </a:lvl1pPr>
          </a:lstStyle>
          <a:p>
            <a:pPr lvl="0">
              <a:defRPr sz="1800">
                <a:solidFill>
                  <a:srgbClr val="000000"/>
                </a:solidFill>
              </a:defRPr>
            </a:pPr>
            <a:r>
              <a:rPr sz="6600" dirty="0">
                <a:solidFill>
                  <a:srgbClr val="FFFFFF"/>
                </a:solidFill>
              </a:rPr>
              <a:t>Voice</a:t>
            </a:r>
            <a:r>
              <a:rPr lang="en-US" sz="6600" dirty="0">
                <a:solidFill>
                  <a:srgbClr val="FFFFFF"/>
                </a:solidFill>
              </a:rPr>
              <a:t> Process</a:t>
            </a:r>
            <a:endParaRPr sz="6600" dirty="0">
              <a:solidFill>
                <a:srgbClr val="FFFFFF"/>
              </a:solidFill>
            </a:endParaRPr>
          </a:p>
        </p:txBody>
      </p:sp>
      <p:pic>
        <p:nvPicPr>
          <p:cNvPr id="21" name="Picture 20">
            <a:extLst>
              <a:ext uri="{FF2B5EF4-FFF2-40B4-BE49-F238E27FC236}">
                <a16:creationId xmlns:a16="http://schemas.microsoft.com/office/drawing/2014/main" id="{4B503B1A-8D6A-E54D-A5CF-660A2F408F78}"/>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1483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set>
                                      <p:cBhvr>
                                        <p:cTn id="21" dur="455" fill="hold">
                                          <p:stCondLst>
                                            <p:cond delay="0"/>
                                          </p:stCondLst>
                                        </p:cTn>
                                        <p:tgtEl>
                                          <p:spTgt spid="5"/>
                                        </p:tgtEl>
                                        <p:attrNameLst>
                                          <p:attrName>style.rotation</p:attrName>
                                        </p:attrNameLst>
                                      </p:cBhvr>
                                      <p:to>
                                        <p:strVal val="-45.0"/>
                                      </p:to>
                                    </p:set>
                                    <p:anim calcmode="lin" valueType="num">
                                      <p:cBhvr>
                                        <p:cTn id="2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set>
                                      <p:cBhvr>
                                        <p:cTn id="35" dur="455" fill="hold">
                                          <p:stCondLst>
                                            <p:cond delay="0"/>
                                          </p:stCondLst>
                                        </p:cTn>
                                        <p:tgtEl>
                                          <p:spTgt spid="6"/>
                                        </p:tgtEl>
                                        <p:attrNameLst>
                                          <p:attrName>style.rotation</p:attrName>
                                        </p:attrNameLst>
                                      </p:cBhvr>
                                      <p:to>
                                        <p:strVal val="-45.0"/>
                                      </p:to>
                                    </p:set>
                                    <p:anim calcmode="lin" valueType="num">
                                      <p:cBhvr>
                                        <p:cTn id="3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edge">
                                      <p:cBhvr>
                                        <p:cTn id="49" dur="2000"/>
                                        <p:tgtEl>
                                          <p:spTgt spid="36"/>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20" presetClass="entr" presetSubtype="0" fill="hold" nodeType="click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edge">
                                      <p:cBhvr>
                                        <p:cTn id="58" dur="20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wipe(left)">
                                      <p:cBhvr>
                                        <p:cTn id="6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9" grpId="0" animBg="1"/>
      <p:bldP spid="22" grpId="0" animBg="1"/>
      <p:bldP spid="25" grpId="0" animBg="1"/>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972697">
            <a:off x="1726820" y="1654656"/>
            <a:ext cx="12209079" cy="2497103"/>
          </a:xfrm>
        </p:spPr>
        <p:txBody>
          <a:bodyPr/>
          <a:lstStyle/>
          <a:p>
            <a:pPr lvl="0">
              <a:defRPr sz="1800"/>
            </a:pPr>
            <a:r>
              <a:rPr lang="en-US" sz="6600" dirty="0">
                <a:solidFill>
                  <a:srgbClr val="FFFF00"/>
                </a:solidFill>
                <a:latin typeface="Chalkduster"/>
                <a:ea typeface="Marker Felt"/>
                <a:cs typeface="Chalkduster"/>
                <a:sym typeface="Marker Felt"/>
              </a:rPr>
              <a:t>Let’s Dive Deeper</a:t>
            </a:r>
            <a:r>
              <a:rPr lang="is-IS" sz="6600" dirty="0">
                <a:solidFill>
                  <a:srgbClr val="FFFF00"/>
                </a:solidFill>
                <a:latin typeface="Chalkduster"/>
                <a:ea typeface="Marker Felt"/>
                <a:cs typeface="Chalkduster"/>
                <a:sym typeface="Marker Felt"/>
              </a:rPr>
              <a:t>…</a:t>
            </a:r>
            <a:br>
              <a:rPr lang="en-US" sz="3600" dirty="0">
                <a:solidFill>
                  <a:srgbClr val="97C72B"/>
                </a:solidFill>
                <a:latin typeface="Chalkduster"/>
                <a:ea typeface="Marker Felt"/>
                <a:cs typeface="Chalkduster"/>
                <a:sym typeface="Marker Felt"/>
              </a:rPr>
            </a:br>
            <a:br>
              <a:rPr lang="en-US" sz="3600" dirty="0">
                <a:solidFill>
                  <a:srgbClr val="97C72B"/>
                </a:solidFill>
                <a:latin typeface="Chalkduster"/>
                <a:ea typeface="Marker Felt"/>
                <a:cs typeface="Chalkduster"/>
                <a:sym typeface="Marker Felt"/>
              </a:rPr>
            </a:br>
            <a:endParaRPr lang="en-US" sz="8000" dirty="0">
              <a:solidFill>
                <a:schemeClr val="bg1"/>
              </a:solidFill>
              <a:latin typeface="Chalkduster"/>
              <a:ea typeface="Marker Felt"/>
              <a:cs typeface="Chalkduster"/>
              <a:sym typeface="Marker Felt"/>
            </a:endParaRPr>
          </a:p>
        </p:txBody>
      </p:sp>
      <p:pic>
        <p:nvPicPr>
          <p:cNvPr id="5" name="Picture 4">
            <a:extLst>
              <a:ext uri="{FF2B5EF4-FFF2-40B4-BE49-F238E27FC236}">
                <a16:creationId xmlns:a16="http://schemas.microsoft.com/office/drawing/2014/main" id="{D42FF438-74AD-2F44-8E78-E8DC75B5F5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9858" y="2334126"/>
            <a:ext cx="5057639" cy="6545179"/>
          </a:xfrm>
          <a:prstGeom prst="rect">
            <a:avLst/>
          </a:prstGeom>
          <a:effectLst>
            <a:softEdge rad="241300"/>
          </a:effectLst>
        </p:spPr>
      </p:pic>
      <p:sp>
        <p:nvSpPr>
          <p:cNvPr id="6" name="TextBox 5">
            <a:extLst>
              <a:ext uri="{FF2B5EF4-FFF2-40B4-BE49-F238E27FC236}">
                <a16:creationId xmlns:a16="http://schemas.microsoft.com/office/drawing/2014/main" id="{6095221B-91FC-1243-A9BD-A5C09DFA8F24}"/>
              </a:ext>
            </a:extLst>
          </p:cNvPr>
          <p:cNvSpPr txBox="1"/>
          <p:nvPr/>
        </p:nvSpPr>
        <p:spPr>
          <a:xfrm>
            <a:off x="7704139" y="3437823"/>
            <a:ext cx="7327839" cy="414985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6500" dirty="0">
              <a:solidFill>
                <a:schemeClr val="bg1"/>
              </a:solidFill>
              <a:latin typeface="Chalkduster"/>
              <a:ea typeface="Marker Felt"/>
              <a:cs typeface="Chalkduster"/>
              <a:sym typeface="Marker Felt"/>
            </a:endParaRPr>
          </a:p>
          <a:p>
            <a:pPr algn="l" rtl="0" latinLnBrk="1" hangingPunct="0"/>
            <a:r>
              <a:rPr lang="en-US" sz="6600" dirty="0">
                <a:solidFill>
                  <a:schemeClr val="bg1"/>
                </a:solidFill>
                <a:latin typeface="Chalkduster"/>
                <a:ea typeface="Marker Felt"/>
                <a:cs typeface="Chalkduster"/>
                <a:sym typeface="Marker Felt"/>
              </a:rPr>
              <a:t>Listen</a:t>
            </a:r>
          </a:p>
          <a:p>
            <a:pPr algn="l" rtl="0" latinLnBrk="1" hangingPunct="0"/>
            <a:r>
              <a:rPr lang="en-US" sz="6600" dirty="0">
                <a:solidFill>
                  <a:schemeClr val="bg1"/>
                </a:solidFill>
                <a:latin typeface="Chalkduster"/>
                <a:ea typeface="Marker Felt"/>
                <a:cs typeface="Chalkduster"/>
                <a:sym typeface="Marker Felt"/>
              </a:rPr>
              <a:t>Learn</a:t>
            </a:r>
          </a:p>
          <a:p>
            <a:pPr algn="l" rtl="0" latinLnBrk="1" hangingPunct="0"/>
            <a:r>
              <a:rPr lang="en-US" sz="6600" dirty="0">
                <a:solidFill>
                  <a:schemeClr val="bg1"/>
                </a:solidFill>
                <a:latin typeface="Chalkduster"/>
                <a:ea typeface="Marker Felt"/>
                <a:cs typeface="Chalkduster"/>
                <a:sym typeface="Marker Felt"/>
              </a:rPr>
              <a:t>Lead</a:t>
            </a:r>
          </a:p>
        </p:txBody>
      </p:sp>
      <p:pic>
        <p:nvPicPr>
          <p:cNvPr id="7" name="Picture 6">
            <a:extLst>
              <a:ext uri="{FF2B5EF4-FFF2-40B4-BE49-F238E27FC236}">
                <a16:creationId xmlns:a16="http://schemas.microsoft.com/office/drawing/2014/main" id="{FA887AC9-BA65-C94F-B848-F5E2DBCAE87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6628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9600" dirty="0">
                <a:solidFill>
                  <a:srgbClr val="FFFF00"/>
                </a:solidFill>
                <a:latin typeface="Chalkduster"/>
                <a:ea typeface="Marker Felt"/>
                <a:cs typeface="Chalkduster"/>
                <a:sym typeface="Marker Felt"/>
              </a:rPr>
              <a:t>Listen</a:t>
            </a:r>
          </a:p>
        </p:txBody>
      </p:sp>
      <p:pic>
        <p:nvPicPr>
          <p:cNvPr id="5" name="Picture 4" descr="IMG_0342 cop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2815" y="2791326"/>
            <a:ext cx="4635141" cy="5496402"/>
          </a:xfrm>
          <a:prstGeom prst="rect">
            <a:avLst/>
          </a:prstGeom>
          <a:effectLst>
            <a:glow rad="127000">
              <a:schemeClr val="tx1">
                <a:alpha val="21000"/>
              </a:schemeClr>
            </a:glow>
            <a:reflection endPos="0" dir="5400000" sy="-100000" algn="bl" rotWithShape="0"/>
            <a:softEdge rad="508000"/>
          </a:effectLst>
        </p:spPr>
      </p:pic>
      <p:pic>
        <p:nvPicPr>
          <p:cNvPr id="7" name="Picture 6">
            <a:extLst>
              <a:ext uri="{FF2B5EF4-FFF2-40B4-BE49-F238E27FC236}">
                <a16:creationId xmlns:a16="http://schemas.microsoft.com/office/drawing/2014/main" id="{AEAD3492-0154-A543-B1EF-68E6DD781AC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27643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61479" y="273851"/>
            <a:ext cx="14230310" cy="1385702"/>
          </a:xfrm>
        </p:spPr>
        <p:txBody>
          <a:bodyPr lIns="91436" tIns="45719" rIns="91436" bIns="45719"/>
          <a:lstStyle/>
          <a:p>
            <a:pPr lvl="0">
              <a:defRPr sz="1800"/>
            </a:pPr>
            <a:r>
              <a:rPr lang="en-US" sz="6600" dirty="0">
                <a:solidFill>
                  <a:srgbClr val="FFFF00"/>
                </a:solidFill>
                <a:latin typeface="Chalkduster"/>
                <a:ea typeface="Marker Felt"/>
                <a:cs typeface="Chalkduster"/>
                <a:sym typeface="Marker Felt"/>
              </a:rPr>
              <a:t>The Art of </a:t>
            </a:r>
            <a:r>
              <a:rPr lang="en-US" sz="6600" dirty="0">
                <a:solidFill>
                  <a:schemeClr val="bg1"/>
                </a:solidFill>
                <a:latin typeface="Chalkduster"/>
                <a:ea typeface="Marker Felt"/>
                <a:cs typeface="Chalkduster"/>
                <a:sym typeface="Marker Felt"/>
              </a:rPr>
              <a:t>Listening</a:t>
            </a:r>
          </a:p>
        </p:txBody>
      </p:sp>
      <p:sp>
        <p:nvSpPr>
          <p:cNvPr id="3" name="TextBox 2">
            <a:extLst>
              <a:ext uri="{FF2B5EF4-FFF2-40B4-BE49-F238E27FC236}">
                <a16:creationId xmlns:a16="http://schemas.microsoft.com/office/drawing/2014/main" id="{A6FD4D21-BE4D-D244-B70E-BE960F52AD7F}"/>
              </a:ext>
            </a:extLst>
          </p:cNvPr>
          <p:cNvSpPr txBox="1"/>
          <p:nvPr/>
        </p:nvSpPr>
        <p:spPr>
          <a:xfrm>
            <a:off x="1428376" y="2107489"/>
            <a:ext cx="10148047"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3"/>
              </a:rPr>
              <a:t>http://vimeo.com/qisva/listening</a:t>
            </a:r>
            <a:endPar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4"/>
              </a:rPr>
              <a:t>https://youtu.be/ooE9dKobjZU</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364995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Listen</a:t>
            </a:r>
          </a:p>
        </p:txBody>
      </p:sp>
      <p:sp>
        <p:nvSpPr>
          <p:cNvPr id="2" name="TextBox 1"/>
          <p:cNvSpPr txBox="1"/>
          <p:nvPr/>
        </p:nvSpPr>
        <p:spPr>
          <a:xfrm>
            <a:off x="0" y="2389305"/>
            <a:ext cx="12545616" cy="675056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Reach out &amp; listen to voices</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you typically don’t hear from</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Stay focused (put away your phone!) </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 genuine &amp; truly interested</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Engage in 2-way conversations that are</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life-giving</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 perpetually open to new ideas</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a:p>
            <a:pPr marL="0" marR="0" indent="0" algn="l"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A00BF520-3F75-9243-8DB5-A5076B9619C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9275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439" y="2085533"/>
            <a:ext cx="8847259" cy="57656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1: </a:t>
            </a:r>
            <a:r>
              <a:rPr lang="en-US" dirty="0">
                <a:solidFill>
                  <a:schemeClr val="bg1"/>
                </a:solidFill>
                <a:latin typeface="Chalkduster"/>
                <a:ea typeface="Marker Felt"/>
                <a:cs typeface="Chalkduster"/>
                <a:sym typeface="Marker Felt"/>
              </a:rPr>
              <a:t>Find a partner &amp;</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assign one person to be the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Describer, &amp; one person to</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be the Artist. Sit back to back.  Without looking or asking</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questions, describe to your</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partner how to replicate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your picture.</a:t>
            </a:r>
            <a:br>
              <a:rPr lang="en-US" dirty="0">
                <a:solidFill>
                  <a:schemeClr val="bg1"/>
                </a:solidFill>
                <a:latin typeface="Chalkduster"/>
                <a:ea typeface="Marker Felt"/>
                <a:cs typeface="Chalkduster"/>
                <a:sym typeface="Marker Felt"/>
              </a:rPr>
            </a:br>
            <a:endParaRPr lang="en-US" dirty="0">
              <a:solidFill>
                <a:schemeClr val="bg1"/>
              </a:solidFill>
              <a:latin typeface="Chalkduster"/>
              <a:ea typeface="Marker Felt"/>
              <a:cs typeface="Chalkduster"/>
              <a:sym typeface="Marker Felt"/>
            </a:endParaRPr>
          </a:p>
        </p:txBody>
      </p:sp>
      <p:pic>
        <p:nvPicPr>
          <p:cNvPr id="5" name="Picture 4" descr="IMG_694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8633">
            <a:off x="8668059" y="2941208"/>
            <a:ext cx="3822888" cy="4917652"/>
          </a:xfrm>
          <a:prstGeom prst="rect">
            <a:avLst/>
          </a:prstGeom>
          <a:effectLst>
            <a:softEdge rad="63500"/>
          </a:effectLst>
        </p:spPr>
      </p:pic>
      <p:sp>
        <p:nvSpPr>
          <p:cNvPr id="8" name="Title 1"/>
          <p:cNvSpPr txBox="1">
            <a:spLocks/>
          </p:cNvSpPr>
          <p:nvPr/>
        </p:nvSpPr>
        <p:spPr>
          <a:xfrm>
            <a:off x="854771" y="261257"/>
            <a:ext cx="11580959"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Challenge Time!</a:t>
            </a:r>
          </a:p>
          <a:p>
            <a:pPr defTabSz="914400">
              <a:lnSpc>
                <a:spcPct val="130000"/>
              </a:lnSpc>
            </a:pPr>
            <a:r>
              <a:rPr lang="en-US" sz="4000" dirty="0">
                <a:solidFill>
                  <a:srgbClr val="FFFF00"/>
                </a:solidFill>
                <a:latin typeface="Chalkduster"/>
                <a:cs typeface="Chalkduster"/>
              </a:rPr>
              <a:t>Drawing Dictations</a:t>
            </a:r>
          </a:p>
        </p:txBody>
      </p:sp>
      <p:sp>
        <p:nvSpPr>
          <p:cNvPr id="11" name="TextBox 10">
            <a:extLst>
              <a:ext uri="{FF2B5EF4-FFF2-40B4-BE49-F238E27FC236}">
                <a16:creationId xmlns:a16="http://schemas.microsoft.com/office/drawing/2014/main" id="{3F4A027A-AE5C-F048-B33F-293E30FF9216}"/>
              </a:ext>
            </a:extLst>
          </p:cNvPr>
          <p:cNvSpPr txBox="1"/>
          <p:nvPr/>
        </p:nvSpPr>
        <p:spPr>
          <a:xfrm>
            <a:off x="0" y="6570076"/>
            <a:ext cx="8847259" cy="29956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2: </a:t>
            </a:r>
            <a:r>
              <a:rPr lang="en-US" dirty="0">
                <a:solidFill>
                  <a:schemeClr val="bg1"/>
                </a:solidFill>
                <a:latin typeface="Chalkduster"/>
                <a:ea typeface="Marker Felt"/>
                <a:cs typeface="Chalkduster"/>
                <a:sym typeface="Marker Felt"/>
              </a:rPr>
              <a:t>Switch roles</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(Describer &amp; Artist) &amp;</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repeat, but this time you </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can ask clarifying questions.  </a:t>
            </a:r>
          </a:p>
        </p:txBody>
      </p:sp>
      <p:pic>
        <p:nvPicPr>
          <p:cNvPr id="10" name="Picture 9">
            <a:extLst>
              <a:ext uri="{FF2B5EF4-FFF2-40B4-BE49-F238E27FC236}">
                <a16:creationId xmlns:a16="http://schemas.microsoft.com/office/drawing/2014/main" id="{EAD04D6B-4E60-D540-B0C5-4B9801F28E6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9" name="Picture 8" descr="IMG_6943.JPG">
            <a:extLst>
              <a:ext uri="{FF2B5EF4-FFF2-40B4-BE49-F238E27FC236}">
                <a16:creationId xmlns:a16="http://schemas.microsoft.com/office/drawing/2014/main" id="{7AF861E4-E3E7-C24C-90E9-6EA94DEE4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50966">
            <a:off x="189389" y="5767"/>
            <a:ext cx="2877556" cy="3096336"/>
          </a:xfrm>
          <a:prstGeom prst="rect">
            <a:avLst/>
          </a:prstGeom>
          <a:effectLst>
            <a:softEdge rad="368300"/>
          </a:effectLst>
        </p:spPr>
      </p:pic>
    </p:spTree>
    <p:extLst>
      <p:ext uri="{BB962C8B-B14F-4D97-AF65-F5344CB8AC3E}">
        <p14:creationId xmlns:p14="http://schemas.microsoft.com/office/powerpoint/2010/main" val="77430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487680" y="2120054"/>
            <a:ext cx="7477760" cy="1575817"/>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9400" dirty="0">
                <a:solidFill>
                  <a:srgbClr val="FFFF00"/>
                </a:solidFill>
                <a:effectLst>
                  <a:outerShdw blurRad="50800" dist="38100" dir="2700000">
                    <a:srgbClr val="000000">
                      <a:alpha val="43000"/>
                    </a:srgbClr>
                  </a:outerShdw>
                </a:effectLst>
                <a:latin typeface="Chalkduster"/>
                <a:cs typeface="Chalkduster"/>
              </a:rPr>
              <a:t>Reflect</a:t>
            </a:r>
          </a:p>
        </p:txBody>
      </p:sp>
      <p:sp>
        <p:nvSpPr>
          <p:cNvPr id="2" name="TextBox 1"/>
          <p:cNvSpPr txBox="1"/>
          <p:nvPr/>
        </p:nvSpPr>
        <p:spPr>
          <a:xfrm>
            <a:off x="270935" y="5283398"/>
            <a:ext cx="12395198" cy="4978797"/>
          </a:xfrm>
          <a:prstGeom prst="rect">
            <a:avLst/>
          </a:prstGeom>
          <a:noFill/>
        </p:spPr>
        <p:txBody>
          <a:bodyPr wrap="square" lIns="130046" tIns="65023" rIns="130046" bIns="65023" rtlCol="0">
            <a:spAutoFit/>
          </a:bodyPr>
          <a:lstStyle/>
          <a:p>
            <a:r>
              <a:rPr lang="en-US" sz="6300" dirty="0">
                <a:solidFill>
                  <a:schemeClr val="bg1"/>
                </a:solidFill>
                <a:latin typeface="Chalkduster"/>
                <a:cs typeface="Chalkduster"/>
              </a:rPr>
              <a:t>What are the biggest challenges/barriers to effectively “listening”</a:t>
            </a:r>
            <a:br>
              <a:rPr lang="en-US" sz="6300" dirty="0">
                <a:solidFill>
                  <a:schemeClr val="bg1"/>
                </a:solidFill>
                <a:latin typeface="Chalkduster"/>
                <a:cs typeface="Chalkduster"/>
              </a:rPr>
            </a:br>
            <a:r>
              <a:rPr lang="en-US" sz="6300" dirty="0">
                <a:solidFill>
                  <a:schemeClr val="bg1"/>
                </a:solidFill>
                <a:latin typeface="Chalkduster"/>
                <a:cs typeface="Chalkduster"/>
              </a:rPr>
              <a:t>to students?</a:t>
            </a:r>
          </a:p>
          <a:p>
            <a:pPr marL="812787" indent="-812787">
              <a:buFont typeface="Arial"/>
              <a:buChar char="•"/>
            </a:pPr>
            <a:endParaRPr lang="en-US" sz="6300" dirty="0">
              <a:solidFill>
                <a:schemeClr val="bg1"/>
              </a:solidFill>
              <a:latin typeface="Chalkduster"/>
              <a:cs typeface="Chalkduster"/>
            </a:endParaRPr>
          </a:p>
        </p:txBody>
      </p:sp>
      <p:pic>
        <p:nvPicPr>
          <p:cNvPr id="3" name="Picture 2"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49922">
            <a:off x="8262469" y="814879"/>
            <a:ext cx="2934973" cy="3324992"/>
          </a:xfrm>
          <a:prstGeom prst="rect">
            <a:avLst/>
          </a:prstGeom>
          <a:effectLst>
            <a:softEdge rad="74923"/>
          </a:effectLst>
        </p:spPr>
      </p:pic>
      <p:pic>
        <p:nvPicPr>
          <p:cNvPr id="4" name="Picture 3">
            <a:extLst>
              <a:ext uri="{FF2B5EF4-FFF2-40B4-BE49-F238E27FC236}">
                <a16:creationId xmlns:a16="http://schemas.microsoft.com/office/drawing/2014/main" id="{E1B57430-692D-0A8C-FB61-F268692C6852}"/>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47997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0" y="3078558"/>
            <a:ext cx="6607192" cy="70583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4000" dirty="0">
                <a:solidFill>
                  <a:srgbClr val="FFFF00"/>
                </a:solidFill>
                <a:latin typeface="Chalkduster" panose="03050602040202020205" pitchFamily="66" charset="77"/>
              </a:rPr>
              <a:t>What are</a:t>
            </a: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 your</a:t>
            </a:r>
            <a:b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strengths </a:t>
            </a:r>
            <a:r>
              <a:rPr lang="en-US" sz="4000" dirty="0">
                <a:solidFill>
                  <a:srgbClr val="FFFF00"/>
                </a:solidFill>
                <a:latin typeface="Chalkduster" panose="03050602040202020205" pitchFamily="66" charset="77"/>
              </a:rPr>
              <a:t>&amp;</a:t>
            </a:r>
            <a:b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opportunities when it</a:t>
            </a:r>
            <a:b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comes to </a:t>
            </a:r>
            <a:r>
              <a:rPr kumimoji="0" lang="en-US" sz="4000" i="0" u="none" strike="noStrike" cap="none" spc="0" normalizeH="0" baseline="0" dirty="0">
                <a:ln>
                  <a:noFill/>
                </a:ln>
                <a:solidFill>
                  <a:schemeClr val="bg1"/>
                </a:solidFill>
                <a:effectLst/>
                <a:uFillTx/>
                <a:latin typeface="Chalkduster" panose="03050602040202020205" pitchFamily="66" charset="77"/>
                <a:sym typeface="Helvetica Light"/>
              </a:rPr>
              <a:t>listening</a:t>
            </a:r>
            <a:br>
              <a:rPr kumimoji="0" lang="en-US" sz="40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rPr>
              <a:t>to students?</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How </a:t>
            </a:r>
            <a:r>
              <a:rPr lang="en-US" dirty="0">
                <a:solidFill>
                  <a:schemeClr val="bg1"/>
                </a:solidFill>
                <a:latin typeface="Chalkduster" panose="03050602040202020205" pitchFamily="66" charset="77"/>
              </a:rPr>
              <a:t>are</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you building</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trust </a:t>
            </a:r>
            <a:r>
              <a:rPr lang="en-US" dirty="0">
                <a:solidFill>
                  <a:schemeClr val="bg1"/>
                </a:solidFill>
                <a:latin typeface="Chalkduster" panose="03050602040202020205" pitchFamily="66" charset="77"/>
              </a:rPr>
              <a:t>&amp;</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positive</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relationships with</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ALL students? </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165974" y="395321"/>
            <a:ext cx="603504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04193">
            <a:off x="392993" y="129395"/>
            <a:ext cx="1734826" cy="2695177"/>
          </a:xfrm>
          <a:prstGeom prst="rect">
            <a:avLst/>
          </a:prstGeom>
          <a:effectLst>
            <a:softEdge rad="76200"/>
          </a:effectLst>
        </p:spPr>
      </p:pic>
      <p:pic>
        <p:nvPicPr>
          <p:cNvPr id="8" name="Picture 7">
            <a:extLst>
              <a:ext uri="{FF2B5EF4-FFF2-40B4-BE49-F238E27FC236}">
                <a16:creationId xmlns:a16="http://schemas.microsoft.com/office/drawing/2014/main" id="{BB539012-BD22-EA4C-B17A-738618596A1A}"/>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9" name="Picture 8" descr="Table&#10;&#10;Description automatically generated">
            <a:extLst>
              <a:ext uri="{FF2B5EF4-FFF2-40B4-BE49-F238E27FC236}">
                <a16:creationId xmlns:a16="http://schemas.microsoft.com/office/drawing/2014/main" id="{44E0EED7-A961-ED47-8C73-C74E7B0188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9423" y="1023256"/>
            <a:ext cx="5818069" cy="7525657"/>
          </a:xfrm>
          <a:prstGeom prst="rect">
            <a:avLst/>
          </a:prstGeom>
        </p:spPr>
      </p:pic>
    </p:spTree>
    <p:extLst>
      <p:ext uri="{BB962C8B-B14F-4D97-AF65-F5344CB8AC3E}">
        <p14:creationId xmlns:p14="http://schemas.microsoft.com/office/powerpoint/2010/main" val="2592870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2448" y="1212732"/>
            <a:ext cx="5960535" cy="2648051"/>
          </a:xfrm>
        </p:spPr>
        <p:txBody>
          <a:bodyPr/>
          <a:lstStyle/>
          <a:p>
            <a:pPr lvl="0">
              <a:defRPr sz="1800"/>
            </a:pPr>
            <a:r>
              <a:rPr lang="en-US" sz="9600" dirty="0">
                <a:solidFill>
                  <a:srgbClr val="FFFF00"/>
                </a:solidFill>
                <a:latin typeface="Chalkduster"/>
                <a:ea typeface="Marker Felt"/>
                <a:cs typeface="Chalkduster"/>
                <a:sym typeface="Marker Felt"/>
              </a:rPr>
              <a:t>Learn</a:t>
            </a:r>
          </a:p>
        </p:txBody>
      </p:sp>
      <p:pic>
        <p:nvPicPr>
          <p:cNvPr id="6" name="Picture 5" descr="IMG_028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22161">
            <a:off x="5599429" y="817969"/>
            <a:ext cx="5641154" cy="7823311"/>
          </a:xfrm>
          <a:prstGeom prst="rect">
            <a:avLst/>
          </a:prstGeom>
          <a:effectLst>
            <a:glow rad="711200">
              <a:srgbClr val="FFFF00">
                <a:alpha val="20000"/>
              </a:srgbClr>
            </a:glow>
            <a:reflection blurRad="152400" stA="73000" endPos="33000" dir="5400000" sy="-100000" algn="bl" rotWithShape="0"/>
            <a:softEdge rad="596900"/>
          </a:effectLst>
        </p:spPr>
      </p:pic>
      <p:pic>
        <p:nvPicPr>
          <p:cNvPr id="8" name="Picture 7">
            <a:extLst>
              <a:ext uri="{FF2B5EF4-FFF2-40B4-BE49-F238E27FC236}">
                <a16:creationId xmlns:a16="http://schemas.microsoft.com/office/drawing/2014/main" id="{5651EBB4-DB96-2F40-9822-561BF3D5B38A}"/>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812086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4400" dirty="0">
                <a:solidFill>
                  <a:srgbClr val="FFFF00"/>
                </a:solidFill>
                <a:latin typeface="Chalkduster"/>
                <a:ea typeface="Marker Felt"/>
                <a:cs typeface="Chalkduster"/>
                <a:sym typeface="Marker Felt"/>
              </a:rPr>
              <a:t>Taking Time to Learn</a:t>
            </a:r>
          </a:p>
        </p:txBody>
      </p:sp>
      <p:sp>
        <p:nvSpPr>
          <p:cNvPr id="6" name="Title 1">
            <a:extLst>
              <a:ext uri="{FF2B5EF4-FFF2-40B4-BE49-F238E27FC236}">
                <a16:creationId xmlns:a16="http://schemas.microsoft.com/office/drawing/2014/main" id="{4B07C834-21E8-9742-9FAD-841BD2F0A27D}"/>
              </a:ext>
            </a:extLst>
          </p:cNvPr>
          <p:cNvSpPr txBox="1">
            <a:spLocks/>
          </p:cNvSpPr>
          <p:nvPr/>
        </p:nvSpPr>
        <p:spPr>
          <a:xfrm>
            <a:off x="-1371600" y="8680208"/>
            <a:ext cx="5310603" cy="1073392"/>
          </a:xfrm>
          <a:prstGeom prst="rect">
            <a:avLst/>
          </a:prstGeom>
        </p:spPr>
        <p:txBody>
          <a:bodyPr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600" dirty="0">
                <a:solidFill>
                  <a:srgbClr val="FFFF00"/>
                </a:solidFill>
                <a:latin typeface="Chalkduster"/>
                <a:cs typeface="Chalkduster"/>
              </a:rPr>
              <a:t>Video</a:t>
            </a:r>
          </a:p>
        </p:txBody>
      </p:sp>
      <p:sp>
        <p:nvSpPr>
          <p:cNvPr id="2" name="TextBox 1">
            <a:extLst>
              <a:ext uri="{FF2B5EF4-FFF2-40B4-BE49-F238E27FC236}">
                <a16:creationId xmlns:a16="http://schemas.microsoft.com/office/drawing/2014/main" id="{40840123-EC04-1829-6F35-76D4957C9243}"/>
              </a:ext>
            </a:extLst>
          </p:cNvPr>
          <p:cNvSpPr txBox="1"/>
          <p:nvPr/>
        </p:nvSpPr>
        <p:spPr>
          <a:xfrm>
            <a:off x="1518023" y="2152314"/>
            <a:ext cx="9968753"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tx1"/>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vimeo.com/qisva/time </a:t>
            </a:r>
            <a:br>
              <a:rPr lang="en-US" b="1" dirty="0">
                <a:latin typeface="Helvetica Neue" panose="02000503000000020004" pitchFamily="2" charset="0"/>
                <a:ea typeface="Helvetica Neue" panose="02000503000000020004" pitchFamily="2" charset="0"/>
                <a:cs typeface="Helvetica Neue" panose="02000503000000020004" pitchFamily="2" charset="0"/>
              </a:rPr>
            </a:b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https://youtu.be/tYKcvRfxK0o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152860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Learn</a:t>
            </a:r>
          </a:p>
        </p:txBody>
      </p:sp>
      <p:sp>
        <p:nvSpPr>
          <p:cNvPr id="2" name="TextBox 1"/>
          <p:cNvSpPr txBox="1"/>
          <p:nvPr/>
        </p:nvSpPr>
        <p:spPr>
          <a:xfrm>
            <a:off x="0" y="1747899"/>
            <a:ext cx="13004800" cy="78585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Ask</a:t>
            </a:r>
            <a:r>
              <a:rPr kumimoji="0" lang="en-US" sz="3600" b="0" i="0" u="none" strike="noStrike" cap="none" spc="0" normalizeH="0" dirty="0">
                <a:ln>
                  <a:noFill/>
                </a:ln>
                <a:solidFill>
                  <a:srgbClr val="FFFFFF"/>
                </a:solidFill>
                <a:effectLst/>
                <a:uFillTx/>
                <a:latin typeface="Chalkduster"/>
                <a:cs typeface="Chalkduster"/>
                <a:sym typeface="Helvetica Light"/>
              </a:rPr>
              <a:t> questions for clarity &amp; take notes</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rgbClr val="FFFFFF"/>
                </a:solidFill>
                <a:latin typeface="Chalkduster"/>
                <a:cs typeface="Chalkduster"/>
              </a:rPr>
              <a:t>Move from a place of judgement to wonder</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dirty="0">
              <a:ln>
                <a:noFill/>
              </a:ln>
              <a:solidFill>
                <a:srgbClr val="FFFFFF"/>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rgbClr val="FFFFFF"/>
                </a:solidFill>
                <a:latin typeface="Chalkduster"/>
                <a:cs typeface="Chalkduster"/>
              </a:rPr>
              <a:t>Y</a:t>
            </a:r>
            <a:r>
              <a:rPr kumimoji="0" lang="en-US" sz="3600" b="0" i="0" u="none" strike="noStrike" cap="none" spc="0" normalizeH="0" dirty="0">
                <a:ln>
                  <a:noFill/>
                </a:ln>
                <a:solidFill>
                  <a:srgbClr val="FFFFFF"/>
                </a:solidFill>
                <a:effectLst/>
                <a:uFillTx/>
                <a:latin typeface="Chalkduster"/>
                <a:cs typeface="Chalkduster"/>
                <a:sym typeface="Helvetica Light"/>
              </a:rPr>
              <a:t>ou can learn from anyone</a:t>
            </a:r>
            <a:br>
              <a:rPr kumimoji="0" lang="en-US" sz="3600" b="0" i="0" u="none" strike="noStrike" cap="none" spc="0" normalizeH="0" dirty="0">
                <a:ln>
                  <a:noFill/>
                </a:ln>
                <a:solidFill>
                  <a:srgbClr val="FFFFFF"/>
                </a:solidFill>
                <a:effectLst/>
                <a:uFillTx/>
                <a:latin typeface="Chalkduster"/>
                <a:cs typeface="Chalkduster"/>
                <a:sym typeface="Helvetica Light"/>
              </a:rPr>
            </a:br>
            <a:r>
              <a:rPr kumimoji="0" lang="en-US" sz="3600" b="0" i="0" u="none" strike="noStrike" cap="none" spc="0" normalizeH="0" dirty="0">
                <a:ln>
                  <a:noFill/>
                </a:ln>
                <a:solidFill>
                  <a:srgbClr val="FFFFFF"/>
                </a:solidFill>
                <a:effectLst/>
                <a:uFillTx/>
                <a:latin typeface="Chalkduster"/>
                <a:cs typeface="Chalkduster"/>
                <a:sym typeface="Helvetica Light"/>
              </a:rPr>
              <a:t>regardless of age, position, or any factor</a:t>
            </a:r>
          </a:p>
          <a:p>
            <a:pPr marR="0" defTabSz="584200" rtl="0" fontAlgn="auto" latinLnBrk="1" hangingPunct="0">
              <a:lnSpc>
                <a:spcPct val="100000"/>
              </a:lnSpc>
              <a:spcBef>
                <a:spcPts val="0"/>
              </a:spcBef>
              <a:spcAft>
                <a:spcPts val="0"/>
              </a:spcAft>
              <a:buClrTx/>
              <a:buSzTx/>
              <a:tabLst/>
            </a:pPr>
            <a:endParaRPr lang="en-US" baseline="0"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Follow up &amp; communicate what you</a:t>
            </a:r>
            <a:br>
              <a:rPr lang="en-US" dirty="0">
                <a:solidFill>
                  <a:srgbClr val="FFFFFF"/>
                </a:solidFill>
                <a:latin typeface="Chalkduster"/>
                <a:cs typeface="Chalkduster"/>
              </a:rPr>
            </a:br>
            <a:r>
              <a:rPr lang="en-US" dirty="0">
                <a:solidFill>
                  <a:srgbClr val="FFFFFF"/>
                </a:solidFill>
                <a:latin typeface="Chalkduster"/>
                <a:cs typeface="Chalkduster"/>
              </a:rPr>
              <a:t>LEARNED from listening</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Be prepared to change</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Do not fear what you do not know</a:t>
            </a: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7" name="Picture 6">
            <a:extLst>
              <a:ext uri="{FF2B5EF4-FFF2-40B4-BE49-F238E27FC236}">
                <a16:creationId xmlns:a16="http://schemas.microsoft.com/office/drawing/2014/main" id="{17AAF50B-2307-4A41-B25A-803C4DDF113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233267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3424147" y="738664"/>
            <a:ext cx="7959200"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 Time!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Why Why Why?</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50966">
            <a:off x="357202" y="319009"/>
            <a:ext cx="2877556" cy="3096336"/>
          </a:xfrm>
          <a:prstGeom prst="rect">
            <a:avLst/>
          </a:prstGeom>
          <a:effectLst>
            <a:softEdge rad="190748"/>
          </a:effectLst>
        </p:spPr>
      </p:pic>
      <p:sp>
        <p:nvSpPr>
          <p:cNvPr id="3" name="TextBox 2">
            <a:extLst>
              <a:ext uri="{FF2B5EF4-FFF2-40B4-BE49-F238E27FC236}">
                <a16:creationId xmlns:a16="http://schemas.microsoft.com/office/drawing/2014/main" id="{A3282CF1-E4A7-41E7-7922-7AF755A281A0}"/>
              </a:ext>
            </a:extLst>
          </p:cNvPr>
          <p:cNvSpPr txBox="1"/>
          <p:nvPr/>
        </p:nvSpPr>
        <p:spPr>
          <a:xfrm>
            <a:off x="476642" y="3589555"/>
            <a:ext cx="12051516" cy="52732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indent="-685800" rtl="0" latinLnBrk="1" hangingPunct="0">
              <a:buFont typeface="Arial" charset="0"/>
              <a:buChar char="•"/>
            </a:pPr>
            <a:r>
              <a:rPr lang="en-US" sz="4800" dirty="0">
                <a:solidFill>
                  <a:schemeClr val="bg1"/>
                </a:solidFill>
                <a:latin typeface="Chalkduster"/>
                <a:ea typeface="Marker Felt"/>
                <a:cs typeface="Chalkduster"/>
                <a:sym typeface="Marker Felt"/>
              </a:rPr>
              <a:t>With a partner, consider the</a:t>
            </a:r>
            <a:br>
              <a:rPr lang="en-US" sz="4800" dirty="0">
                <a:solidFill>
                  <a:schemeClr val="bg1"/>
                </a:solidFill>
                <a:latin typeface="Chalkduster"/>
                <a:ea typeface="Marker Felt"/>
                <a:cs typeface="Chalkduster"/>
                <a:sym typeface="Marker Felt"/>
              </a:rPr>
            </a:br>
            <a:r>
              <a:rPr lang="en-US" sz="4800" dirty="0">
                <a:solidFill>
                  <a:schemeClr val="bg1"/>
                </a:solidFill>
                <a:latin typeface="Chalkduster"/>
                <a:ea typeface="Marker Felt"/>
                <a:cs typeface="Chalkduster"/>
                <a:sym typeface="Marker Felt"/>
              </a:rPr>
              <a:t>provided scenario.</a:t>
            </a:r>
            <a:br>
              <a:rPr lang="en-US" sz="4800" dirty="0">
                <a:solidFill>
                  <a:schemeClr val="bg1"/>
                </a:solidFill>
                <a:latin typeface="Chalkduster"/>
                <a:ea typeface="Marker Felt"/>
                <a:cs typeface="Chalkduster"/>
                <a:sym typeface="Marker Felt"/>
              </a:rPr>
            </a:br>
            <a:endParaRPr lang="en-US" sz="48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sz="4800" dirty="0">
                <a:solidFill>
                  <a:schemeClr val="bg1"/>
                </a:solidFill>
                <a:latin typeface="Chalkduster"/>
                <a:ea typeface="Marker Felt"/>
                <a:cs typeface="Chalkduster"/>
                <a:sym typeface="Marker Felt"/>
              </a:rPr>
              <a:t>Write a list of possible </a:t>
            </a:r>
            <a:r>
              <a:rPr lang="en-US" sz="4800" u="sng" dirty="0">
                <a:solidFill>
                  <a:schemeClr val="bg1"/>
                </a:solidFill>
                <a:latin typeface="Chalkduster"/>
                <a:ea typeface="Marker Felt"/>
                <a:cs typeface="Chalkduster"/>
                <a:sym typeface="Marker Felt"/>
              </a:rPr>
              <a:t>reasons WHY</a:t>
            </a:r>
            <a:r>
              <a:rPr lang="en-US" sz="4800" dirty="0">
                <a:solidFill>
                  <a:schemeClr val="bg1"/>
                </a:solidFill>
                <a:latin typeface="Chalkduster"/>
                <a:ea typeface="Marker Felt"/>
                <a:cs typeface="Chalkduster"/>
                <a:sym typeface="Marker Felt"/>
              </a:rPr>
              <a:t> behind your scenario.</a:t>
            </a:r>
            <a:br>
              <a:rPr lang="en-US" sz="4800" dirty="0">
                <a:solidFill>
                  <a:schemeClr val="bg1"/>
                </a:solidFill>
                <a:latin typeface="Chalkduster"/>
                <a:ea typeface="Marker Felt"/>
                <a:cs typeface="Chalkduster"/>
                <a:sym typeface="Marker Felt"/>
              </a:rPr>
            </a:br>
            <a:r>
              <a:rPr lang="en-US" sz="4800" dirty="0">
                <a:solidFill>
                  <a:schemeClr val="bg1"/>
                </a:solidFill>
                <a:latin typeface="Chalkduster"/>
                <a:ea typeface="Marker Felt"/>
                <a:cs typeface="Chalkduster"/>
                <a:sym typeface="Marker Felt"/>
              </a:rPr>
              <a:t> </a:t>
            </a:r>
          </a:p>
          <a:p>
            <a:pPr marL="685800" indent="-685800" rtl="0" latinLnBrk="1" hangingPunct="0">
              <a:buFont typeface="Arial" charset="0"/>
              <a:buChar char="•"/>
            </a:pPr>
            <a:r>
              <a:rPr lang="en-US" sz="4800" dirty="0">
                <a:solidFill>
                  <a:schemeClr val="bg1"/>
                </a:solidFill>
                <a:latin typeface="Chalkduster"/>
                <a:ea typeface="Marker Felt"/>
                <a:cs typeface="Chalkduster"/>
                <a:sym typeface="Marker Felt"/>
              </a:rPr>
              <a:t>Try to get 30 reasons or MORE!</a:t>
            </a:r>
          </a:p>
        </p:txBody>
      </p:sp>
    </p:spTree>
    <p:extLst>
      <p:ext uri="{BB962C8B-B14F-4D97-AF65-F5344CB8AC3E}">
        <p14:creationId xmlns:p14="http://schemas.microsoft.com/office/powerpoint/2010/main" val="149456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506341" y="901558"/>
            <a:ext cx="7477760" cy="1575817"/>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9400" dirty="0">
                <a:solidFill>
                  <a:srgbClr val="FFFF00"/>
                </a:solidFill>
                <a:effectLst>
                  <a:outerShdw blurRad="50800" dist="38100" dir="2700000">
                    <a:srgbClr val="000000">
                      <a:alpha val="43000"/>
                    </a:srgbClr>
                  </a:outerShdw>
                </a:effectLst>
                <a:latin typeface="Chalkduster"/>
                <a:cs typeface="Chalkduster"/>
              </a:rPr>
              <a:t>Reflect</a:t>
            </a:r>
          </a:p>
        </p:txBody>
      </p:sp>
      <p:sp>
        <p:nvSpPr>
          <p:cNvPr id="2" name="TextBox 1"/>
          <p:cNvSpPr txBox="1"/>
          <p:nvPr/>
        </p:nvSpPr>
        <p:spPr>
          <a:xfrm>
            <a:off x="76003" y="3429067"/>
            <a:ext cx="12395198" cy="6225292"/>
          </a:xfrm>
          <a:prstGeom prst="rect">
            <a:avLst/>
          </a:prstGeom>
          <a:noFill/>
        </p:spPr>
        <p:txBody>
          <a:bodyPr wrap="square" lIns="130046" tIns="65023" rIns="130046" bIns="65023" rtlCol="0">
            <a:spAutoFit/>
          </a:bodyPr>
          <a:lstStyle/>
          <a:p>
            <a:r>
              <a:rPr lang="en-US" sz="5400" dirty="0">
                <a:solidFill>
                  <a:schemeClr val="bg1"/>
                </a:solidFill>
                <a:latin typeface="Chalkduster"/>
                <a:cs typeface="Chalkduster"/>
              </a:rPr>
              <a:t>Why do we jump to conclusions &amp; solutions</a:t>
            </a:r>
            <a:br>
              <a:rPr lang="en-US" sz="5400" dirty="0">
                <a:solidFill>
                  <a:schemeClr val="bg1"/>
                </a:solidFill>
                <a:latin typeface="Chalkduster"/>
                <a:cs typeface="Chalkduster"/>
              </a:rPr>
            </a:br>
            <a:r>
              <a:rPr lang="en-US" sz="5400" dirty="0">
                <a:solidFill>
                  <a:schemeClr val="bg1"/>
                </a:solidFill>
                <a:latin typeface="Chalkduster"/>
                <a:cs typeface="Chalkduster"/>
              </a:rPr>
              <a:t>so quickly?</a:t>
            </a:r>
            <a:br>
              <a:rPr lang="en-US" sz="5400" dirty="0">
                <a:solidFill>
                  <a:schemeClr val="bg1"/>
                </a:solidFill>
                <a:latin typeface="Chalkduster"/>
                <a:cs typeface="Chalkduster"/>
              </a:rPr>
            </a:br>
            <a:br>
              <a:rPr lang="en-US" sz="5400" dirty="0">
                <a:solidFill>
                  <a:schemeClr val="bg1"/>
                </a:solidFill>
                <a:latin typeface="Chalkduster"/>
                <a:cs typeface="Chalkduster"/>
              </a:rPr>
            </a:br>
            <a:r>
              <a:rPr lang="en-US" sz="5400" dirty="0">
                <a:solidFill>
                  <a:schemeClr val="bg1"/>
                </a:solidFill>
                <a:latin typeface="Chalkduster"/>
                <a:cs typeface="Chalkduster"/>
              </a:rPr>
              <a:t>How might the component of “learn”</a:t>
            </a:r>
            <a:r>
              <a:rPr lang="en-US" sz="6300" dirty="0">
                <a:solidFill>
                  <a:schemeClr val="bg1"/>
                </a:solidFill>
                <a:latin typeface="Chalkduster"/>
                <a:cs typeface="Chalkduster"/>
              </a:rPr>
              <a:t> impact your school improvement efforts?</a:t>
            </a:r>
            <a:endParaRPr lang="en-US" sz="5400" dirty="0">
              <a:solidFill>
                <a:schemeClr val="bg1"/>
              </a:solidFill>
              <a:latin typeface="Chalkduster"/>
              <a:cs typeface="Chalkduster"/>
            </a:endParaRPr>
          </a:p>
        </p:txBody>
      </p:sp>
      <p:pic>
        <p:nvPicPr>
          <p:cNvPr id="3" name="Picture 2"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2654">
            <a:off x="8271306" y="392299"/>
            <a:ext cx="2601379" cy="2947068"/>
          </a:xfrm>
          <a:prstGeom prst="rect">
            <a:avLst/>
          </a:prstGeom>
          <a:effectLst>
            <a:softEdge rad="74923"/>
          </a:effectLst>
        </p:spPr>
      </p:pic>
      <p:pic>
        <p:nvPicPr>
          <p:cNvPr id="4" name="Picture 3">
            <a:extLst>
              <a:ext uri="{FF2B5EF4-FFF2-40B4-BE49-F238E27FC236}">
                <a16:creationId xmlns:a16="http://schemas.microsoft.com/office/drawing/2014/main" id="{E1B57430-692D-0A8C-FB61-F268692C6852}"/>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08004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85301" y="3821273"/>
            <a:ext cx="11697649" cy="379591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chemeClr val="bg1"/>
                </a:solidFill>
                <a:latin typeface="Chalkduster" panose="03050602040202020205" pitchFamily="66" charset="77"/>
              </a:rPr>
              <a:t>Find the connection</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between the 4 individual pictures</a:t>
            </a: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a:t>
            </a:r>
          </a:p>
          <a:p>
            <a:pPr marL="0" marR="0" indent="0" algn="ctr" defTabSz="584200" rtl="0" fontAlgn="auto" latinLnBrk="1" hangingPunct="0">
              <a:lnSpc>
                <a:spcPct val="100000"/>
              </a:lnSpc>
              <a:spcBef>
                <a:spcPts val="0"/>
              </a:spcBef>
              <a:spcAft>
                <a:spcPts val="0"/>
              </a:spcAft>
              <a:buClrTx/>
              <a:buSzTx/>
              <a:buFontTx/>
              <a:buNone/>
              <a:tabLst/>
            </a:pP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2845649" y="527258"/>
            <a:ext cx="7959200"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 Time!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Connections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50966">
            <a:off x="189389" y="5767"/>
            <a:ext cx="2877556" cy="3096336"/>
          </a:xfrm>
          <a:prstGeom prst="rect">
            <a:avLst/>
          </a:prstGeom>
          <a:effectLst>
            <a:softEdge rad="368300"/>
          </a:effectLst>
        </p:spPr>
      </p:pic>
    </p:spTree>
    <p:extLst>
      <p:ext uri="{BB962C8B-B14F-4D97-AF65-F5344CB8AC3E}">
        <p14:creationId xmlns:p14="http://schemas.microsoft.com/office/powerpoint/2010/main" val="3043732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31E518-D61A-5F43-A945-F235EE01D7B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0705180C-814E-8045-F036-E1F8AA6885A7}"/>
              </a:ext>
            </a:extLst>
          </p:cNvPr>
          <p:cNvSpPr txBox="1"/>
          <p:nvPr/>
        </p:nvSpPr>
        <p:spPr>
          <a:xfrm>
            <a:off x="1625600" y="2089560"/>
            <a:ext cx="9753599"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vimeo.com/qisva/connection1</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https://youtu.be/Yl3JrRtyGHc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(all 9 slides) </a:t>
            </a:r>
          </a:p>
        </p:txBody>
      </p:sp>
      <p:sp>
        <p:nvSpPr>
          <p:cNvPr id="4" name="TextBox 3">
            <a:extLst>
              <a:ext uri="{FF2B5EF4-FFF2-40B4-BE49-F238E27FC236}">
                <a16:creationId xmlns:a16="http://schemas.microsoft.com/office/drawing/2014/main" id="{A02E2EF7-3696-3172-233E-08324A9228DC}"/>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1</a:t>
            </a:r>
            <a:endParaRPr lang="en-US" sz="4400" dirty="0"/>
          </a:p>
        </p:txBody>
      </p:sp>
    </p:spTree>
    <p:extLst>
      <p:ext uri="{BB962C8B-B14F-4D97-AF65-F5344CB8AC3E}">
        <p14:creationId xmlns:p14="http://schemas.microsoft.com/office/powerpoint/2010/main" val="2085165627"/>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F6E88F-4C0C-5E4C-9B51-F7D85541851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AFCE549D-0497-AEF1-3EAC-7420E5783BDF}"/>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2</a:t>
            </a:r>
            <a:endParaRPr lang="en-US" sz="4400" dirty="0"/>
          </a:p>
        </p:txBody>
      </p:sp>
      <p:sp>
        <p:nvSpPr>
          <p:cNvPr id="4" name="TextBox 3">
            <a:extLst>
              <a:ext uri="{FF2B5EF4-FFF2-40B4-BE49-F238E27FC236}">
                <a16:creationId xmlns:a16="http://schemas.microsoft.com/office/drawing/2014/main" id="{EC666D29-6DCF-F115-3152-3B01F1420135}"/>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vimeo.com/qisva/connections2</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147180467"/>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5E8A6670-A3CB-F16C-EB82-698D1898F6B9}"/>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3</a:t>
            </a:r>
            <a:endParaRPr lang="en-US" sz="4400" dirty="0"/>
          </a:p>
        </p:txBody>
      </p:sp>
      <p:sp>
        <p:nvSpPr>
          <p:cNvPr id="4" name="TextBox 3">
            <a:extLst>
              <a:ext uri="{FF2B5EF4-FFF2-40B4-BE49-F238E27FC236}">
                <a16:creationId xmlns:a16="http://schemas.microsoft.com/office/drawing/2014/main" id="{DF44AD9F-F3AE-D1F9-75FE-6D768207832C}"/>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a:t>
            </a: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eo.com</a:t>
            </a: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/qisva/connections3</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3061289351"/>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20A2C-E84D-1E48-9FD8-D70763246E0E}"/>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BE1F5185-B15D-1007-ECB3-31E54A82DD27}"/>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4</a:t>
            </a:r>
            <a:endParaRPr lang="en-US" sz="4400" dirty="0"/>
          </a:p>
        </p:txBody>
      </p:sp>
      <p:sp>
        <p:nvSpPr>
          <p:cNvPr id="3" name="TextBox 2">
            <a:extLst>
              <a:ext uri="{FF2B5EF4-FFF2-40B4-BE49-F238E27FC236}">
                <a16:creationId xmlns:a16="http://schemas.microsoft.com/office/drawing/2014/main" id="{02CF03E4-DB67-704B-7D18-531513B5B7D8}"/>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vimeo.com/qisva/connections4</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366943004"/>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F7310A-AD02-C04A-90BF-9CD5B34BDEB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1985E37D-5611-1E3E-FE5D-01D590070BCE}"/>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5</a:t>
            </a:r>
            <a:endParaRPr lang="en-US" sz="4400" dirty="0"/>
          </a:p>
        </p:txBody>
      </p:sp>
      <p:sp>
        <p:nvSpPr>
          <p:cNvPr id="3" name="TextBox 2">
            <a:extLst>
              <a:ext uri="{FF2B5EF4-FFF2-40B4-BE49-F238E27FC236}">
                <a16:creationId xmlns:a16="http://schemas.microsoft.com/office/drawing/2014/main" id="{B168DD4A-C177-A5ED-85A8-2BAF369E915C}"/>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vimeo.com/qisva/connections5</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65400590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771262-EE9A-D946-9BE8-E52C8C9D11D4}"/>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7D9F3656-B2F6-1263-8E52-865665A27954}"/>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6</a:t>
            </a:r>
            <a:endParaRPr lang="en-US" sz="4400" dirty="0"/>
          </a:p>
        </p:txBody>
      </p:sp>
      <p:sp>
        <p:nvSpPr>
          <p:cNvPr id="4" name="TextBox 3">
            <a:extLst>
              <a:ext uri="{FF2B5EF4-FFF2-40B4-BE49-F238E27FC236}">
                <a16:creationId xmlns:a16="http://schemas.microsoft.com/office/drawing/2014/main" id="{01FF9E60-51BE-7CC3-0224-61FD00AAB207}"/>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vimeo.com/qisva/connections6</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506715483"/>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2294126-8BB0-2B4A-A57E-77605B212D07}"/>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4F360D78-16AD-95E1-9F5D-F666862CE980}"/>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7</a:t>
            </a:r>
            <a:endParaRPr lang="en-US" sz="4400" dirty="0"/>
          </a:p>
        </p:txBody>
      </p:sp>
      <p:sp>
        <p:nvSpPr>
          <p:cNvPr id="4" name="TextBox 3">
            <a:extLst>
              <a:ext uri="{FF2B5EF4-FFF2-40B4-BE49-F238E27FC236}">
                <a16:creationId xmlns:a16="http://schemas.microsoft.com/office/drawing/2014/main" id="{B85EF263-C695-4EAC-61A5-DBEEB8020F41}"/>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vimeo.com/qisva/connections7</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093788654"/>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EFBCB0-60AE-824D-9E8C-0A6E27D8CC0A}"/>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955AD681-9445-95E5-CBEF-62642DD0079F}"/>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8</a:t>
            </a:r>
            <a:endParaRPr lang="en-US" sz="4400" dirty="0"/>
          </a:p>
        </p:txBody>
      </p:sp>
      <p:sp>
        <p:nvSpPr>
          <p:cNvPr id="3" name="TextBox 2">
            <a:extLst>
              <a:ext uri="{FF2B5EF4-FFF2-40B4-BE49-F238E27FC236}">
                <a16:creationId xmlns:a16="http://schemas.microsoft.com/office/drawing/2014/main" id="{4C78482C-5C54-1606-C5FC-3E8D89F00CDA}"/>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vimeo.com/qisva/connections8</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22632324"/>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D5E2D953-2C3B-FEEF-FA70-2C1AD187F6EF}"/>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9</a:t>
            </a:r>
            <a:endParaRPr lang="en-US" sz="4400" dirty="0"/>
          </a:p>
        </p:txBody>
      </p:sp>
      <p:sp>
        <p:nvSpPr>
          <p:cNvPr id="4" name="TextBox 3">
            <a:extLst>
              <a:ext uri="{FF2B5EF4-FFF2-40B4-BE49-F238E27FC236}">
                <a16:creationId xmlns:a16="http://schemas.microsoft.com/office/drawing/2014/main" id="{C690B8C0-B30E-230B-8854-98410E6C912C}"/>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vimeo.com/qisva/connections9</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45379075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52490" y="2903793"/>
            <a:ext cx="12326238" cy="675056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Pick a word that reflects your hopes &amp; dreams for this</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Community of Schools effort at Jefferson &amp; create</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4 images.</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Can the group guess</a:t>
            </a:r>
            <a:b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your word?</a:t>
            </a:r>
          </a:p>
        </p:txBody>
      </p:sp>
      <p:sp>
        <p:nvSpPr>
          <p:cNvPr id="5" name="TextBox 4">
            <a:extLst>
              <a:ext uri="{FF2B5EF4-FFF2-40B4-BE49-F238E27FC236}">
                <a16:creationId xmlns:a16="http://schemas.microsoft.com/office/drawing/2014/main" id="{CC270EF7-3E77-B64A-87DF-45019A53E9BA}"/>
              </a:ext>
            </a:extLst>
          </p:cNvPr>
          <p:cNvSpPr txBox="1"/>
          <p:nvPr/>
        </p:nvSpPr>
        <p:spPr>
          <a:xfrm>
            <a:off x="2808325" y="508596"/>
            <a:ext cx="8108489"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 Time!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Your Connections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50966">
            <a:off x="495068" y="254693"/>
            <a:ext cx="2567713" cy="2762936"/>
          </a:xfrm>
          <a:prstGeom prst="rect">
            <a:avLst/>
          </a:prstGeom>
          <a:effectLst>
            <a:softEdge rad="231652"/>
          </a:effectLst>
        </p:spPr>
      </p:pic>
    </p:spTree>
    <p:extLst>
      <p:ext uri="{BB962C8B-B14F-4D97-AF65-F5344CB8AC3E}">
        <p14:creationId xmlns:p14="http://schemas.microsoft.com/office/powerpoint/2010/main" val="3512311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506341" y="901558"/>
            <a:ext cx="7477760" cy="1575817"/>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9400" dirty="0">
                <a:solidFill>
                  <a:srgbClr val="FFFF00"/>
                </a:solidFill>
                <a:effectLst>
                  <a:outerShdw blurRad="50800" dist="38100" dir="2700000">
                    <a:srgbClr val="000000">
                      <a:alpha val="43000"/>
                    </a:srgbClr>
                  </a:outerShdw>
                </a:effectLst>
                <a:latin typeface="Chalkduster"/>
                <a:cs typeface="Chalkduster"/>
              </a:rPr>
              <a:t>Reflect</a:t>
            </a:r>
          </a:p>
        </p:txBody>
      </p:sp>
      <p:sp>
        <p:nvSpPr>
          <p:cNvPr id="2" name="TextBox 1"/>
          <p:cNvSpPr txBox="1"/>
          <p:nvPr/>
        </p:nvSpPr>
        <p:spPr>
          <a:xfrm>
            <a:off x="304801" y="3908452"/>
            <a:ext cx="12395198" cy="6086792"/>
          </a:xfrm>
          <a:prstGeom prst="rect">
            <a:avLst/>
          </a:prstGeom>
          <a:noFill/>
        </p:spPr>
        <p:txBody>
          <a:bodyPr wrap="square" lIns="130046" tIns="65023" rIns="130046" bIns="65023" rtlCol="0">
            <a:spAutoFit/>
          </a:bodyPr>
          <a:lstStyle/>
          <a:p>
            <a:r>
              <a:rPr lang="en-US" sz="5400" dirty="0">
                <a:solidFill>
                  <a:schemeClr val="bg1"/>
                </a:solidFill>
                <a:latin typeface="Chalkduster"/>
                <a:cs typeface="Chalkduster"/>
              </a:rPr>
              <a:t>What voices might you still need to learn from?</a:t>
            </a:r>
          </a:p>
          <a:p>
            <a:endParaRPr lang="en-US" sz="5400" dirty="0">
              <a:solidFill>
                <a:schemeClr val="bg1"/>
              </a:solidFill>
              <a:latin typeface="Chalkduster"/>
              <a:cs typeface="Chalkduster"/>
            </a:endParaRPr>
          </a:p>
          <a:p>
            <a:r>
              <a:rPr lang="en-US" sz="5400" dirty="0">
                <a:solidFill>
                  <a:schemeClr val="bg1"/>
                </a:solidFill>
                <a:latin typeface="Chalkduster"/>
                <a:cs typeface="Chalkduster"/>
              </a:rPr>
              <a:t>What is something you have recently learned from a student?</a:t>
            </a:r>
          </a:p>
          <a:p>
            <a:pPr marL="812787" indent="-812787">
              <a:buFont typeface="Arial"/>
              <a:buChar char="•"/>
            </a:pPr>
            <a:endParaRPr lang="en-US" sz="6300" dirty="0">
              <a:solidFill>
                <a:schemeClr val="bg1"/>
              </a:solidFill>
              <a:latin typeface="Chalkduster"/>
              <a:cs typeface="Chalkduster"/>
            </a:endParaRPr>
          </a:p>
        </p:txBody>
      </p:sp>
      <p:pic>
        <p:nvPicPr>
          <p:cNvPr id="3" name="Picture 2"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52654">
            <a:off x="8271306" y="392299"/>
            <a:ext cx="2601379" cy="2947068"/>
          </a:xfrm>
          <a:prstGeom prst="rect">
            <a:avLst/>
          </a:prstGeom>
          <a:effectLst>
            <a:softEdge rad="74923"/>
          </a:effectLst>
        </p:spPr>
      </p:pic>
      <p:pic>
        <p:nvPicPr>
          <p:cNvPr id="4" name="Picture 3">
            <a:extLst>
              <a:ext uri="{FF2B5EF4-FFF2-40B4-BE49-F238E27FC236}">
                <a16:creationId xmlns:a16="http://schemas.microsoft.com/office/drawing/2014/main" id="{E1B57430-692D-0A8C-FB61-F268692C6852}"/>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709149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9174" y="1232190"/>
            <a:ext cx="11054081" cy="2497104"/>
          </a:xfrm>
        </p:spPr>
        <p:txBody>
          <a:bodyPr/>
          <a:lstStyle/>
          <a:p>
            <a:pPr lvl="0">
              <a:defRPr sz="1800"/>
            </a:pPr>
            <a:r>
              <a:rPr lang="en-US" sz="9600" dirty="0">
                <a:solidFill>
                  <a:srgbClr val="FFFF00"/>
                </a:solidFill>
                <a:latin typeface="Chalkduster"/>
                <a:ea typeface="Marker Felt"/>
                <a:cs typeface="Chalkduster"/>
                <a:sym typeface="Marker Felt"/>
              </a:rPr>
              <a:t>Lead</a:t>
            </a:r>
          </a:p>
        </p:txBody>
      </p:sp>
      <p:sp>
        <p:nvSpPr>
          <p:cNvPr id="3" name="TextBox 2"/>
          <p:cNvSpPr txBox="1"/>
          <p:nvPr/>
        </p:nvSpPr>
        <p:spPr>
          <a:xfrm>
            <a:off x="-691988" y="4883512"/>
            <a:ext cx="8358167" cy="11027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6499" dirty="0">
              <a:solidFill>
                <a:schemeClr val="bg1"/>
              </a:solidFill>
              <a:latin typeface="Chalkduster"/>
              <a:ea typeface="Marker Felt"/>
              <a:cs typeface="Chalkduster"/>
              <a:sym typeface="Marker Felt"/>
            </a:endParaRPr>
          </a:p>
        </p:txBody>
      </p:sp>
      <p:pic>
        <p:nvPicPr>
          <p:cNvPr id="7" name="Picture 6" descr="ConfidenceActionMovingForColor.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717821">
            <a:off x="1575581" y="1511176"/>
            <a:ext cx="5255234" cy="7010400"/>
          </a:xfrm>
          <a:prstGeom prst="rect">
            <a:avLst/>
          </a:prstGeom>
          <a:effectLst>
            <a:softEdge rad="139700"/>
          </a:effectLst>
        </p:spPr>
      </p:pic>
      <p:pic>
        <p:nvPicPr>
          <p:cNvPr id="6" name="Picture 5">
            <a:extLst>
              <a:ext uri="{FF2B5EF4-FFF2-40B4-BE49-F238E27FC236}">
                <a16:creationId xmlns:a16="http://schemas.microsoft.com/office/drawing/2014/main" id="{2C765F3B-1F48-EA48-8217-CE34370E461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6366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4400" dirty="0">
                <a:solidFill>
                  <a:srgbClr val="FFFF00"/>
                </a:solidFill>
                <a:latin typeface="Chalkduster"/>
                <a:ea typeface="Marker Felt"/>
                <a:cs typeface="Chalkduster"/>
                <a:sym typeface="Marker Felt"/>
              </a:rPr>
              <a:t>Leading Together…</a:t>
            </a:r>
          </a:p>
        </p:txBody>
      </p:sp>
      <p:sp>
        <p:nvSpPr>
          <p:cNvPr id="6" name="Title 1">
            <a:extLst>
              <a:ext uri="{FF2B5EF4-FFF2-40B4-BE49-F238E27FC236}">
                <a16:creationId xmlns:a16="http://schemas.microsoft.com/office/drawing/2014/main" id="{F2966534-5243-5D47-9535-483852E0B311}"/>
              </a:ext>
            </a:extLst>
          </p:cNvPr>
          <p:cNvSpPr txBox="1">
            <a:spLocks/>
          </p:cNvSpPr>
          <p:nvPr/>
        </p:nvSpPr>
        <p:spPr>
          <a:xfrm>
            <a:off x="-1371600" y="8680208"/>
            <a:ext cx="5310603" cy="1073392"/>
          </a:xfrm>
          <a:prstGeom prst="rect">
            <a:avLst/>
          </a:prstGeom>
        </p:spPr>
        <p:txBody>
          <a:bodyPr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600" dirty="0">
                <a:solidFill>
                  <a:srgbClr val="FFFF00"/>
                </a:solidFill>
                <a:latin typeface="Chalkduster"/>
                <a:cs typeface="Chalkduster"/>
              </a:rPr>
              <a:t>Video</a:t>
            </a:r>
          </a:p>
        </p:txBody>
      </p:sp>
      <p:sp>
        <p:nvSpPr>
          <p:cNvPr id="2" name="TextBox 1">
            <a:extLst>
              <a:ext uri="{FF2B5EF4-FFF2-40B4-BE49-F238E27FC236}">
                <a16:creationId xmlns:a16="http://schemas.microsoft.com/office/drawing/2014/main" id="{655FC7AA-5C45-CAE3-320F-54CA18943FB4}"/>
              </a:ext>
            </a:extLst>
          </p:cNvPr>
          <p:cNvSpPr txBox="1"/>
          <p:nvPr/>
        </p:nvSpPr>
        <p:spPr>
          <a:xfrm>
            <a:off x="1283701" y="2848809"/>
            <a:ext cx="10524565"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2"/>
              </a:rPr>
              <a:t>https://vimeo.com/qisva/together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https://youtu.be/RTvZCdUP7N4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54540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14435" y="4713666"/>
            <a:ext cx="12399263" cy="238013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did you observe related to the term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Lead</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in this video?</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805385"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4193">
            <a:off x="756265" y="589970"/>
            <a:ext cx="2169286" cy="3370141"/>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844560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2395"/>
            <a:ext cx="13004800" cy="2590167"/>
          </a:xfrm>
        </p:spPr>
        <p:txBody>
          <a:bodyPr anchor="ctr"/>
          <a:lstStyle/>
          <a:p>
            <a:pPr>
              <a:lnSpc>
                <a:spcPct val="130000"/>
              </a:lnSpc>
            </a:pPr>
            <a:r>
              <a:rPr lang="en-US" sz="8800" dirty="0">
                <a:solidFill>
                  <a:srgbClr val="FFFF00"/>
                </a:solidFill>
                <a:latin typeface="Chalkduster"/>
                <a:cs typeface="Chalkduster"/>
              </a:rPr>
              <a:t>Lead</a:t>
            </a:r>
          </a:p>
        </p:txBody>
      </p:sp>
      <p:sp>
        <p:nvSpPr>
          <p:cNvPr id="4" name="Rectangle 3"/>
          <p:cNvSpPr/>
          <p:nvPr/>
        </p:nvSpPr>
        <p:spPr>
          <a:xfrm>
            <a:off x="171450" y="1743961"/>
            <a:ext cx="12661899" cy="11726287"/>
          </a:xfrm>
          <a:prstGeom prst="rect">
            <a:avLst/>
          </a:prstGeom>
        </p:spPr>
        <p:txBody>
          <a:bodyPr wrap="square">
            <a:spAutoFit/>
          </a:bodyPr>
          <a:lstStyle/>
          <a:p>
            <a:pPr marL="571500" indent="-571500" rtl="0" latinLnBrk="1" hangingPunct="0">
              <a:buFont typeface="Arial"/>
              <a:buChar char="•"/>
            </a:pPr>
            <a:r>
              <a:rPr lang="en-US" dirty="0">
                <a:solidFill>
                  <a:srgbClr val="FFFFFF"/>
                </a:solidFill>
                <a:latin typeface="Chalkduster"/>
                <a:cs typeface="Chalkduster"/>
              </a:rPr>
              <a:t>Use what you have heard &amp; learned to drive meaningful change.</a:t>
            </a:r>
          </a:p>
          <a:p>
            <a:pPr marL="571500" indent="-571500" rtl="0" latinLnBrk="1" hangingPunct="0">
              <a:buFont typeface="Arial"/>
              <a:buChar char="•"/>
            </a:pPr>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Leading is not a solo endeavor; take action in true partnership with others.</a:t>
            </a:r>
          </a:p>
          <a:p>
            <a:pPr marL="571500" indent="-571500" rtl="0" latinLnBrk="1" hangingPunct="0">
              <a:buFont typeface="Arial"/>
              <a:buChar char="•"/>
            </a:pPr>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Created a shared sense of purpose.</a:t>
            </a:r>
          </a:p>
          <a:p>
            <a:pPr rtl="0" latinLnBrk="1" hangingPunct="0"/>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Voice is not about getting your own way.</a:t>
            </a:r>
          </a:p>
          <a:p>
            <a:pPr marL="571500" indent="-571500" rtl="0" latinLnBrk="1" hangingPunct="0">
              <a:buFont typeface="Arial"/>
              <a:buChar char="•"/>
            </a:pPr>
            <a:endParaRPr lang="en-US"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You can’t please everyone; but you can</a:t>
            </a:r>
            <a:br>
              <a:rPr lang="en-US" dirty="0">
                <a:solidFill>
                  <a:srgbClr val="FFFFFF"/>
                </a:solidFill>
                <a:latin typeface="Chalkduster"/>
                <a:cs typeface="Chalkduster"/>
              </a:rPr>
            </a:br>
            <a:r>
              <a:rPr lang="en-US" dirty="0">
                <a:solidFill>
                  <a:srgbClr val="FFFFFF"/>
                </a:solidFill>
                <a:latin typeface="Chalkduster"/>
                <a:cs typeface="Chalkduster"/>
              </a:rPr>
              <a:t>demonstrate value &amp; respect for all voices.</a:t>
            </a:r>
          </a:p>
          <a:p>
            <a:pPr algn="l" rtl="0" latinLnBrk="1" hangingPunct="0"/>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p:txBody>
      </p:sp>
      <p:pic>
        <p:nvPicPr>
          <p:cNvPr id="5" name="Picture 4">
            <a:extLst>
              <a:ext uri="{FF2B5EF4-FFF2-40B4-BE49-F238E27FC236}">
                <a16:creationId xmlns:a16="http://schemas.microsoft.com/office/drawing/2014/main" id="{2400D019-A3A1-EC4E-A2EA-7F83710C6F22}"/>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7787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7" name="Picture 6" descr="IMG_694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607" y="529597"/>
            <a:ext cx="11162090" cy="8719729"/>
          </a:xfrm>
          <a:prstGeom prst="rect">
            <a:avLst/>
          </a:prstGeom>
          <a:effectLst>
            <a:softEdge rad="584200"/>
          </a:effectLst>
        </p:spPr>
      </p:pic>
      <p:pic>
        <p:nvPicPr>
          <p:cNvPr id="5" name="Picture 4">
            <a:extLst>
              <a:ext uri="{FF2B5EF4-FFF2-40B4-BE49-F238E27FC236}">
                <a16:creationId xmlns:a16="http://schemas.microsoft.com/office/drawing/2014/main" id="{3D11A836-D906-1A4E-BDD5-35B462FFED0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14611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868" y="335798"/>
            <a:ext cx="11054082" cy="2497103"/>
          </a:xfrm>
        </p:spPr>
        <p:txBody>
          <a:bodyPr/>
          <a:lstStyle/>
          <a:p>
            <a:pPr lvl="0">
              <a:defRPr sz="1800"/>
            </a:pPr>
            <a:r>
              <a:rPr lang="en-US" sz="9600" dirty="0">
                <a:solidFill>
                  <a:srgbClr val="FFFF00"/>
                </a:solidFill>
                <a:latin typeface="Chalkduster"/>
                <a:ea typeface="Marker Felt"/>
                <a:cs typeface="Chalkduster"/>
                <a:sym typeface="Marker Felt"/>
              </a:rPr>
              <a:t>Values Auction</a:t>
            </a:r>
          </a:p>
        </p:txBody>
      </p:sp>
      <p:sp>
        <p:nvSpPr>
          <p:cNvPr id="3" name="TextBox 2"/>
          <p:cNvSpPr txBox="1"/>
          <p:nvPr/>
        </p:nvSpPr>
        <p:spPr>
          <a:xfrm>
            <a:off x="-744930" y="3102592"/>
            <a:ext cx="7327839" cy="310341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6500" dirty="0">
              <a:solidFill>
                <a:schemeClr val="bg1"/>
              </a:solidFill>
              <a:latin typeface="Chalkduster"/>
              <a:ea typeface="Marker Felt"/>
              <a:cs typeface="Chalkduster"/>
              <a:sym typeface="Marker Felt"/>
            </a:endParaRPr>
          </a:p>
          <a:p>
            <a:pPr rtl="0" latinLnBrk="1" hangingPunct="0"/>
            <a:r>
              <a:rPr lang="en-US" sz="6500" dirty="0">
                <a:solidFill>
                  <a:schemeClr val="bg1"/>
                </a:solidFill>
                <a:latin typeface="Chalkduster"/>
                <a:ea typeface="Marker Felt"/>
                <a:cs typeface="Chalkduster"/>
                <a:sym typeface="Marker Felt"/>
              </a:rPr>
              <a:t>What do</a:t>
            </a:r>
          </a:p>
          <a:p>
            <a:pPr rtl="0" latinLnBrk="1" hangingPunct="0"/>
            <a:r>
              <a:rPr lang="en-US" sz="6500" dirty="0">
                <a:solidFill>
                  <a:schemeClr val="bg1"/>
                </a:solidFill>
                <a:latin typeface="Chalkduster"/>
                <a:ea typeface="Marker Felt"/>
                <a:cs typeface="Chalkduster"/>
                <a:sym typeface="Marker Felt"/>
              </a:rPr>
              <a:t>you value?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1378">
            <a:off x="5983696" y="2767437"/>
            <a:ext cx="6377074" cy="5318396"/>
          </a:xfrm>
          <a:prstGeom prst="rect">
            <a:avLst/>
          </a:prstGeom>
          <a:effectLst>
            <a:softEdge rad="114300"/>
          </a:effectLst>
        </p:spPr>
      </p:pic>
      <p:pic>
        <p:nvPicPr>
          <p:cNvPr id="6" name="Picture 5">
            <a:extLst>
              <a:ext uri="{FF2B5EF4-FFF2-40B4-BE49-F238E27FC236}">
                <a16:creationId xmlns:a16="http://schemas.microsoft.com/office/drawing/2014/main" id="{6ACF6147-47DF-4C4C-A586-EFF24B02852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247909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620617" y="177278"/>
            <a:ext cx="11054082" cy="1385703"/>
          </a:xfrm>
        </p:spPr>
        <p:txBody>
          <a:bodyPr/>
          <a:lstStyle/>
          <a:p>
            <a:pPr lvl="0">
              <a:defRPr sz="1800"/>
            </a:pPr>
            <a:r>
              <a:rPr lang="en-US" sz="6600" dirty="0">
                <a:solidFill>
                  <a:srgbClr val="FFFF00"/>
                </a:solidFill>
                <a:latin typeface="Chalkduster"/>
                <a:ea typeface="Marker Felt"/>
                <a:cs typeface="Chalkduster"/>
                <a:sym typeface="Marker Felt"/>
              </a:rPr>
              <a:t>Preparing for the</a:t>
            </a:r>
            <a:br>
              <a:rPr lang="en-US" sz="6600" dirty="0">
                <a:solidFill>
                  <a:srgbClr val="FFFF00"/>
                </a:solidFill>
                <a:latin typeface="Chalkduster"/>
                <a:ea typeface="Marker Felt"/>
                <a:cs typeface="Chalkduster"/>
                <a:sym typeface="Marker Felt"/>
              </a:rPr>
            </a:br>
            <a:r>
              <a:rPr lang="en-US" sz="6600" dirty="0">
                <a:solidFill>
                  <a:srgbClr val="FFFF00"/>
                </a:solidFill>
                <a:latin typeface="Chalkduster"/>
                <a:ea typeface="Marker Felt"/>
                <a:cs typeface="Chalkduster"/>
                <a:sym typeface="Marker Felt"/>
              </a:rPr>
              <a:t>Values Auction</a:t>
            </a:r>
          </a:p>
        </p:txBody>
      </p:sp>
      <p:sp>
        <p:nvSpPr>
          <p:cNvPr id="2" name="TextBox 1"/>
          <p:cNvSpPr txBox="1"/>
          <p:nvPr/>
        </p:nvSpPr>
        <p:spPr>
          <a:xfrm>
            <a:off x="1407240" y="5411079"/>
            <a:ext cx="12682816" cy="41652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Courage</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Creativity</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Empathy</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Equality</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Freedom</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Generosity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41072">
            <a:off x="577689" y="316020"/>
            <a:ext cx="2640625" cy="2202246"/>
          </a:xfrm>
          <a:prstGeom prst="rect">
            <a:avLst/>
          </a:prstGeom>
          <a:effectLst>
            <a:softEdge rad="63500"/>
          </a:effectLst>
        </p:spPr>
      </p:pic>
      <p:pic>
        <p:nvPicPr>
          <p:cNvPr id="7" name="Picture 6">
            <a:extLst>
              <a:ext uri="{FF2B5EF4-FFF2-40B4-BE49-F238E27FC236}">
                <a16:creationId xmlns:a16="http://schemas.microsoft.com/office/drawing/2014/main" id="{A3DABBAE-11FE-1F4A-A330-89CF04E4A99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8102848B-369F-2E14-D0F8-8B63EAEA81F6}"/>
              </a:ext>
            </a:extLst>
          </p:cNvPr>
          <p:cNvSpPr txBox="1"/>
          <p:nvPr/>
        </p:nvSpPr>
        <p:spPr>
          <a:xfrm>
            <a:off x="7614203" y="5555338"/>
            <a:ext cx="12682816" cy="41652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Gratitude</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Honesty</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Love</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Security</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Trust</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Wisdom</a:t>
            </a:r>
          </a:p>
        </p:txBody>
      </p:sp>
      <p:sp>
        <p:nvSpPr>
          <p:cNvPr id="6" name="TextBox 5">
            <a:extLst>
              <a:ext uri="{FF2B5EF4-FFF2-40B4-BE49-F238E27FC236}">
                <a16:creationId xmlns:a16="http://schemas.microsoft.com/office/drawing/2014/main" id="{2DFEF8FD-73DD-7F94-46E7-558AB2BC4919}"/>
              </a:ext>
            </a:extLst>
          </p:cNvPr>
          <p:cNvSpPr txBox="1"/>
          <p:nvPr/>
        </p:nvSpPr>
        <p:spPr>
          <a:xfrm>
            <a:off x="237786" y="2288244"/>
            <a:ext cx="12529227"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Your team gets $2,000!!!</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Explore the Values Cards &amp; determine your</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strategy for the auction. What items do you</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most want to purchase </a:t>
            </a:r>
            <a:r>
              <a:rPr lang="en-US">
                <a:solidFill>
                  <a:schemeClr val="bg1"/>
                </a:solidFill>
                <a:latin typeface="Chalkduster" panose="03050602040202020205" pitchFamily="66" charset="77"/>
              </a:rPr>
              <a:t>for your</a:t>
            </a:r>
            <a:br>
              <a:rPr lang="en-US">
                <a:solidFill>
                  <a:schemeClr val="bg1"/>
                </a:solidFill>
                <a:latin typeface="Chalkduster" panose="03050602040202020205" pitchFamily="66" charset="77"/>
              </a:rPr>
            </a:br>
            <a:r>
              <a:rPr lang="en-US">
                <a:solidFill>
                  <a:schemeClr val="bg1"/>
                </a:solidFill>
                <a:latin typeface="Chalkduster" panose="03050602040202020205" pitchFamily="66" charset="77"/>
              </a:rPr>
              <a:t>school</a:t>
            </a:r>
            <a:r>
              <a:rPr lang="en-US" dirty="0">
                <a:solidFill>
                  <a:schemeClr val="bg1"/>
                </a:solidFill>
                <a:latin typeface="Chalkduster" panose="03050602040202020205" pitchFamily="66" charset="77"/>
              </a:rPr>
              <a:t>/students? How much are you</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willing to spend on what? </a:t>
            </a:r>
            <a:endParaRPr kumimoji="0" lang="en-US"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53434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422" y="1034067"/>
            <a:ext cx="12700699" cy="1918129"/>
          </a:xfrm>
        </p:spPr>
        <p:txBody>
          <a:bodyPr/>
          <a:lstStyle/>
          <a:p>
            <a:pPr lvl="0">
              <a:defRPr sz="1800"/>
            </a:pPr>
            <a:r>
              <a:rPr lang="en-US" sz="9600" dirty="0">
                <a:solidFill>
                  <a:srgbClr val="FFFF00"/>
                </a:solidFill>
                <a:latin typeface="Chalkduster"/>
                <a:ea typeface="Marker Felt"/>
                <a:cs typeface="Chalkduster"/>
                <a:sym typeface="Marker Felt"/>
              </a:rPr>
              <a:t>Auction</a:t>
            </a:r>
            <a:br>
              <a:rPr lang="en-US" sz="9600" dirty="0">
                <a:solidFill>
                  <a:srgbClr val="FFFF00"/>
                </a:solidFill>
                <a:latin typeface="Chalkduster"/>
                <a:ea typeface="Marker Felt"/>
                <a:cs typeface="Chalkduster"/>
                <a:sym typeface="Marker Felt"/>
              </a:rPr>
            </a:br>
            <a:r>
              <a:rPr lang="en-US" sz="9600" dirty="0">
                <a:solidFill>
                  <a:srgbClr val="FFFF00"/>
                </a:solidFill>
                <a:latin typeface="Chalkduster"/>
                <a:ea typeface="Marker Felt"/>
                <a:cs typeface="Chalkduster"/>
                <a:sym typeface="Marker Felt"/>
              </a:rPr>
              <a:t>Time!!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1378">
            <a:off x="7257985" y="442070"/>
            <a:ext cx="5024069" cy="4190007"/>
          </a:xfrm>
          <a:prstGeom prst="rect">
            <a:avLst/>
          </a:prstGeom>
          <a:effectLst>
            <a:softEdge rad="139700"/>
          </a:effectLst>
        </p:spPr>
      </p:pic>
      <p:pic>
        <p:nvPicPr>
          <p:cNvPr id="6" name="Picture 5">
            <a:extLst>
              <a:ext uri="{FF2B5EF4-FFF2-40B4-BE49-F238E27FC236}">
                <a16:creationId xmlns:a16="http://schemas.microsoft.com/office/drawing/2014/main" id="{A755885C-1630-DD47-A670-FCFC92328712}"/>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5" name="TextBox 4">
            <a:extLst>
              <a:ext uri="{FF2B5EF4-FFF2-40B4-BE49-F238E27FC236}">
                <a16:creationId xmlns:a16="http://schemas.microsoft.com/office/drawing/2014/main" id="{A8231C53-4C44-988A-71B0-BCBE1B4A4F93}"/>
              </a:ext>
            </a:extLst>
          </p:cNvPr>
          <p:cNvSpPr txBox="1"/>
          <p:nvPr/>
        </p:nvSpPr>
        <p:spPr>
          <a:xfrm>
            <a:off x="941727" y="5106782"/>
            <a:ext cx="12682816" cy="41652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Courage</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Creativity</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Empathy</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Equality</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baseline="0" dirty="0">
                <a:solidFill>
                  <a:srgbClr val="FFFFFF"/>
                </a:solidFill>
                <a:latin typeface="Chalkduster"/>
                <a:cs typeface="Chalkduster"/>
              </a:rPr>
              <a:t>Freedom</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Generosity</a:t>
            </a:r>
          </a:p>
        </p:txBody>
      </p:sp>
      <p:sp>
        <p:nvSpPr>
          <p:cNvPr id="7" name="TextBox 6">
            <a:extLst>
              <a:ext uri="{FF2B5EF4-FFF2-40B4-BE49-F238E27FC236}">
                <a16:creationId xmlns:a16="http://schemas.microsoft.com/office/drawing/2014/main" id="{EF834F1F-DC74-C94E-F20F-9A35D636FAC4}"/>
              </a:ext>
            </a:extLst>
          </p:cNvPr>
          <p:cNvSpPr txBox="1"/>
          <p:nvPr/>
        </p:nvSpPr>
        <p:spPr>
          <a:xfrm>
            <a:off x="6849432" y="5151117"/>
            <a:ext cx="12682816" cy="41652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Gratitude</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Honesty</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Love</a:t>
            </a: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sz="4400" dirty="0">
                <a:solidFill>
                  <a:srgbClr val="FFFFFF"/>
                </a:solidFill>
                <a:latin typeface="Chalkduster"/>
                <a:cs typeface="Chalkduster"/>
              </a:rPr>
              <a:t>Security</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Trust</a:t>
            </a: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4400" b="0" i="0" u="none" strike="noStrike" cap="none" spc="0" normalizeH="0" dirty="0">
                <a:ln>
                  <a:noFill/>
                </a:ln>
                <a:solidFill>
                  <a:srgbClr val="FFFFFF"/>
                </a:solidFill>
                <a:effectLst/>
                <a:uFillTx/>
                <a:latin typeface="Chalkduster"/>
                <a:cs typeface="Chalkduster"/>
                <a:sym typeface="Helvetica Light"/>
              </a:rPr>
              <a:t>Wisdom</a:t>
            </a:r>
          </a:p>
        </p:txBody>
      </p:sp>
    </p:spTree>
    <p:extLst>
      <p:ext uri="{BB962C8B-B14F-4D97-AF65-F5344CB8AC3E}">
        <p14:creationId xmlns:p14="http://schemas.microsoft.com/office/powerpoint/2010/main" val="201032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199362" y="2708499"/>
            <a:ext cx="12407236" cy="875111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Why are values important to</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consider when leading?</a:t>
            </a:r>
          </a:p>
          <a:p>
            <a:pPr marL="0" marR="0" indent="0" algn="ctr" defTabSz="584200" rtl="0" fontAlgn="auto" latinLnBrk="1" hangingPunct="0">
              <a:lnSpc>
                <a:spcPct val="100000"/>
              </a:lnSpc>
              <a:spcBef>
                <a:spcPts val="0"/>
              </a:spcBef>
              <a:spcAft>
                <a:spcPts val="0"/>
              </a:spcAft>
              <a:buClrTx/>
              <a:buSzTx/>
              <a:buFontTx/>
              <a:buNone/>
              <a:tabLst/>
            </a:pPr>
            <a:endParaRPr lang="en-US" sz="5400"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How do you go about leading when differing values</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&amp; ideas exist?</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(in your professional context)</a:t>
            </a:r>
          </a:p>
          <a:p>
            <a:pPr marL="0" marR="0" indent="0" algn="ctr" defTabSz="584200" rtl="0" fontAlgn="auto" latinLnBrk="1" hangingPunct="0">
              <a:lnSpc>
                <a:spcPct val="100000"/>
              </a:lnSpc>
              <a:spcBef>
                <a:spcPts val="0"/>
              </a:spcBef>
              <a:spcAft>
                <a:spcPts val="0"/>
              </a:spcAft>
              <a:buClrTx/>
              <a:buSzTx/>
              <a:buFontTx/>
              <a:buNone/>
              <a:tabLst/>
            </a:pPr>
            <a:endParaRPr lang="en-US" sz="4000"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247931" y="621012"/>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a:extLst>
              <a:ext uri="{28A0092B-C50C-407E-A947-70E740481C1C}">
                <a14:useLocalDpi xmlns:a14="http://schemas.microsoft.com/office/drawing/2010/main" val="0"/>
              </a:ext>
            </a:extLst>
          </a:blip>
          <a:srcRect b="16454"/>
          <a:stretch/>
        </p:blipFill>
        <p:spPr>
          <a:xfrm rot="21004193">
            <a:off x="380519" y="193859"/>
            <a:ext cx="1734826" cy="2251712"/>
          </a:xfrm>
          <a:prstGeom prst="rect">
            <a:avLst/>
          </a:prstGeom>
          <a:effectLst>
            <a:softEdge rad="76200"/>
          </a:effectLst>
        </p:spPr>
      </p:pic>
      <p:pic>
        <p:nvPicPr>
          <p:cNvPr id="8" name="Picture 7">
            <a:extLst>
              <a:ext uri="{FF2B5EF4-FFF2-40B4-BE49-F238E27FC236}">
                <a16:creationId xmlns:a16="http://schemas.microsoft.com/office/drawing/2014/main" id="{BB539012-BD22-EA4C-B17A-738618596A1A}"/>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092374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0" y="4695457"/>
            <a:ext cx="13028341" cy="487312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values are most important to you as a team?</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How will those values guide</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you in leading at MSF?</a:t>
            </a: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805385"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4193">
            <a:off x="756265" y="589970"/>
            <a:ext cx="2169286" cy="3370141"/>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75293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56C5FC-859C-1EA8-3196-6A37193EB0B7}"/>
              </a:ext>
            </a:extLst>
          </p:cNvPr>
          <p:cNvPicPr>
            <a:picLocks noChangeAspect="1"/>
          </p:cNvPicPr>
          <p:nvPr/>
        </p:nvPicPr>
        <p:blipFill>
          <a:blip r:embed="rId3"/>
          <a:stretch>
            <a:fillRect/>
          </a:stretch>
        </p:blipFill>
        <p:spPr>
          <a:xfrm rot="10800000" flipH="1" flipV="1">
            <a:off x="11689358" y="8929376"/>
            <a:ext cx="1190453" cy="675997"/>
          </a:xfrm>
          <a:prstGeom prst="rect">
            <a:avLst/>
          </a:prstGeom>
        </p:spPr>
      </p:pic>
      <p:sp>
        <p:nvSpPr>
          <p:cNvPr id="8" name="TextBox 7">
            <a:extLst>
              <a:ext uri="{FF2B5EF4-FFF2-40B4-BE49-F238E27FC236}">
                <a16:creationId xmlns:a16="http://schemas.microsoft.com/office/drawing/2014/main" id="{25E94891-349D-D4AC-4C24-C11FF4FAA1AA}"/>
              </a:ext>
            </a:extLst>
          </p:cNvPr>
          <p:cNvSpPr txBox="1"/>
          <p:nvPr/>
        </p:nvSpPr>
        <p:spPr>
          <a:xfrm>
            <a:off x="7978472" y="6701788"/>
            <a:ext cx="6499274" cy="7078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2000" dirty="0">
                <a:solidFill>
                  <a:schemeClr val="bg1"/>
                </a:solidFill>
                <a:latin typeface="Chalkduster" panose="03050602040202020205" pitchFamily="66" charset="77"/>
              </a:rPr>
              <a:t>Baldwin High School</a:t>
            </a:r>
            <a:br>
              <a:rPr lang="en-AU" sz="2000" dirty="0">
                <a:solidFill>
                  <a:schemeClr val="bg1"/>
                </a:solidFill>
                <a:latin typeface="Chalkduster" panose="03050602040202020205" pitchFamily="66" charset="77"/>
              </a:rPr>
            </a:br>
            <a:r>
              <a:rPr lang="en-AU" sz="2000" dirty="0">
                <a:solidFill>
                  <a:schemeClr val="bg1"/>
                </a:solidFill>
                <a:latin typeface="Chalkduster" panose="03050602040202020205" pitchFamily="66" charset="77"/>
              </a:rPr>
              <a:t>Maui, Hawaii</a:t>
            </a:r>
          </a:p>
        </p:txBody>
      </p:sp>
      <p:pic>
        <p:nvPicPr>
          <p:cNvPr id="4" name="Picture 3" descr="A sign on a wall&#10;&#10;Description automatically generated with low confidence">
            <a:extLst>
              <a:ext uri="{FF2B5EF4-FFF2-40B4-BE49-F238E27FC236}">
                <a16:creationId xmlns:a16="http://schemas.microsoft.com/office/drawing/2014/main" id="{AEAA2773-23F9-AF82-9A6C-6C537D7C7E09}"/>
              </a:ext>
            </a:extLst>
          </p:cNvPr>
          <p:cNvPicPr>
            <a:picLocks noChangeAspect="1"/>
          </p:cNvPicPr>
          <p:nvPr/>
        </p:nvPicPr>
        <p:blipFill rotWithShape="1">
          <a:blip r:embed="rId4">
            <a:extLst>
              <a:ext uri="{28A0092B-C50C-407E-A947-70E740481C1C}">
                <a14:useLocalDpi xmlns:a14="http://schemas.microsoft.com/office/drawing/2010/main" val="0"/>
              </a:ext>
            </a:extLst>
          </a:blip>
          <a:srcRect t="18437" r="6082" b="15000"/>
          <a:stretch/>
        </p:blipFill>
        <p:spPr>
          <a:xfrm>
            <a:off x="671094" y="4973589"/>
            <a:ext cx="8934406" cy="4749060"/>
          </a:xfrm>
          <a:prstGeom prst="rect">
            <a:avLst/>
          </a:prstGeom>
          <a:effectLst>
            <a:softEdge rad="86579"/>
          </a:effectLst>
        </p:spPr>
      </p:pic>
      <p:pic>
        <p:nvPicPr>
          <p:cNvPr id="11" name="Picture 10" descr="A group of people in a classroom&#10;&#10;Description automatically generated with medium confidence">
            <a:extLst>
              <a:ext uri="{FF2B5EF4-FFF2-40B4-BE49-F238E27FC236}">
                <a16:creationId xmlns:a16="http://schemas.microsoft.com/office/drawing/2014/main" id="{6072E072-8D77-1C7C-8A76-183793258528}"/>
              </a:ext>
            </a:extLst>
          </p:cNvPr>
          <p:cNvPicPr>
            <a:picLocks noChangeAspect="1"/>
          </p:cNvPicPr>
          <p:nvPr/>
        </p:nvPicPr>
        <p:blipFill rotWithShape="1">
          <a:blip r:embed="rId5">
            <a:extLst>
              <a:ext uri="{28A0092B-C50C-407E-A947-70E740481C1C}">
                <a14:useLocalDpi xmlns:a14="http://schemas.microsoft.com/office/drawing/2010/main" val="0"/>
              </a:ext>
            </a:extLst>
          </a:blip>
          <a:srcRect l="9657" t="14944" r="7678" b="15520"/>
          <a:stretch/>
        </p:blipFill>
        <p:spPr>
          <a:xfrm>
            <a:off x="299306" y="1422714"/>
            <a:ext cx="12399938" cy="3357298"/>
          </a:xfrm>
          <a:prstGeom prst="rect">
            <a:avLst/>
          </a:prstGeom>
          <a:effectLst>
            <a:softEdge rad="77533"/>
          </a:effectLst>
        </p:spPr>
      </p:pic>
      <p:sp>
        <p:nvSpPr>
          <p:cNvPr id="2" name="Title 1">
            <a:extLst>
              <a:ext uri="{FF2B5EF4-FFF2-40B4-BE49-F238E27FC236}">
                <a16:creationId xmlns:a16="http://schemas.microsoft.com/office/drawing/2014/main" id="{0B9251DD-84E7-25AA-DF91-74ACB2B3F38B}"/>
              </a:ext>
            </a:extLst>
          </p:cNvPr>
          <p:cNvSpPr>
            <a:spLocks noGrp="1"/>
          </p:cNvSpPr>
          <p:nvPr>
            <p:ph type="title"/>
          </p:nvPr>
        </p:nvSpPr>
        <p:spPr>
          <a:xfrm>
            <a:off x="-54792" y="-417279"/>
            <a:ext cx="12934603" cy="2497103"/>
          </a:xfrm>
        </p:spPr>
        <p:txBody>
          <a:bodyPr/>
          <a:lstStyle/>
          <a:p>
            <a:r>
              <a:rPr lang="en-US" sz="5400" dirty="0">
                <a:solidFill>
                  <a:srgbClr val="FFFF00"/>
                </a:solidFill>
                <a:latin typeface="Chalkduster" panose="03050602040202020205" pitchFamily="66" charset="77"/>
              </a:rPr>
              <a:t>Shared Ownership with Students</a:t>
            </a:r>
            <a:br>
              <a:rPr lang="en-US" sz="5400" dirty="0">
                <a:solidFill>
                  <a:srgbClr val="FFFF00"/>
                </a:solidFill>
                <a:latin typeface="Chalkduster" panose="03050602040202020205" pitchFamily="66" charset="77"/>
              </a:rPr>
            </a:br>
            <a:endParaRPr lang="en-US" sz="5400" dirty="0"/>
          </a:p>
        </p:txBody>
      </p:sp>
    </p:spTree>
    <p:extLst>
      <p:ext uri="{BB962C8B-B14F-4D97-AF65-F5344CB8AC3E}">
        <p14:creationId xmlns:p14="http://schemas.microsoft.com/office/powerpoint/2010/main" val="96849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30015E-AA22-7245-8E45-A5CF6EA1B0CB}"/>
              </a:ext>
            </a:extLst>
          </p:cNvPr>
          <p:cNvPicPr>
            <a:picLocks noChangeAspect="1"/>
          </p:cNvPicPr>
          <p:nvPr/>
        </p:nvPicPr>
        <p:blipFill rotWithShape="1">
          <a:blip r:embed="rId3">
            <a:extLst>
              <a:ext uri="{28A0092B-C50C-407E-A947-70E740481C1C}">
                <a14:useLocalDpi xmlns:a14="http://schemas.microsoft.com/office/drawing/2010/main" val="0"/>
              </a:ext>
            </a:extLst>
          </a:blip>
          <a:srcRect t="30211" b="25921"/>
          <a:stretch/>
        </p:blipFill>
        <p:spPr>
          <a:xfrm>
            <a:off x="359018" y="1565774"/>
            <a:ext cx="12286763" cy="4042458"/>
          </a:xfrm>
          <a:prstGeom prst="rect">
            <a:avLst/>
          </a:prstGeom>
          <a:ln>
            <a:noFill/>
          </a:ln>
          <a:effectLst>
            <a:softEdge rad="112500"/>
          </a:effectLst>
        </p:spPr>
      </p:pic>
      <p:sp>
        <p:nvSpPr>
          <p:cNvPr id="2" name="TextBox 1">
            <a:extLst>
              <a:ext uri="{FF2B5EF4-FFF2-40B4-BE49-F238E27FC236}">
                <a16:creationId xmlns:a16="http://schemas.microsoft.com/office/drawing/2014/main" id="{42BE6053-0255-00D0-E293-5C6B9ED80481}"/>
              </a:ext>
            </a:extLst>
          </p:cNvPr>
          <p:cNvSpPr txBox="1"/>
          <p:nvPr/>
        </p:nvSpPr>
        <p:spPr>
          <a:xfrm>
            <a:off x="4212754" y="9221208"/>
            <a:ext cx="9516223" cy="3693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1800" dirty="0">
                <a:solidFill>
                  <a:schemeClr val="bg1"/>
                </a:solidFill>
                <a:latin typeface="Chalkduster" panose="03050602040202020205" pitchFamily="66" charset="77"/>
              </a:rPr>
              <a:t>Huntington Park High School, LAUSD</a:t>
            </a:r>
            <a:endParaRPr lang="en-US" sz="1800" dirty="0">
              <a:latin typeface="Chalkduster" panose="03050602040202020205" pitchFamily="66" charset="77"/>
            </a:endParaRPr>
          </a:p>
        </p:txBody>
      </p:sp>
      <p:pic>
        <p:nvPicPr>
          <p:cNvPr id="4" name="Picture 3">
            <a:extLst>
              <a:ext uri="{FF2B5EF4-FFF2-40B4-BE49-F238E27FC236}">
                <a16:creationId xmlns:a16="http://schemas.microsoft.com/office/drawing/2014/main" id="{0AF07DE7-DC48-803F-6D09-FCCEDBE12B70}"/>
              </a:ext>
            </a:extLst>
          </p:cNvPr>
          <p:cNvPicPr>
            <a:picLocks noChangeAspect="1"/>
          </p:cNvPicPr>
          <p:nvPr/>
        </p:nvPicPr>
        <p:blipFill>
          <a:blip r:embed="rId4"/>
          <a:stretch>
            <a:fillRect/>
          </a:stretch>
        </p:blipFill>
        <p:spPr>
          <a:xfrm rot="10800000" flipH="1" flipV="1">
            <a:off x="11689358" y="8929376"/>
            <a:ext cx="1190453" cy="675997"/>
          </a:xfrm>
          <a:prstGeom prst="rect">
            <a:avLst/>
          </a:prstGeom>
        </p:spPr>
      </p:pic>
      <p:sp>
        <p:nvSpPr>
          <p:cNvPr id="5" name="TextBox 4">
            <a:extLst>
              <a:ext uri="{FF2B5EF4-FFF2-40B4-BE49-F238E27FC236}">
                <a16:creationId xmlns:a16="http://schemas.microsoft.com/office/drawing/2014/main" id="{51131782-D297-3ECC-DAC6-14232C5097BE}"/>
              </a:ext>
            </a:extLst>
          </p:cNvPr>
          <p:cNvSpPr txBox="1"/>
          <p:nvPr/>
        </p:nvSpPr>
        <p:spPr>
          <a:xfrm>
            <a:off x="811487" y="326871"/>
            <a:ext cx="12286763" cy="9335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5400" dirty="0">
                <a:solidFill>
                  <a:srgbClr val="FFFF00"/>
                </a:solidFill>
                <a:latin typeface="Chalkduster"/>
              </a:rPr>
              <a:t>Data Analysis WITH Students</a:t>
            </a:r>
          </a:p>
        </p:txBody>
      </p:sp>
      <p:pic>
        <p:nvPicPr>
          <p:cNvPr id="9" name="Picture 8">
            <a:extLst>
              <a:ext uri="{FF2B5EF4-FFF2-40B4-BE49-F238E27FC236}">
                <a16:creationId xmlns:a16="http://schemas.microsoft.com/office/drawing/2014/main" id="{93307DBE-320B-42C2-326E-EE2D1606BB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2422" y="5685935"/>
            <a:ext cx="5206139" cy="3904605"/>
          </a:xfrm>
          <a:prstGeom prst="rect">
            <a:avLst/>
          </a:prstGeom>
          <a:ln>
            <a:noFill/>
          </a:ln>
          <a:effectLst>
            <a:softEdge rad="112500"/>
          </a:effectLst>
        </p:spPr>
      </p:pic>
      <p:pic>
        <p:nvPicPr>
          <p:cNvPr id="10" name="Picture 9">
            <a:extLst>
              <a:ext uri="{FF2B5EF4-FFF2-40B4-BE49-F238E27FC236}">
                <a16:creationId xmlns:a16="http://schemas.microsoft.com/office/drawing/2014/main" id="{353B9799-65EA-8266-A547-4F45A27BE1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9215" y="5678425"/>
            <a:ext cx="4669488" cy="3502116"/>
          </a:xfrm>
          <a:prstGeom prst="rect">
            <a:avLst/>
          </a:prstGeom>
          <a:ln>
            <a:noFill/>
          </a:ln>
          <a:effectLst>
            <a:softEdge rad="112500"/>
          </a:effectLst>
        </p:spPr>
      </p:pic>
    </p:spTree>
    <p:extLst>
      <p:ext uri="{BB962C8B-B14F-4D97-AF65-F5344CB8AC3E}">
        <p14:creationId xmlns:p14="http://schemas.microsoft.com/office/powerpoint/2010/main" val="19036539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A19F105-8062-5D4B-A55B-9A29FB2975EC}"/>
              </a:ext>
            </a:extLst>
          </p:cNvPr>
          <p:cNvPicPr>
            <a:picLocks noChangeAspect="1"/>
          </p:cNvPicPr>
          <p:nvPr/>
        </p:nvPicPr>
        <p:blipFill rotWithShape="1">
          <a:blip r:embed="rId2">
            <a:extLst>
              <a:ext uri="{28A0092B-C50C-407E-A947-70E740481C1C}">
                <a14:useLocalDpi xmlns:a14="http://schemas.microsoft.com/office/drawing/2010/main" val="0"/>
              </a:ext>
            </a:extLst>
          </a:blip>
          <a:srcRect t="17769" b="26812"/>
          <a:stretch/>
        </p:blipFill>
        <p:spPr>
          <a:xfrm>
            <a:off x="124989" y="5638603"/>
            <a:ext cx="6554973" cy="2724539"/>
          </a:xfrm>
          <a:prstGeom prst="rect">
            <a:avLst/>
          </a:prstGeom>
          <a:ln>
            <a:noFill/>
          </a:ln>
          <a:effectLst>
            <a:softEdge rad="112500"/>
          </a:effectLst>
        </p:spPr>
      </p:pic>
      <p:pic>
        <p:nvPicPr>
          <p:cNvPr id="7" name="Picture 6">
            <a:extLst>
              <a:ext uri="{FF2B5EF4-FFF2-40B4-BE49-F238E27FC236}">
                <a16:creationId xmlns:a16="http://schemas.microsoft.com/office/drawing/2014/main" id="{C04BCCE0-8ADF-D14D-BFD6-422368F0A706}"/>
              </a:ext>
            </a:extLst>
          </p:cNvPr>
          <p:cNvPicPr>
            <a:picLocks noChangeAspect="1"/>
          </p:cNvPicPr>
          <p:nvPr/>
        </p:nvPicPr>
        <p:blipFill rotWithShape="1">
          <a:blip r:embed="rId3">
            <a:extLst>
              <a:ext uri="{28A0092B-C50C-407E-A947-70E740481C1C}">
                <a14:useLocalDpi xmlns:a14="http://schemas.microsoft.com/office/drawing/2010/main" val="0"/>
              </a:ext>
            </a:extLst>
          </a:blip>
          <a:srcRect t="20554" r="3121" b="19680"/>
          <a:stretch/>
        </p:blipFill>
        <p:spPr>
          <a:xfrm>
            <a:off x="6801464" y="5638603"/>
            <a:ext cx="5888654" cy="2724539"/>
          </a:xfrm>
          <a:prstGeom prst="rect">
            <a:avLst/>
          </a:prstGeom>
          <a:ln>
            <a:noFill/>
          </a:ln>
          <a:effectLst>
            <a:softEdge rad="112500"/>
          </a:effectLst>
        </p:spPr>
      </p:pic>
      <p:pic>
        <p:nvPicPr>
          <p:cNvPr id="9" name="Picture 8">
            <a:extLst>
              <a:ext uri="{FF2B5EF4-FFF2-40B4-BE49-F238E27FC236}">
                <a16:creationId xmlns:a16="http://schemas.microsoft.com/office/drawing/2014/main" id="{C6A455A7-7BEE-8742-8085-D0665DB2B119}"/>
              </a:ext>
            </a:extLst>
          </p:cNvPr>
          <p:cNvPicPr>
            <a:picLocks noChangeAspect="1"/>
          </p:cNvPicPr>
          <p:nvPr/>
        </p:nvPicPr>
        <p:blipFill rotWithShape="1">
          <a:blip r:embed="rId4">
            <a:extLst>
              <a:ext uri="{28A0092B-C50C-407E-A947-70E740481C1C}">
                <a14:useLocalDpi xmlns:a14="http://schemas.microsoft.com/office/drawing/2010/main" val="0"/>
              </a:ext>
            </a:extLst>
          </a:blip>
          <a:srcRect t="6589" b="29691"/>
          <a:stretch/>
        </p:blipFill>
        <p:spPr>
          <a:xfrm>
            <a:off x="1237210" y="465467"/>
            <a:ext cx="10530379" cy="5032427"/>
          </a:xfrm>
          <a:prstGeom prst="rect">
            <a:avLst/>
          </a:prstGeom>
          <a:ln>
            <a:noFill/>
          </a:ln>
          <a:effectLst>
            <a:softEdge rad="112500"/>
          </a:effectLst>
        </p:spPr>
      </p:pic>
      <p:sp>
        <p:nvSpPr>
          <p:cNvPr id="3" name="TextBox 2">
            <a:extLst>
              <a:ext uri="{FF2B5EF4-FFF2-40B4-BE49-F238E27FC236}">
                <a16:creationId xmlns:a16="http://schemas.microsoft.com/office/drawing/2014/main" id="{7CBAFF7C-5E04-983D-AD1F-1580FC38A9E2}"/>
              </a:ext>
            </a:extLst>
          </p:cNvPr>
          <p:cNvSpPr txBox="1"/>
          <p:nvPr/>
        </p:nvSpPr>
        <p:spPr>
          <a:xfrm>
            <a:off x="3857138" y="8874225"/>
            <a:ext cx="5888653" cy="3693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1800" dirty="0">
                <a:solidFill>
                  <a:schemeClr val="bg1"/>
                </a:solidFill>
                <a:latin typeface="Chalkduster" panose="03050602040202020205" pitchFamily="66" charset="77"/>
              </a:rPr>
              <a:t>Huntington Park High School, LAUSD</a:t>
            </a:r>
            <a:endParaRPr lang="en-US" sz="1800" dirty="0">
              <a:latin typeface="Chalkduster" panose="03050602040202020205" pitchFamily="66" charset="77"/>
            </a:endParaRPr>
          </a:p>
        </p:txBody>
      </p:sp>
      <p:pic>
        <p:nvPicPr>
          <p:cNvPr id="4" name="Picture 3">
            <a:extLst>
              <a:ext uri="{FF2B5EF4-FFF2-40B4-BE49-F238E27FC236}">
                <a16:creationId xmlns:a16="http://schemas.microsoft.com/office/drawing/2014/main" id="{CB1F95DA-E35E-232C-7EAE-F14AB781DFD7}"/>
              </a:ext>
            </a:extLst>
          </p:cNvPr>
          <p:cNvPicPr>
            <a:picLocks noChangeAspect="1"/>
          </p:cNvPicPr>
          <p:nvPr/>
        </p:nvPicPr>
        <p:blipFill>
          <a:blip r:embed="rId5"/>
          <a:stretch>
            <a:fillRect/>
          </a:stretch>
        </p:blipFill>
        <p:spPr>
          <a:xfrm rot="10800000" flipH="1" flipV="1">
            <a:off x="11689358" y="8929376"/>
            <a:ext cx="1190453" cy="675997"/>
          </a:xfrm>
          <a:prstGeom prst="rect">
            <a:avLst/>
          </a:prstGeom>
        </p:spPr>
      </p:pic>
    </p:spTree>
    <p:extLst>
      <p:ext uri="{BB962C8B-B14F-4D97-AF65-F5344CB8AC3E}">
        <p14:creationId xmlns:p14="http://schemas.microsoft.com/office/powerpoint/2010/main" val="2780705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93F607-9E20-F449-9518-B713C09DB658}"/>
              </a:ext>
            </a:extLst>
          </p:cNvPr>
          <p:cNvPicPr>
            <a:picLocks noChangeAspect="1"/>
          </p:cNvPicPr>
          <p:nvPr/>
        </p:nvPicPr>
        <p:blipFill rotWithShape="1">
          <a:blip r:embed="rId2">
            <a:extLst>
              <a:ext uri="{28A0092B-C50C-407E-A947-70E740481C1C}">
                <a14:useLocalDpi xmlns:a14="http://schemas.microsoft.com/office/drawing/2010/main" val="0"/>
              </a:ext>
            </a:extLst>
          </a:blip>
          <a:srcRect t="24628"/>
          <a:stretch/>
        </p:blipFill>
        <p:spPr>
          <a:xfrm>
            <a:off x="6131432" y="5772247"/>
            <a:ext cx="6182911" cy="3495128"/>
          </a:xfrm>
          <a:prstGeom prst="rect">
            <a:avLst/>
          </a:prstGeom>
          <a:ln>
            <a:noFill/>
          </a:ln>
          <a:effectLst>
            <a:softEdge rad="112500"/>
          </a:effectLst>
        </p:spPr>
      </p:pic>
      <p:pic>
        <p:nvPicPr>
          <p:cNvPr id="5" name="Picture 4">
            <a:extLst>
              <a:ext uri="{FF2B5EF4-FFF2-40B4-BE49-F238E27FC236}">
                <a16:creationId xmlns:a16="http://schemas.microsoft.com/office/drawing/2014/main" id="{1F00388F-A268-554B-B8C5-C10C7EAC5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8196" y="292088"/>
            <a:ext cx="7201794" cy="5401345"/>
          </a:xfrm>
          <a:prstGeom prst="rect">
            <a:avLst/>
          </a:prstGeom>
          <a:ln>
            <a:noFill/>
          </a:ln>
          <a:effectLst>
            <a:softEdge rad="112500"/>
          </a:effectLst>
        </p:spPr>
      </p:pic>
      <p:pic>
        <p:nvPicPr>
          <p:cNvPr id="6" name="Picture 5">
            <a:extLst>
              <a:ext uri="{FF2B5EF4-FFF2-40B4-BE49-F238E27FC236}">
                <a16:creationId xmlns:a16="http://schemas.microsoft.com/office/drawing/2014/main" id="{B2EF4F7A-DC85-5294-4FBB-6C219125D5B3}"/>
              </a:ext>
            </a:extLst>
          </p:cNvPr>
          <p:cNvPicPr>
            <a:picLocks noChangeAspect="1"/>
          </p:cNvPicPr>
          <p:nvPr/>
        </p:nvPicPr>
        <p:blipFill>
          <a:blip r:embed="rId4"/>
          <a:stretch>
            <a:fillRect/>
          </a:stretch>
        </p:blipFill>
        <p:spPr>
          <a:xfrm rot="10800000" flipH="1" flipV="1">
            <a:off x="11689358" y="8929376"/>
            <a:ext cx="1190453" cy="675997"/>
          </a:xfrm>
          <a:prstGeom prst="rect">
            <a:avLst/>
          </a:prstGeom>
        </p:spPr>
      </p:pic>
      <p:sp>
        <p:nvSpPr>
          <p:cNvPr id="7" name="TextBox 6">
            <a:extLst>
              <a:ext uri="{FF2B5EF4-FFF2-40B4-BE49-F238E27FC236}">
                <a16:creationId xmlns:a16="http://schemas.microsoft.com/office/drawing/2014/main" id="{56679B19-576E-3F75-6840-1E91624B86E3}"/>
              </a:ext>
            </a:extLst>
          </p:cNvPr>
          <p:cNvSpPr txBox="1"/>
          <p:nvPr/>
        </p:nvSpPr>
        <p:spPr>
          <a:xfrm>
            <a:off x="6339063" y="9346189"/>
            <a:ext cx="5279366" cy="3693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1800" dirty="0">
                <a:solidFill>
                  <a:schemeClr val="bg1"/>
                </a:solidFill>
                <a:latin typeface="Chalkduster" panose="03050602040202020205" pitchFamily="66" charset="77"/>
              </a:rPr>
              <a:t>Huntington Park High School, LAUSD </a:t>
            </a:r>
            <a:endParaRPr lang="en-US" sz="1800" dirty="0">
              <a:latin typeface="Chalkduster" panose="03050602040202020205" pitchFamily="66" charset="77"/>
            </a:endParaRPr>
          </a:p>
        </p:txBody>
      </p:sp>
      <p:pic>
        <p:nvPicPr>
          <p:cNvPr id="8" name="Picture 7">
            <a:extLst>
              <a:ext uri="{FF2B5EF4-FFF2-40B4-BE49-F238E27FC236}">
                <a16:creationId xmlns:a16="http://schemas.microsoft.com/office/drawing/2014/main" id="{D5FA257C-E941-E887-EB07-D965BB03A835}"/>
              </a:ext>
            </a:extLst>
          </p:cNvPr>
          <p:cNvPicPr>
            <a:picLocks noChangeAspect="1"/>
          </p:cNvPicPr>
          <p:nvPr/>
        </p:nvPicPr>
        <p:blipFill rotWithShape="1">
          <a:blip r:embed="rId5">
            <a:extLst>
              <a:ext uri="{28A0092B-C50C-407E-A947-70E740481C1C}">
                <a14:useLocalDpi xmlns:a14="http://schemas.microsoft.com/office/drawing/2010/main" val="0"/>
              </a:ext>
            </a:extLst>
          </a:blip>
          <a:srcRect l="10652" r="-778"/>
          <a:stretch/>
        </p:blipFill>
        <p:spPr>
          <a:xfrm rot="5400000">
            <a:off x="-102244" y="987336"/>
            <a:ext cx="5716742" cy="4757218"/>
          </a:xfrm>
          <a:prstGeom prst="rect">
            <a:avLst/>
          </a:prstGeom>
          <a:ln>
            <a:noFill/>
          </a:ln>
          <a:effectLst>
            <a:softEdge rad="112500"/>
          </a:effectLst>
        </p:spPr>
      </p:pic>
      <p:pic>
        <p:nvPicPr>
          <p:cNvPr id="10" name="Picture 9">
            <a:extLst>
              <a:ext uri="{FF2B5EF4-FFF2-40B4-BE49-F238E27FC236}">
                <a16:creationId xmlns:a16="http://schemas.microsoft.com/office/drawing/2014/main" id="{AB0AF051-16F7-1CEA-E25E-9C2C9B4A656F}"/>
              </a:ext>
            </a:extLst>
          </p:cNvPr>
          <p:cNvPicPr>
            <a:picLocks noChangeAspect="1"/>
          </p:cNvPicPr>
          <p:nvPr/>
        </p:nvPicPr>
        <p:blipFill rotWithShape="1">
          <a:blip r:embed="rId6">
            <a:extLst>
              <a:ext uri="{28A0092B-C50C-407E-A947-70E740481C1C}">
                <a14:useLocalDpi xmlns:a14="http://schemas.microsoft.com/office/drawing/2010/main" val="0"/>
              </a:ext>
            </a:extLst>
          </a:blip>
          <a:srcRect t="19300" b="15294"/>
          <a:stretch/>
        </p:blipFill>
        <p:spPr>
          <a:xfrm>
            <a:off x="0" y="6446944"/>
            <a:ext cx="6131432" cy="3007743"/>
          </a:xfrm>
          <a:prstGeom prst="rect">
            <a:avLst/>
          </a:prstGeom>
          <a:ln>
            <a:noFill/>
          </a:ln>
          <a:effectLst>
            <a:softEdge rad="112500"/>
          </a:effectLst>
        </p:spPr>
      </p:pic>
    </p:spTree>
    <p:extLst>
      <p:ext uri="{BB962C8B-B14F-4D97-AF65-F5344CB8AC3E}">
        <p14:creationId xmlns:p14="http://schemas.microsoft.com/office/powerpoint/2010/main" val="2055532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4" name="Title 1">
            <a:extLst>
              <a:ext uri="{FF2B5EF4-FFF2-40B4-BE49-F238E27FC236}">
                <a16:creationId xmlns:a16="http://schemas.microsoft.com/office/drawing/2014/main" id="{C62A18BA-F80F-CBEB-52BF-1A6EB1380C3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in Action!</a:t>
            </a:r>
            <a:br>
              <a:rPr lang="en-US" sz="5400" dirty="0">
                <a:solidFill>
                  <a:srgbClr val="FFFF00"/>
                </a:solidFill>
                <a:latin typeface="Chalkduster" panose="03050602040202020205" pitchFamily="66" charset="77"/>
              </a:rPr>
            </a:br>
            <a:endParaRPr lang="en-US" sz="5400" dirty="0"/>
          </a:p>
        </p:txBody>
      </p:sp>
      <p:sp>
        <p:nvSpPr>
          <p:cNvPr id="6" name="Rectangle 5">
            <a:extLst>
              <a:ext uri="{FF2B5EF4-FFF2-40B4-BE49-F238E27FC236}">
                <a16:creationId xmlns:a16="http://schemas.microsoft.com/office/drawing/2014/main" id="{B07B2CD8-6A37-6E7A-2E88-8398DDAFB039}"/>
              </a:ext>
            </a:extLst>
          </p:cNvPr>
          <p:cNvSpPr/>
          <p:nvPr/>
        </p:nvSpPr>
        <p:spPr>
          <a:xfrm flipH="1">
            <a:off x="4365268" y="9254249"/>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Sutter Middle School, LAUSD</a:t>
            </a:r>
            <a:endParaRPr lang="en-AU" sz="2000" kern="1200" dirty="0">
              <a:solidFill>
                <a:schemeClr val="bg1"/>
              </a:solidFill>
              <a:latin typeface="Chalkduster" panose="03050602040202020205" pitchFamily="66" charset="77"/>
            </a:endParaRPr>
          </a:p>
        </p:txBody>
      </p:sp>
      <p:sp>
        <p:nvSpPr>
          <p:cNvPr id="2" name="TextBox 1">
            <a:extLst>
              <a:ext uri="{FF2B5EF4-FFF2-40B4-BE49-F238E27FC236}">
                <a16:creationId xmlns:a16="http://schemas.microsoft.com/office/drawing/2014/main" id="{5B44CB94-E63D-0302-035F-1AEE13EC35A3}"/>
              </a:ext>
            </a:extLst>
          </p:cNvPr>
          <p:cNvSpPr txBox="1"/>
          <p:nvPr/>
        </p:nvSpPr>
        <p:spPr>
          <a:xfrm>
            <a:off x="3213113" y="2706078"/>
            <a:ext cx="6508376"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3"/>
              </a:rPr>
              <a:t>vimeo.com/qisva/sutter</a:t>
            </a:r>
            <a:br>
              <a:rPr lang="en-US" b="1" dirty="0">
                <a:latin typeface="Helvetica Neue" panose="02000503000000020004" pitchFamily="2" charset="0"/>
                <a:ea typeface="Helvetica Neue" panose="02000503000000020004" pitchFamily="2" charset="0"/>
                <a:cs typeface="Helvetica Neue" panose="02000503000000020004" pitchFamily="2" charset="0"/>
              </a:rPr>
            </a:b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https://youtu.be/_kwkyzH</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52718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6308" y="108927"/>
            <a:ext cx="12588477" cy="1938992"/>
          </a:xfrm>
          <a:prstGeom prst="rect">
            <a:avLst/>
          </a:prstGeom>
        </p:spPr>
        <p:txBody>
          <a:bodyPr wrap="square">
            <a:spAutoFit/>
          </a:bodyPr>
          <a:lstStyle/>
          <a:p>
            <a:r>
              <a:rPr lang="en-US" sz="6000" dirty="0">
                <a:solidFill>
                  <a:srgbClr val="FFFF00"/>
                </a:solidFill>
                <a:latin typeface="Chalkduster"/>
                <a:cs typeface="Chalkduster"/>
              </a:rPr>
              <a:t>Students as Partners in Professional Learning</a:t>
            </a:r>
            <a:endParaRPr lang="en-US" sz="6000" dirty="0"/>
          </a:p>
        </p:txBody>
      </p:sp>
      <p:pic>
        <p:nvPicPr>
          <p:cNvPr id="4" name="Picture 3">
            <a:extLst>
              <a:ext uri="{FF2B5EF4-FFF2-40B4-BE49-F238E27FC236}">
                <a16:creationId xmlns:a16="http://schemas.microsoft.com/office/drawing/2014/main" id="{7F72944A-897E-F549-B816-896AA7CA5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63" y="2009463"/>
            <a:ext cx="7181787" cy="6943431"/>
          </a:xfrm>
          <a:prstGeom prst="rect">
            <a:avLst/>
          </a:prstGeom>
        </p:spPr>
      </p:pic>
      <p:pic>
        <p:nvPicPr>
          <p:cNvPr id="8" name="Picture 7">
            <a:extLst>
              <a:ext uri="{FF2B5EF4-FFF2-40B4-BE49-F238E27FC236}">
                <a16:creationId xmlns:a16="http://schemas.microsoft.com/office/drawing/2014/main" id="{1A27EB8D-C858-A04B-8236-828BF47B166F}"/>
              </a:ext>
            </a:extLst>
          </p:cNvPr>
          <p:cNvPicPr>
            <a:picLocks noChangeAspect="1"/>
          </p:cNvPicPr>
          <p:nvPr/>
        </p:nvPicPr>
        <p:blipFill rotWithShape="1">
          <a:blip r:embed="rId3">
            <a:extLst>
              <a:ext uri="{28A0092B-C50C-407E-A947-70E740481C1C}">
                <a14:useLocalDpi xmlns:a14="http://schemas.microsoft.com/office/drawing/2010/main" val="0"/>
              </a:ext>
            </a:extLst>
          </a:blip>
          <a:srcRect t="12419"/>
          <a:stretch/>
        </p:blipFill>
        <p:spPr>
          <a:xfrm>
            <a:off x="7577965" y="6110486"/>
            <a:ext cx="5380472" cy="3534187"/>
          </a:xfrm>
          <a:prstGeom prst="rect">
            <a:avLst/>
          </a:prstGeom>
          <a:effectLst>
            <a:softEdge rad="114300"/>
          </a:effectLst>
        </p:spPr>
      </p:pic>
      <p:pic>
        <p:nvPicPr>
          <p:cNvPr id="9" name="Picture 8">
            <a:extLst>
              <a:ext uri="{FF2B5EF4-FFF2-40B4-BE49-F238E27FC236}">
                <a16:creationId xmlns:a16="http://schemas.microsoft.com/office/drawing/2014/main" id="{DDF985AB-30F1-754A-AC8D-2B20221523C3}"/>
              </a:ext>
            </a:extLst>
          </p:cNvPr>
          <p:cNvPicPr>
            <a:picLocks noChangeAspect="1"/>
          </p:cNvPicPr>
          <p:nvPr/>
        </p:nvPicPr>
        <p:blipFill rotWithShape="1">
          <a:blip r:embed="rId4">
            <a:extLst>
              <a:ext uri="{28A0092B-C50C-407E-A947-70E740481C1C}">
                <a14:useLocalDpi xmlns:a14="http://schemas.microsoft.com/office/drawing/2010/main" val="0"/>
              </a:ext>
            </a:extLst>
          </a:blip>
          <a:srcRect l="13400" b="9733"/>
          <a:stretch/>
        </p:blipFill>
        <p:spPr>
          <a:xfrm>
            <a:off x="7484534" y="2112671"/>
            <a:ext cx="5113865" cy="3997815"/>
          </a:xfrm>
          <a:prstGeom prst="rect">
            <a:avLst/>
          </a:prstGeom>
          <a:effectLst>
            <a:softEdge rad="203200"/>
          </a:effectLst>
        </p:spPr>
      </p:pic>
      <p:pic>
        <p:nvPicPr>
          <p:cNvPr id="10" name="Picture 9">
            <a:extLst>
              <a:ext uri="{FF2B5EF4-FFF2-40B4-BE49-F238E27FC236}">
                <a16:creationId xmlns:a16="http://schemas.microsoft.com/office/drawing/2014/main" id="{5DB13BA8-E3BE-C949-B718-E0A4F0D410B6}"/>
              </a:ext>
            </a:extLst>
          </p:cNvPr>
          <p:cNvPicPr>
            <a:picLocks noChangeAspect="1"/>
          </p:cNvPicPr>
          <p:nvPr/>
        </p:nvPicPr>
        <p:blipFill>
          <a:blip r:embed="rId5"/>
          <a:stretch>
            <a:fillRect/>
          </a:stretch>
        </p:blipFill>
        <p:spPr>
          <a:xfrm rot="10800000" flipH="1" flipV="1">
            <a:off x="46363" y="8968676"/>
            <a:ext cx="1190453" cy="675997"/>
          </a:xfrm>
          <a:prstGeom prst="rect">
            <a:avLst/>
          </a:prstGeom>
        </p:spPr>
      </p:pic>
      <p:sp>
        <p:nvSpPr>
          <p:cNvPr id="2" name="Rectangle 1">
            <a:extLst>
              <a:ext uri="{FF2B5EF4-FFF2-40B4-BE49-F238E27FC236}">
                <a16:creationId xmlns:a16="http://schemas.microsoft.com/office/drawing/2014/main" id="{639F54EE-6399-700B-19C9-34370B7ECDD5}"/>
              </a:ext>
            </a:extLst>
          </p:cNvPr>
          <p:cNvSpPr/>
          <p:nvPr/>
        </p:nvSpPr>
        <p:spPr>
          <a:xfrm flipH="1">
            <a:off x="1330247" y="9135462"/>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Woodside High School, Redwood City USD</a:t>
            </a:r>
            <a:endParaRPr lang="en-AU" sz="2000" kern="12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3969759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99544" y="4610624"/>
            <a:ext cx="13028341" cy="40421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things are currently</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owned only by adults in your</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school that students could be</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invited</a:t>
            </a:r>
            <a:r>
              <a:rPr lang="en-US" sz="5400" dirty="0">
                <a:solidFill>
                  <a:schemeClr val="bg1"/>
                </a:solidFill>
                <a:latin typeface="Chalkduster" panose="03050602040202020205" pitchFamily="66" charset="77"/>
              </a:rPr>
              <a:t> </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to co-own with you?</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805385"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4193">
            <a:off x="756265" y="589970"/>
            <a:ext cx="2169286" cy="3370141"/>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6999858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5" name="Rectangle 4">
            <a:extLst>
              <a:ext uri="{FF2B5EF4-FFF2-40B4-BE49-F238E27FC236}">
                <a16:creationId xmlns:a16="http://schemas.microsoft.com/office/drawing/2014/main" id="{0B35FE6C-049F-F05E-C56D-77696B05D7DD}"/>
              </a:ext>
            </a:extLst>
          </p:cNvPr>
          <p:cNvSpPr/>
          <p:nvPr/>
        </p:nvSpPr>
        <p:spPr>
          <a:xfrm flipH="1">
            <a:off x="4886838" y="8916250"/>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BCE, </a:t>
            </a:r>
            <a:r>
              <a:rPr lang="en-US" sz="2000" kern="1200" dirty="0" err="1">
                <a:solidFill>
                  <a:schemeClr val="bg1"/>
                </a:solidFill>
                <a:latin typeface="Chalkduster" panose="03050602040202020205" pitchFamily="66" charset="77"/>
              </a:rPr>
              <a:t>Brisane</a:t>
            </a:r>
            <a:r>
              <a:rPr lang="en-US" sz="2000" kern="1200" dirty="0">
                <a:solidFill>
                  <a:schemeClr val="bg1"/>
                </a:solidFill>
                <a:latin typeface="Chalkduster" panose="03050602040202020205" pitchFamily="66" charset="77"/>
              </a:rPr>
              <a:t>, Australia</a:t>
            </a:r>
            <a:endParaRPr lang="en-AU" sz="2000" kern="1200" dirty="0">
              <a:solidFill>
                <a:schemeClr val="bg1"/>
              </a:solidFill>
              <a:latin typeface="Chalkduster" panose="03050602040202020205" pitchFamily="66" charset="77"/>
            </a:endParaRPr>
          </a:p>
        </p:txBody>
      </p:sp>
      <p:sp>
        <p:nvSpPr>
          <p:cNvPr id="6" name="Title 1">
            <a:extLst>
              <a:ext uri="{FF2B5EF4-FFF2-40B4-BE49-F238E27FC236}">
                <a16:creationId xmlns:a16="http://schemas.microsoft.com/office/drawing/2014/main" id="{E0E5E1A6-CF67-526D-40E6-8DD0ABEE849D}"/>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Summarized</a:t>
            </a:r>
            <a:br>
              <a:rPr lang="en-US" sz="5400" dirty="0">
                <a:solidFill>
                  <a:srgbClr val="FFFF00"/>
                </a:solidFill>
                <a:latin typeface="Chalkduster" panose="03050602040202020205" pitchFamily="66" charset="77"/>
              </a:rPr>
            </a:br>
            <a:endParaRPr lang="en-US" sz="5400" dirty="0"/>
          </a:p>
        </p:txBody>
      </p:sp>
      <p:sp>
        <p:nvSpPr>
          <p:cNvPr id="2" name="TextBox 1">
            <a:extLst>
              <a:ext uri="{FF2B5EF4-FFF2-40B4-BE49-F238E27FC236}">
                <a16:creationId xmlns:a16="http://schemas.microsoft.com/office/drawing/2014/main" id="{319F247D-A181-27A0-836C-F1C60F801994}"/>
              </a:ext>
            </a:extLst>
          </p:cNvPr>
          <p:cNvSpPr txBox="1"/>
          <p:nvPr/>
        </p:nvSpPr>
        <p:spPr>
          <a:xfrm>
            <a:off x="2047701" y="2500522"/>
            <a:ext cx="8839200"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https://vimeo.com/qisva/louie</a:t>
            </a:r>
            <a:endPar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https://youtu.be/1Ebg4If1r7A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endParaRPr lang="en-US" i="1" dirty="0"/>
          </a:p>
          <a:p>
            <a:pPr marL="0" marR="0" indent="0" algn="ctr" defTabSz="584200" rtl="0" fontAlgn="auto" latinLnBrk="1" hangingPunct="0">
              <a:lnSpc>
                <a:spcPct val="100000"/>
              </a:lnSpc>
              <a:spcBef>
                <a:spcPts val="0"/>
              </a:spcBef>
              <a:spcAft>
                <a:spcPts val="0"/>
              </a:spcAft>
              <a:buClrTx/>
              <a:buSzTx/>
              <a:buFontTx/>
              <a:buNone/>
              <a:tabLst/>
            </a:pPr>
            <a:endParaRPr kumimoji="0" lang="en-US" sz="3600" b="0" i="1"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419562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6A2-AC10-CF43-B7B3-B053918A93B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Creating Context for LLL</a:t>
            </a:r>
            <a:br>
              <a:rPr lang="en-US" sz="5400" dirty="0">
                <a:solidFill>
                  <a:srgbClr val="FFFF00"/>
                </a:solidFill>
                <a:latin typeface="Chalkduster" panose="03050602040202020205" pitchFamily="66" charset="77"/>
              </a:rPr>
            </a:br>
            <a:endParaRPr lang="en-US" sz="5400" dirty="0"/>
          </a:p>
        </p:txBody>
      </p:sp>
      <p:sp>
        <p:nvSpPr>
          <p:cNvPr id="5" name="Rectangle 4">
            <a:extLst>
              <a:ext uri="{FF2B5EF4-FFF2-40B4-BE49-F238E27FC236}">
                <a16:creationId xmlns:a16="http://schemas.microsoft.com/office/drawing/2014/main" id="{B59FECC4-4C4E-B745-B50F-DCC90315CDD7}"/>
              </a:ext>
            </a:extLst>
          </p:cNvPr>
          <p:cNvSpPr/>
          <p:nvPr/>
        </p:nvSpPr>
        <p:spPr>
          <a:xfrm flipH="1">
            <a:off x="1901746" y="8678804"/>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School, Victoria, Australia</a:t>
            </a:r>
            <a:endParaRPr lang="en-AU" sz="2000" kern="1200" dirty="0">
              <a:solidFill>
                <a:schemeClr val="bg1"/>
              </a:solidFill>
              <a:latin typeface="Chalkduster" panose="03050602040202020205" pitchFamily="66" charset="77"/>
            </a:endParaRPr>
          </a:p>
        </p:txBody>
      </p:sp>
      <p:pic>
        <p:nvPicPr>
          <p:cNvPr id="6" name="Picture 5">
            <a:extLst>
              <a:ext uri="{FF2B5EF4-FFF2-40B4-BE49-F238E27FC236}">
                <a16:creationId xmlns:a16="http://schemas.microsoft.com/office/drawing/2014/main" id="{AC5CBD7D-6EF9-8045-B03E-4F7522F1BC8C}"/>
              </a:ext>
            </a:extLst>
          </p:cNvPr>
          <p:cNvPicPr>
            <a:picLocks noChangeAspect="1"/>
          </p:cNvPicPr>
          <p:nvPr/>
        </p:nvPicPr>
        <p:blipFill>
          <a:blip r:embed="rId2"/>
          <a:stretch>
            <a:fillRect/>
          </a:stretch>
        </p:blipFill>
        <p:spPr>
          <a:xfrm rot="10800000" flipH="1" flipV="1">
            <a:off x="130097" y="8907646"/>
            <a:ext cx="1190453" cy="675997"/>
          </a:xfrm>
          <a:prstGeom prst="rect">
            <a:avLst/>
          </a:prstGeom>
        </p:spPr>
      </p:pic>
      <p:pic>
        <p:nvPicPr>
          <p:cNvPr id="7" name="Picture 6" descr="A picture containing text, indoor, several&#10;&#10;Description automatically generated">
            <a:extLst>
              <a:ext uri="{FF2B5EF4-FFF2-40B4-BE49-F238E27FC236}">
                <a16:creationId xmlns:a16="http://schemas.microsoft.com/office/drawing/2014/main" id="{07712D42-CAB1-FEE1-3108-C2B795CFEB1F}"/>
              </a:ext>
            </a:extLst>
          </p:cNvPr>
          <p:cNvPicPr>
            <a:picLocks noChangeAspect="1"/>
          </p:cNvPicPr>
          <p:nvPr/>
        </p:nvPicPr>
        <p:blipFill rotWithShape="1">
          <a:blip r:embed="rId3">
            <a:extLst>
              <a:ext uri="{28A0092B-C50C-407E-A947-70E740481C1C}">
                <a14:useLocalDpi xmlns:a14="http://schemas.microsoft.com/office/drawing/2010/main" val="0"/>
              </a:ext>
            </a:extLst>
          </a:blip>
          <a:srcRect l="50369" t="26079" b="38636"/>
          <a:stretch/>
        </p:blipFill>
        <p:spPr>
          <a:xfrm>
            <a:off x="196987" y="1431108"/>
            <a:ext cx="12136583" cy="6471223"/>
          </a:xfrm>
          <a:prstGeom prst="rect">
            <a:avLst/>
          </a:prstGeom>
          <a:effectLst>
            <a:softEdge rad="89154"/>
          </a:effectLst>
        </p:spPr>
      </p:pic>
      <p:pic>
        <p:nvPicPr>
          <p:cNvPr id="3" name="Picture 2" descr="Text, whiteboard&#10;&#10;Description automatically generated">
            <a:extLst>
              <a:ext uri="{FF2B5EF4-FFF2-40B4-BE49-F238E27FC236}">
                <a16:creationId xmlns:a16="http://schemas.microsoft.com/office/drawing/2014/main" id="{E4A9A7D0-EF67-12C5-56A2-F6112BA4F5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63" t="14795" r="13868" b="6397"/>
          <a:stretch/>
        </p:blipFill>
        <p:spPr>
          <a:xfrm>
            <a:off x="7875786" y="6032401"/>
            <a:ext cx="5072063" cy="3702537"/>
          </a:xfrm>
          <a:prstGeom prst="rect">
            <a:avLst/>
          </a:prstGeom>
          <a:effectLst>
            <a:softEdge rad="317500"/>
          </a:effectLst>
        </p:spPr>
      </p:pic>
    </p:spTree>
    <p:extLst>
      <p:ext uri="{BB962C8B-B14F-4D97-AF65-F5344CB8AC3E}">
        <p14:creationId xmlns:p14="http://schemas.microsoft.com/office/powerpoint/2010/main" val="1030668111"/>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1250211" y="0"/>
            <a:ext cx="10264456"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Voice Process Tool</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458EDFCE-FEAA-8441-8BA6-7C81F38A894D}"/>
              </a:ext>
            </a:extLst>
          </p:cNvPr>
          <p:cNvPicPr>
            <a:picLocks noChangeAspect="1"/>
          </p:cNvPicPr>
          <p:nvPr/>
        </p:nvPicPr>
        <p:blipFill rotWithShape="1">
          <a:blip r:embed="rId3">
            <a:extLst>
              <a:ext uri="{28A0092B-C50C-407E-A947-70E740481C1C}">
                <a14:useLocalDpi xmlns:a14="http://schemas.microsoft.com/office/drawing/2010/main" val="0"/>
              </a:ext>
            </a:extLst>
          </a:blip>
          <a:srcRect l="3376"/>
          <a:stretch/>
        </p:blipFill>
        <p:spPr>
          <a:xfrm rot="595919">
            <a:off x="10489636" y="1294714"/>
            <a:ext cx="2103074" cy="2212221"/>
          </a:xfrm>
          <a:prstGeom prst="rect">
            <a:avLst/>
          </a:prstGeom>
        </p:spPr>
      </p:pic>
      <p:pic>
        <p:nvPicPr>
          <p:cNvPr id="7" name="Picture 6">
            <a:extLst>
              <a:ext uri="{FF2B5EF4-FFF2-40B4-BE49-F238E27FC236}">
                <a16:creationId xmlns:a16="http://schemas.microsoft.com/office/drawing/2014/main" id="{29CA942C-A620-9A45-A438-7BA047C539A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A37B22E8-F7E4-3343-B546-5C2FEE4A76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776" y="1324355"/>
            <a:ext cx="6436360" cy="4973551"/>
          </a:xfrm>
          <a:prstGeom prst="rect">
            <a:avLst/>
          </a:prstGeom>
        </p:spPr>
      </p:pic>
      <p:pic>
        <p:nvPicPr>
          <p:cNvPr id="10" name="Picture 9">
            <a:extLst>
              <a:ext uri="{FF2B5EF4-FFF2-40B4-BE49-F238E27FC236}">
                <a16:creationId xmlns:a16="http://schemas.microsoft.com/office/drawing/2014/main" id="{345F0041-9922-4046-862F-0A087F1908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3983" y="2516716"/>
            <a:ext cx="6805083" cy="4967054"/>
          </a:xfrm>
          <a:prstGeom prst="rect">
            <a:avLst/>
          </a:prstGeom>
        </p:spPr>
      </p:pic>
      <p:pic>
        <p:nvPicPr>
          <p:cNvPr id="12" name="Picture 11">
            <a:extLst>
              <a:ext uri="{FF2B5EF4-FFF2-40B4-BE49-F238E27FC236}">
                <a16:creationId xmlns:a16="http://schemas.microsoft.com/office/drawing/2014/main" id="{445CE635-C66E-E043-ABC0-EB6A216C76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87484" y="3960282"/>
            <a:ext cx="6775450" cy="4812807"/>
          </a:xfrm>
          <a:prstGeom prst="rect">
            <a:avLst/>
          </a:prstGeom>
        </p:spPr>
      </p:pic>
    </p:spTree>
    <p:extLst>
      <p:ext uri="{BB962C8B-B14F-4D97-AF65-F5344CB8AC3E}">
        <p14:creationId xmlns:p14="http://schemas.microsoft.com/office/powerpoint/2010/main" val="3873330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30346"/>
            <a:ext cx="13004800" cy="2475396"/>
          </a:xfrm>
        </p:spPr>
        <p:txBody>
          <a:bodyPr anchor="ctr"/>
          <a:lstStyle/>
          <a:p>
            <a:pPr>
              <a:lnSpc>
                <a:spcPct val="130000"/>
              </a:lnSpc>
            </a:pPr>
            <a:r>
              <a:rPr lang="en-US" sz="6600" dirty="0">
                <a:solidFill>
                  <a:srgbClr val="FFFF00"/>
                </a:solidFill>
                <a:latin typeface="Chalkduster"/>
                <a:cs typeface="Chalkduster"/>
              </a:rPr>
              <a:t>Rolling Reflections</a:t>
            </a:r>
          </a:p>
        </p:txBody>
      </p:sp>
      <p:pic>
        <p:nvPicPr>
          <p:cNvPr id="8" name="Picture 7">
            <a:extLst>
              <a:ext uri="{FF2B5EF4-FFF2-40B4-BE49-F238E27FC236}">
                <a16:creationId xmlns:a16="http://schemas.microsoft.com/office/drawing/2014/main" id="{14681BA9-042D-5D4E-B420-90C73AC096FC}"/>
              </a:ext>
            </a:extLst>
          </p:cNvPr>
          <p:cNvPicPr>
            <a:picLocks noChangeAspect="1"/>
          </p:cNvPicPr>
          <p:nvPr/>
        </p:nvPicPr>
        <p:blipFill>
          <a:blip r:embed="rId3"/>
          <a:stretch>
            <a:fillRect/>
          </a:stretch>
        </p:blipFill>
        <p:spPr>
          <a:xfrm rot="10800000" flipH="1" flipV="1">
            <a:off x="11707348" y="113331"/>
            <a:ext cx="1190453" cy="675997"/>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6F0398E5-BABB-514C-BA91-1BAC365860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4833" y="7020734"/>
            <a:ext cx="2029798" cy="2076772"/>
          </a:xfrm>
          <a:prstGeom prst="rect">
            <a:avLst/>
          </a:prstGeom>
          <a:effectLst>
            <a:softEdge rad="156267"/>
          </a:effectLst>
        </p:spPr>
      </p:pic>
      <p:pic>
        <p:nvPicPr>
          <p:cNvPr id="10" name="Picture 9" descr="A picture containing text&#10;&#10;Description automatically generated">
            <a:extLst>
              <a:ext uri="{FF2B5EF4-FFF2-40B4-BE49-F238E27FC236}">
                <a16:creationId xmlns:a16="http://schemas.microsoft.com/office/drawing/2014/main" id="{0D876C14-06B5-384C-B9BB-DC62BC1BA6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0192" y="4293028"/>
            <a:ext cx="2095320" cy="2153438"/>
          </a:xfrm>
          <a:prstGeom prst="rect">
            <a:avLst/>
          </a:prstGeom>
          <a:effectLst>
            <a:softEdge rad="128775"/>
          </a:effectLst>
        </p:spPr>
      </p:pic>
      <p:pic>
        <p:nvPicPr>
          <p:cNvPr id="12" name="Picture 11" descr="A picture containing text&#10;&#10;Description automatically generated">
            <a:extLst>
              <a:ext uri="{FF2B5EF4-FFF2-40B4-BE49-F238E27FC236}">
                <a16:creationId xmlns:a16="http://schemas.microsoft.com/office/drawing/2014/main" id="{1B8BE647-15C5-2A4C-9F07-8744F7D82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3304" y="1549831"/>
            <a:ext cx="1928083" cy="2309248"/>
          </a:xfrm>
          <a:prstGeom prst="rect">
            <a:avLst/>
          </a:prstGeom>
          <a:effectLst>
            <a:softEdge rad="93245"/>
          </a:effectLst>
        </p:spPr>
      </p:pic>
      <p:pic>
        <p:nvPicPr>
          <p:cNvPr id="14" name="Picture 13" descr="A picture containing text&#10;&#10;Description automatically generated">
            <a:extLst>
              <a:ext uri="{FF2B5EF4-FFF2-40B4-BE49-F238E27FC236}">
                <a16:creationId xmlns:a16="http://schemas.microsoft.com/office/drawing/2014/main" id="{9D76A4E2-E497-B448-8666-72CE7F386D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7973" y="7082726"/>
            <a:ext cx="2320914" cy="2216258"/>
          </a:xfrm>
          <a:prstGeom prst="rect">
            <a:avLst/>
          </a:prstGeom>
          <a:effectLst>
            <a:softEdge rad="205496"/>
          </a:effectLst>
        </p:spPr>
      </p:pic>
      <p:pic>
        <p:nvPicPr>
          <p:cNvPr id="16" name="Picture 15" descr="A picture containing text, sky, outdoor, sign&#10;&#10;Description automatically generated">
            <a:extLst>
              <a:ext uri="{FF2B5EF4-FFF2-40B4-BE49-F238E27FC236}">
                <a16:creationId xmlns:a16="http://schemas.microsoft.com/office/drawing/2014/main" id="{5EEC6DC8-9508-EB43-A65C-B7E9D2EE51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675" y="4277532"/>
            <a:ext cx="2643522" cy="2187530"/>
          </a:xfrm>
          <a:prstGeom prst="rect">
            <a:avLst/>
          </a:prstGeom>
          <a:effectLst>
            <a:softEdge rad="233796"/>
          </a:effectLst>
        </p:spPr>
      </p:pic>
      <p:pic>
        <p:nvPicPr>
          <p:cNvPr id="18" name="Picture 17" descr="Shape, square&#10;&#10;Description automatically generated">
            <a:extLst>
              <a:ext uri="{FF2B5EF4-FFF2-40B4-BE49-F238E27FC236}">
                <a16:creationId xmlns:a16="http://schemas.microsoft.com/office/drawing/2014/main" id="{2983B3BC-6246-2A4A-B0BC-76157BA431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85980" y="1642822"/>
            <a:ext cx="2406496" cy="2138765"/>
          </a:xfrm>
          <a:prstGeom prst="rect">
            <a:avLst/>
          </a:prstGeom>
          <a:effectLst>
            <a:softEdge rad="162522"/>
          </a:effectLst>
        </p:spPr>
      </p:pic>
      <p:sp>
        <p:nvSpPr>
          <p:cNvPr id="19" name="Title 1">
            <a:extLst>
              <a:ext uri="{FF2B5EF4-FFF2-40B4-BE49-F238E27FC236}">
                <a16:creationId xmlns:a16="http://schemas.microsoft.com/office/drawing/2014/main" id="{665B9CF7-8A9B-3F4D-A062-734D9417CFCA}"/>
              </a:ext>
            </a:extLst>
          </p:cNvPr>
          <p:cNvSpPr txBox="1">
            <a:spLocks/>
          </p:cNvSpPr>
          <p:nvPr/>
        </p:nvSpPr>
        <p:spPr>
          <a:xfrm>
            <a:off x="2570136" y="1397349"/>
            <a:ext cx="4249119" cy="2475396"/>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is sticking with you from the Voice definition?</a:t>
            </a:r>
          </a:p>
        </p:txBody>
      </p:sp>
      <p:sp>
        <p:nvSpPr>
          <p:cNvPr id="20" name="Title 1">
            <a:extLst>
              <a:ext uri="{FF2B5EF4-FFF2-40B4-BE49-F238E27FC236}">
                <a16:creationId xmlns:a16="http://schemas.microsoft.com/office/drawing/2014/main" id="{2F1DFC75-743B-D644-8CE6-D4FF4FFEFCD4}"/>
              </a:ext>
            </a:extLst>
          </p:cNvPr>
          <p:cNvSpPr txBox="1">
            <a:spLocks/>
          </p:cNvSpPr>
          <p:nvPr/>
        </p:nvSpPr>
        <p:spPr>
          <a:xfrm>
            <a:off x="2627178" y="4091735"/>
            <a:ext cx="4366126" cy="2475396"/>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was most interesting to you from the Listen, Learn, Lead model?</a:t>
            </a:r>
          </a:p>
        </p:txBody>
      </p:sp>
      <p:sp>
        <p:nvSpPr>
          <p:cNvPr id="21" name="Title 1">
            <a:extLst>
              <a:ext uri="{FF2B5EF4-FFF2-40B4-BE49-F238E27FC236}">
                <a16:creationId xmlns:a16="http://schemas.microsoft.com/office/drawing/2014/main" id="{9E8E6136-249B-904B-B247-9518D52809DE}"/>
              </a:ext>
            </a:extLst>
          </p:cNvPr>
          <p:cNvSpPr txBox="1">
            <a:spLocks/>
          </p:cNvSpPr>
          <p:nvPr/>
        </p:nvSpPr>
        <p:spPr>
          <a:xfrm>
            <a:off x="2592476" y="7075713"/>
            <a:ext cx="4249119" cy="2475396"/>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connections can you make to other goals &amp; initiatives at MSF?</a:t>
            </a:r>
          </a:p>
        </p:txBody>
      </p:sp>
      <p:sp>
        <p:nvSpPr>
          <p:cNvPr id="22" name="Title 1">
            <a:extLst>
              <a:ext uri="{FF2B5EF4-FFF2-40B4-BE49-F238E27FC236}">
                <a16:creationId xmlns:a16="http://schemas.microsoft.com/office/drawing/2014/main" id="{404FF4BF-DDD6-4B41-9FEE-4B07E6181F0C}"/>
              </a:ext>
            </a:extLst>
          </p:cNvPr>
          <p:cNvSpPr txBox="1">
            <a:spLocks/>
          </p:cNvSpPr>
          <p:nvPr/>
        </p:nvSpPr>
        <p:spPr>
          <a:xfrm>
            <a:off x="8879667" y="1363770"/>
            <a:ext cx="4249119" cy="2475396"/>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is one action you can take based on what you learned today?</a:t>
            </a:r>
          </a:p>
        </p:txBody>
      </p:sp>
      <p:sp>
        <p:nvSpPr>
          <p:cNvPr id="25" name="Title 1">
            <a:extLst>
              <a:ext uri="{FF2B5EF4-FFF2-40B4-BE49-F238E27FC236}">
                <a16:creationId xmlns:a16="http://schemas.microsoft.com/office/drawing/2014/main" id="{8DB54A5B-F569-AA47-A3D2-714AF73F935C}"/>
              </a:ext>
            </a:extLst>
          </p:cNvPr>
          <p:cNvSpPr txBox="1">
            <a:spLocks/>
          </p:cNvSpPr>
          <p:nvPr/>
        </p:nvSpPr>
        <p:spPr>
          <a:xfrm>
            <a:off x="9017859" y="4181001"/>
            <a:ext cx="3972733" cy="2475396"/>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key take away from this session will you share with a colleague?</a:t>
            </a:r>
          </a:p>
        </p:txBody>
      </p:sp>
      <p:sp>
        <p:nvSpPr>
          <p:cNvPr id="26" name="Title 1">
            <a:extLst>
              <a:ext uri="{FF2B5EF4-FFF2-40B4-BE49-F238E27FC236}">
                <a16:creationId xmlns:a16="http://schemas.microsoft.com/office/drawing/2014/main" id="{F3D1D33A-EC9A-694B-AF59-507BCFE9A3DC}"/>
              </a:ext>
            </a:extLst>
          </p:cNvPr>
          <p:cNvSpPr txBox="1">
            <a:spLocks/>
          </p:cNvSpPr>
          <p:nvPr/>
        </p:nvSpPr>
        <p:spPr>
          <a:xfrm>
            <a:off x="8741473" y="7164874"/>
            <a:ext cx="4249119" cy="2475396"/>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Wild Card! Share anything you want related to Student Voice!</a:t>
            </a:r>
          </a:p>
        </p:txBody>
      </p:sp>
    </p:spTree>
    <p:extLst>
      <p:ext uri="{BB962C8B-B14F-4D97-AF65-F5344CB8AC3E}">
        <p14:creationId xmlns:p14="http://schemas.microsoft.com/office/powerpoint/2010/main" val="25959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a:off x="921850" y="251920"/>
            <a:ext cx="1116109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2" name="TextBox 1">
            <a:extLst>
              <a:ext uri="{FF2B5EF4-FFF2-40B4-BE49-F238E27FC236}">
                <a16:creationId xmlns:a16="http://schemas.microsoft.com/office/drawing/2014/main" id="{A370905D-A164-610F-2A4C-7EF7C261ACEC}"/>
              </a:ext>
            </a:extLst>
          </p:cNvPr>
          <p:cNvSpPr txBox="1"/>
          <p:nvPr/>
        </p:nvSpPr>
        <p:spPr>
          <a:xfrm>
            <a:off x="3386157" y="8659770"/>
            <a:ext cx="623247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rtl="0" latinLnBrk="1" hangingPunct="0"/>
            <a:r>
              <a:rPr lang="en-US" b="0" i="0"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https://quagliainstitute.org/msf</a:t>
            </a:r>
            <a:endParaRPr kumimoji="0" lang="en-US" sz="36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descr="A qr code with a logo&#10;&#10;AI-generated content may be incorrect.">
            <a:extLst>
              <a:ext uri="{FF2B5EF4-FFF2-40B4-BE49-F238E27FC236}">
                <a16:creationId xmlns:a16="http://schemas.microsoft.com/office/drawing/2014/main" id="{A9709029-EB5A-0BEE-AE44-549BFD2F09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3099" y="1457310"/>
            <a:ext cx="6678592" cy="6668518"/>
          </a:xfrm>
          <a:prstGeom prst="rect">
            <a:avLst/>
          </a:prstGeom>
        </p:spPr>
      </p:pic>
    </p:spTree>
    <p:extLst>
      <p:ext uri="{BB962C8B-B14F-4D97-AF65-F5344CB8AC3E}">
        <p14:creationId xmlns:p14="http://schemas.microsoft.com/office/powerpoint/2010/main" val="3605524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2710" y="8322606"/>
            <a:ext cx="6716684" cy="1132065"/>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507018" y="3426149"/>
            <a:ext cx="13776139" cy="2901301"/>
          </a:xfrm>
          <a:prstGeom prst="rect">
            <a:avLst/>
          </a:prstGeom>
        </p:spPr>
        <p:txBody>
          <a:bodyPr wrap="square" lIns="130041" tIns="65021" rIns="130041" bIns="65021">
            <a:spAutoFit/>
          </a:bodyPr>
          <a:lstStyle/>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Thank you for the opportunity to learn together today!</a:t>
            </a:r>
          </a:p>
        </p:txBody>
      </p:sp>
      <p:sp>
        <p:nvSpPr>
          <p:cNvPr id="10" name="Rectangle 9">
            <a:extLst>
              <a:ext uri="{FF2B5EF4-FFF2-40B4-BE49-F238E27FC236}">
                <a16:creationId xmlns:a16="http://schemas.microsoft.com/office/drawing/2014/main" id="{A5F8643E-CDD0-7246-A819-0EEB5EDB4844}"/>
              </a:ext>
            </a:extLst>
          </p:cNvPr>
          <p:cNvSpPr/>
          <p:nvPr/>
        </p:nvSpPr>
        <p:spPr>
          <a:xfrm>
            <a:off x="-201558" y="4682641"/>
            <a:ext cx="13165220" cy="3639965"/>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lande@quagliainstitute.org</a:t>
            </a:r>
          </a:p>
          <a:p>
            <a:r>
              <a:rPr lang="en-US" dirty="0">
                <a:solidFill>
                  <a:srgbClr val="A2D630"/>
                </a:solidFill>
                <a:latin typeface="Chalkduster" panose="03050602040202020205" pitchFamily="66" charset="77"/>
              </a:rPr>
              <a:t>@</a:t>
            </a:r>
            <a:r>
              <a:rPr lang="en-US" dirty="0" err="1">
                <a:solidFill>
                  <a:srgbClr val="A2D630"/>
                </a:solidFill>
                <a:latin typeface="Chalkduster" panose="03050602040202020205" pitchFamily="66" charset="77"/>
              </a:rPr>
              <a:t>Lisa_Lande</a:t>
            </a:r>
            <a:endParaRPr lang="en-US" dirty="0">
              <a:solidFill>
                <a:srgbClr val="A2D630"/>
              </a:solidFill>
              <a:latin typeface="Chalkduster" panose="03050602040202020205" pitchFamily="66" charset="77"/>
            </a:endParaRPr>
          </a:p>
        </p:txBody>
      </p:sp>
      <p:pic>
        <p:nvPicPr>
          <p:cNvPr id="2" name="Picture 1" descr="A logo of a city&#10;&#10;AI-generated content may be incorrect.">
            <a:extLst>
              <a:ext uri="{FF2B5EF4-FFF2-40B4-BE49-F238E27FC236}">
                <a16:creationId xmlns:a16="http://schemas.microsoft.com/office/drawing/2014/main" id="{44124512-E6EF-CABF-2EE1-BC01528FD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3501" y="117719"/>
            <a:ext cx="3197798" cy="3169991"/>
          </a:xfrm>
          <a:prstGeom prst="rect">
            <a:avLst/>
          </a:prstGeom>
          <a:effectLst>
            <a:softEdge rad="80539"/>
          </a:effectLst>
        </p:spPr>
      </p:pic>
    </p:spTree>
    <p:extLst>
      <p:ext uri="{BB962C8B-B14F-4D97-AF65-F5344CB8AC3E}">
        <p14:creationId xmlns:p14="http://schemas.microsoft.com/office/powerpoint/2010/main" val="2041788577"/>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75884</TotalTime>
  <Words>1470</Words>
  <Application>Microsoft Macintosh PowerPoint</Application>
  <PresentationFormat>Custom</PresentationFormat>
  <Paragraphs>300</Paragraphs>
  <Slides>59</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Chalkboard</vt:lpstr>
      <vt:lpstr>Chalkduster</vt:lpstr>
      <vt:lpstr>Helvetica Neue</vt:lpstr>
      <vt:lpstr>Marker Felt Thin</vt:lpstr>
      <vt:lpstr>White</vt:lpstr>
      <vt:lpstr>PowerPoint Presentation</vt:lpstr>
      <vt:lpstr>Challenge Time…</vt:lpstr>
      <vt:lpstr>Vimeo:  https://vimeo.com/1099356131/fe873ec26f  or  YouTube:  https://youtu.be/aut4gPpBkXo  </vt:lpstr>
      <vt:lpstr>Emoji Challenge </vt:lpstr>
      <vt:lpstr>Goals for Today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Dive Deeper…  </vt:lpstr>
      <vt:lpstr>Listen</vt:lpstr>
      <vt:lpstr>The Art of Listening</vt:lpstr>
      <vt:lpstr>Listen</vt:lpstr>
      <vt:lpstr>PowerPoint Presentation</vt:lpstr>
      <vt:lpstr>PowerPoint Presentation</vt:lpstr>
      <vt:lpstr>PowerPoint Presentation</vt:lpstr>
      <vt:lpstr>Learn</vt:lpstr>
      <vt:lpstr>Taking Time to Learn</vt:lpstr>
      <vt:lpstr>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vt:lpstr>
      <vt:lpstr>Leading Together…</vt:lpstr>
      <vt:lpstr>PowerPoint Presentation</vt:lpstr>
      <vt:lpstr>Lead</vt:lpstr>
      <vt:lpstr>PowerPoint Presentation</vt:lpstr>
      <vt:lpstr>Values Auction</vt:lpstr>
      <vt:lpstr>Preparing for the Values Auction</vt:lpstr>
      <vt:lpstr>Auction Time!!</vt:lpstr>
      <vt:lpstr>PowerPoint Presentation</vt:lpstr>
      <vt:lpstr>PowerPoint Presentation</vt:lpstr>
      <vt:lpstr>Shared Ownership with Students </vt:lpstr>
      <vt:lpstr>PowerPoint Presentation</vt:lpstr>
      <vt:lpstr>PowerPoint Presentation</vt:lpstr>
      <vt:lpstr>PowerPoint Presentation</vt:lpstr>
      <vt:lpstr>LLL in Action! </vt:lpstr>
      <vt:lpstr>PowerPoint Presentation</vt:lpstr>
      <vt:lpstr>PowerPoint Presentation</vt:lpstr>
      <vt:lpstr>LLL Summarized </vt:lpstr>
      <vt:lpstr>Creating Context for LLL </vt:lpstr>
      <vt:lpstr>PowerPoint Presentation</vt:lpstr>
      <vt:lpstr>Rolling Reflections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214</cp:revision>
  <cp:lastPrinted>2018-05-28T22:44:00Z</cp:lastPrinted>
  <dcterms:modified xsi:type="dcterms:W3CDTF">2026-03-26T13:42:11Z</dcterms:modified>
</cp:coreProperties>
</file>