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4"/>
  </p:notesMasterIdLst>
  <p:handoutMasterIdLst>
    <p:handoutMasterId r:id="rId55"/>
  </p:handoutMasterIdLst>
  <p:sldIdLst>
    <p:sldId id="1254" r:id="rId2"/>
    <p:sldId id="4521" r:id="rId3"/>
    <p:sldId id="467" r:id="rId4"/>
    <p:sldId id="1396" r:id="rId5"/>
    <p:sldId id="1404" r:id="rId6"/>
    <p:sldId id="1402" r:id="rId7"/>
    <p:sldId id="732" r:id="rId8"/>
    <p:sldId id="4518" r:id="rId9"/>
    <p:sldId id="1195" r:id="rId10"/>
    <p:sldId id="1360" r:id="rId11"/>
    <p:sldId id="934" r:id="rId12"/>
    <p:sldId id="1185" r:id="rId13"/>
    <p:sldId id="654" r:id="rId14"/>
    <p:sldId id="641" r:id="rId15"/>
    <p:sldId id="1357" r:id="rId16"/>
    <p:sldId id="998" r:id="rId17"/>
    <p:sldId id="4514" r:id="rId18"/>
    <p:sldId id="4516" r:id="rId19"/>
    <p:sldId id="1352" r:id="rId20"/>
    <p:sldId id="4517" r:id="rId21"/>
    <p:sldId id="4515" r:id="rId22"/>
    <p:sldId id="519" r:id="rId23"/>
    <p:sldId id="4519" r:id="rId24"/>
    <p:sldId id="896" r:id="rId25"/>
    <p:sldId id="1237" r:id="rId26"/>
    <p:sldId id="997" r:id="rId27"/>
    <p:sldId id="992" r:id="rId28"/>
    <p:sldId id="920" r:id="rId29"/>
    <p:sldId id="1002" r:id="rId30"/>
    <p:sldId id="1001" r:id="rId31"/>
    <p:sldId id="993" r:id="rId32"/>
    <p:sldId id="887" r:id="rId33"/>
    <p:sldId id="692" r:id="rId34"/>
    <p:sldId id="542" r:id="rId35"/>
    <p:sldId id="4552" r:id="rId36"/>
    <p:sldId id="4513" r:id="rId37"/>
    <p:sldId id="859" r:id="rId38"/>
    <p:sldId id="769" r:id="rId39"/>
    <p:sldId id="4549" r:id="rId40"/>
    <p:sldId id="1405" r:id="rId41"/>
    <p:sldId id="1406" r:id="rId42"/>
    <p:sldId id="860" r:id="rId43"/>
    <p:sldId id="922" r:id="rId44"/>
    <p:sldId id="4550" r:id="rId45"/>
    <p:sldId id="861" r:id="rId46"/>
    <p:sldId id="770" r:id="rId47"/>
    <p:sldId id="4551" r:id="rId48"/>
    <p:sldId id="4520" r:id="rId49"/>
    <p:sldId id="334" r:id="rId50"/>
    <p:sldId id="4548" r:id="rId51"/>
    <p:sldId id="1399" r:id="rId52"/>
    <p:sldId id="4511" r:id="rId53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72B"/>
    <a:srgbClr val="21A647"/>
    <a:srgbClr val="F4B7AD"/>
    <a:srgbClr val="FF68B7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737" autoAdjust="0"/>
    <p:restoredTop sz="86818" autoAdjust="0"/>
  </p:normalViewPr>
  <p:slideViewPr>
    <p:cSldViewPr snapToGrid="0" snapToObjects="1">
      <p:cViewPr varScale="1">
        <p:scale>
          <a:sx n="79" d="100"/>
          <a:sy n="79" d="100"/>
        </p:scale>
        <p:origin x="2824" y="224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7/17/24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5525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222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89798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</a:t>
            </a:fld>
            <a:endParaRPr lang="en-US" dirty="0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270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80019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96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622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9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042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13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5652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64152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4311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91335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1785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68357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10264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9438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37567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22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15763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92111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4214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28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4599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4844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30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1394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36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55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39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91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339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8595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35063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44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32898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47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9364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 defTabSz="457200" rtl="0">
              <a:lnSpc>
                <a:spcPct val="117999"/>
              </a:lnSpc>
            </a:pPr>
            <a:r>
              <a:rPr lang="en-US" dirty="0"/>
              <a:t>Did not have time to do this.</a:t>
            </a:r>
          </a:p>
        </p:txBody>
      </p:sp>
    </p:spTree>
    <p:extLst>
      <p:ext uri="{BB962C8B-B14F-4D97-AF65-F5344CB8AC3E}">
        <p14:creationId xmlns:p14="http://schemas.microsoft.com/office/powerpoint/2010/main" val="102818347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196507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203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12.png"/><Relationship Id="rId7" Type="http://schemas.microsoft.com/office/2007/relationships/hdphoto" Target="../media/hdphoto4.wdp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5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5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tiff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png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5.tiff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9" Type="http://schemas.openxmlformats.org/officeDocument/2006/relationships/image" Target="../media/image4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vimeo.com/985907591" TargetMode="External"/><Relationship Id="rId5" Type="http://schemas.openxmlformats.org/officeDocument/2006/relationships/hyperlink" Target="https://youtu.be/Samh7f1Jlk0" TargetMode="Externa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png"/><Relationship Id="rId4" Type="http://schemas.openxmlformats.org/officeDocument/2006/relationships/image" Target="../media/image5.tif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tiff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tif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5.tiff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Relationship Id="rId9" Type="http://schemas.openxmlformats.org/officeDocument/2006/relationships/image" Target="../media/image71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uagliainstitute.org/" TargetMode="External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30421" y="7185464"/>
            <a:ext cx="13165220" cy="1239308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July 11, 2024</a:t>
            </a:r>
            <a:endParaRPr lang="en-US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Dr. Russ Quaglia &amp; Dr. Lisa Lande</a:t>
            </a:r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4652E33E-401E-0248-8497-6E27499877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58" y="416720"/>
            <a:ext cx="10789271" cy="181848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B2F97D-DF85-274D-8311-4AB8E4B373AA}"/>
              </a:ext>
            </a:extLst>
          </p:cNvPr>
          <p:cNvSpPr/>
          <p:nvPr/>
        </p:nvSpPr>
        <p:spPr>
          <a:xfrm>
            <a:off x="-195943" y="3564649"/>
            <a:ext cx="9377199" cy="2624302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5400" b="1" spc="213" dirty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The Power of My Voice as an Assistant Principal</a:t>
            </a:r>
          </a:p>
        </p:txBody>
      </p:sp>
      <p:pic>
        <p:nvPicPr>
          <p:cNvPr id="3" name="Picture 2" descr="A white flower with mountains in the background&#10;&#10;Description automatically generated">
            <a:extLst>
              <a:ext uri="{FF2B5EF4-FFF2-40B4-BE49-F238E27FC236}">
                <a16:creationId xmlns:a16="http://schemas.microsoft.com/office/drawing/2014/main" id="{503DD82C-6C67-48E8-B638-EDA8D2BA58A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2108" y="2568136"/>
            <a:ext cx="4326313" cy="432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862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A white rectangular object with black outline&#10;&#10;Description automatically generated">
            <a:extLst>
              <a:ext uri="{FF2B5EF4-FFF2-40B4-BE49-F238E27FC236}">
                <a16:creationId xmlns:a16="http://schemas.microsoft.com/office/drawing/2014/main" id="{E7B1F3D4-C893-CB32-0EF4-E9CAECC1A28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9144" y="1736436"/>
            <a:ext cx="10186510" cy="7025178"/>
          </a:xfrm>
          <a:prstGeom prst="rect">
            <a:avLst/>
          </a:prstGeom>
          <a:effectLst>
            <a:softEdge rad="83897"/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32C9CFE-3D97-2847-E5FB-49B738037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440575" y="-482649"/>
            <a:ext cx="13885949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Non-Icebreaker Icebreaker</a:t>
            </a:r>
          </a:p>
        </p:txBody>
      </p:sp>
    </p:spTree>
    <p:extLst>
      <p:ext uri="{BB962C8B-B14F-4D97-AF65-F5344CB8AC3E}">
        <p14:creationId xmlns:p14="http://schemas.microsoft.com/office/powerpoint/2010/main" val="2948018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149" y="99241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500" dirty="0">
                <a:solidFill>
                  <a:srgbClr val="FFFF00"/>
                </a:solidFill>
                <a:latin typeface="Chalkduster"/>
                <a:cs typeface="Chalkduster"/>
              </a:rPr>
              <a:t>Goals for Session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03200" y="3503107"/>
            <a:ext cx="128016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Explore the concepts of Voice &amp; Aspirations through the Vice Principal perspective. 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Consider how to use your voice as a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Vice Principal to foster an environment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of trust &amp; respect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Apply learning to support &amp; amplify your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own voice AND the voices of in YOUR school.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94060F-03BB-1748-AC45-B804AF8FC49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drawing of a target with a arrow in the middle&#10;&#10;Description automatically generated">
            <a:extLst>
              <a:ext uri="{FF2B5EF4-FFF2-40B4-BE49-F238E27FC236}">
                <a16:creationId xmlns:a16="http://schemas.microsoft.com/office/drawing/2014/main" id="{53E70AC3-E367-C4F2-B0B4-0BEDDE182C0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16963">
            <a:off x="276629" y="186921"/>
            <a:ext cx="2470635" cy="3088294"/>
          </a:xfrm>
          <a:prstGeom prst="rect">
            <a:avLst/>
          </a:prstGeom>
          <a:effectLst>
            <a:softEdge rad="174411"/>
          </a:effectLst>
        </p:spPr>
      </p:pic>
    </p:spTree>
    <p:extLst>
      <p:ext uri="{BB962C8B-B14F-4D97-AF65-F5344CB8AC3E}">
        <p14:creationId xmlns:p14="http://schemas.microsoft.com/office/powerpoint/2010/main" val="2089381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259646"/>
            <a:ext cx="12083627" cy="1274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68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Fundamental Beliefs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39709" y="2111893"/>
            <a:ext cx="11036016" cy="639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are the potential, not the problem.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Students have something to teach us.</a:t>
            </a:r>
          </a:p>
          <a:p>
            <a:pPr marL="812787" indent="-812787" algn="l">
              <a:buFont typeface="Arial"/>
              <a:buChar char="•"/>
            </a:pPr>
            <a:endParaRPr lang="en-US" sz="512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812787" indent="-812787" algn="l">
              <a:buFont typeface="Arial"/>
              <a:buChar char="•"/>
            </a:pPr>
            <a:r>
              <a:rPr lang="en-US" sz="5120" dirty="0">
                <a:solidFill>
                  <a:schemeClr val="bg1"/>
                </a:solidFill>
                <a:latin typeface="Chalkduster"/>
                <a:cs typeface="Chalkduster"/>
              </a:rPr>
              <a:t>Working together is the only way forward.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3EC25D-D650-1A4D-A317-FA819349354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86838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073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55266" y="1842338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Voice Art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4992" y="3558366"/>
            <a:ext cx="7040033" cy="3085971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Part 1: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As a table group, create a </a:t>
            </a: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play-doh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masterpiece that reflects Voice.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7262" y="144940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group of colorful objects with text&#10;&#10;Description automatically generated">
            <a:extLst>
              <a:ext uri="{FF2B5EF4-FFF2-40B4-BE49-F238E27FC236}">
                <a16:creationId xmlns:a16="http://schemas.microsoft.com/office/drawing/2014/main" id="{EA5DB9D4-EC6B-C1DB-B313-CBC1DB55A1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52054">
            <a:off x="292418" y="357141"/>
            <a:ext cx="4435329" cy="4641255"/>
          </a:xfrm>
          <a:prstGeom prst="rect">
            <a:avLst/>
          </a:prstGeom>
          <a:effectLst>
            <a:softEdge rad="199378"/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26C0AB7-35CF-6017-AE25-F2F5DEF0A2B6}"/>
              </a:ext>
            </a:extLst>
          </p:cNvPr>
          <p:cNvSpPr txBox="1"/>
          <p:nvPr/>
        </p:nvSpPr>
        <p:spPr>
          <a:xfrm>
            <a:off x="896603" y="7397722"/>
            <a:ext cx="10359225" cy="247041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Part 2: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Travel &amp; Talk Field Trip to each table for a quick share about each masterpiece.</a:t>
            </a:r>
          </a:p>
          <a:p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680102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0298E77-9757-ED4F-B741-618A26918150}"/>
              </a:ext>
            </a:extLst>
          </p:cNvPr>
          <p:cNvSpPr txBox="1"/>
          <p:nvPr/>
        </p:nvSpPr>
        <p:spPr>
          <a:xfrm rot="21176823">
            <a:off x="2289246" y="3409933"/>
            <a:ext cx="13239329" cy="25648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Why</a:t>
            </a:r>
            <a:r>
              <a:rPr lang="en-US" sz="8000" dirty="0">
                <a:solidFill>
                  <a:srgbClr val="FFFF00"/>
                </a:solidFill>
                <a:latin typeface="Chalkduster" panose="03050602040202020205" pitchFamily="66" charset="77"/>
              </a:rPr>
              <a:t> </a:t>
            </a: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Student</a:t>
            </a:r>
            <a:b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Voice?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02EF5E5-BDC7-F54E-B8F9-2263B77AD2C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CA94C-D966-BC40-BFD8-20E9F140531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80365">
            <a:off x="395286" y="1401196"/>
            <a:ext cx="4695981" cy="5605752"/>
          </a:xfrm>
          <a:prstGeom prst="rect">
            <a:avLst/>
          </a:prstGeom>
          <a:effectLst>
            <a:softEdge rad="469900"/>
          </a:effectLst>
        </p:spPr>
      </p:pic>
    </p:spTree>
    <p:extLst>
      <p:ext uri="{BB962C8B-B14F-4D97-AF65-F5344CB8AC3E}">
        <p14:creationId xmlns:p14="http://schemas.microsoft.com/office/powerpoint/2010/main" val="1422319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36E67FB-3A76-484A-8990-80424B40ED5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DEBF7028-3D03-4F9D-E73F-D03DB942EE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19199" y="674914"/>
            <a:ext cx="10259504" cy="8098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368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53386" y="-1556032"/>
            <a:ext cx="12439137" cy="311206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PlasticWrap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2021" y="840133"/>
            <a:ext cx="1237916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resonates with you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from the Voice definition?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2208499" y="394767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Meet With Your Feet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, cellphone, electronics&#10;&#10;Description automatically generated">
            <a:extLst>
              <a:ext uri="{FF2B5EF4-FFF2-40B4-BE49-F238E27FC236}">
                <a16:creationId xmlns:a16="http://schemas.microsoft.com/office/drawing/2014/main" id="{AEACBCC6-0FD9-A57A-BB2F-B0B684F59B2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3539" y="3388660"/>
            <a:ext cx="10824253" cy="5916706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  <p:pic>
        <p:nvPicPr>
          <p:cNvPr id="4" name="Picture 3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B51AE5F-7A8E-0EF8-885B-9B7A22A43EA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04208">
            <a:off x="93488" y="66142"/>
            <a:ext cx="2733925" cy="3256493"/>
          </a:xfrm>
          <a:prstGeom prst="rect">
            <a:avLst/>
          </a:prstGeom>
          <a:effectLst>
            <a:softEdge rad="76200"/>
          </a:effectLst>
          <a:scene3d>
            <a:camera prst="orthographicFront">
              <a:rot lat="0" lon="0" rev="120000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17164437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1825273" y="194332"/>
            <a:ext cx="11178856" cy="23185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Assistant Principal</a:t>
            </a:r>
            <a:b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5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Self-Assessment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2567">
            <a:off x="824479" y="142515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8C44D61-47E0-AE74-B898-ED69462B48D1}"/>
              </a:ext>
            </a:extLst>
          </p:cNvPr>
          <p:cNvSpPr txBox="1"/>
          <p:nvPr/>
        </p:nvSpPr>
        <p:spPr>
          <a:xfrm>
            <a:off x="3971031" y="7989014"/>
            <a:ext cx="11178856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What did you learn</a:t>
            </a:r>
            <a:b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about yourself?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8" name="Picture 7" descr="A paper with text on it&#10;&#10;Description automatically generated">
            <a:extLst>
              <a:ext uri="{FF2B5EF4-FFF2-40B4-BE49-F238E27FC236}">
                <a16:creationId xmlns:a16="http://schemas.microsoft.com/office/drawing/2014/main" id="{F269586A-B6D3-49C5-8D55-2DAA955477B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86781">
            <a:off x="7249598" y="2190745"/>
            <a:ext cx="4286835" cy="5372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89D3757-2F1D-B069-0BA3-9A19A039D8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64292">
            <a:off x="903823" y="3502947"/>
            <a:ext cx="5266577" cy="5836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806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108577" y="391603"/>
            <a:ext cx="11178856" cy="201080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Understanding the Power of My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Voice Student Self Assessment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E81520-8A3B-0D44-BEF8-3DA8869BC9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686740">
            <a:off x="623375" y="544749"/>
            <a:ext cx="2001589" cy="3112851"/>
          </a:xfrm>
          <a:prstGeom prst="rect">
            <a:avLst/>
          </a:prstGeom>
          <a:effectLst>
            <a:softEdge rad="762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0E8C0E2-1544-E748-AF46-C0BCFB01BA4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814347" y="9077603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DCF258A-021B-B04F-B432-657090F709B8}"/>
              </a:ext>
            </a:extLst>
          </p:cNvPr>
          <p:cNvSpPr txBox="1"/>
          <p:nvPr/>
        </p:nvSpPr>
        <p:spPr>
          <a:xfrm>
            <a:off x="0" y="4418806"/>
            <a:ext cx="5705856" cy="567334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Consider having your students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complete this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“Understanding</a:t>
            </a:r>
            <a:b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440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th</a:t>
            </a: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e Power of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My Voice”</a:t>
            </a:r>
            <a:b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4400" dirty="0">
                <a:solidFill>
                  <a:schemeClr val="bg1"/>
                </a:solidFill>
                <a:latin typeface="Chalkduster" panose="03050602040202020205" pitchFamily="66" charset="77"/>
              </a:rPr>
              <a:t>self-assessment.</a:t>
            </a:r>
            <a:endParaRPr kumimoji="0" lang="en-US" sz="44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54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6711306-34ED-FF42-B571-5C159E748E3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47254">
            <a:off x="5934456" y="3173441"/>
            <a:ext cx="4783500" cy="623747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2B8CC29-332C-2F4D-B081-AF5B382EEEF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269">
            <a:off x="7872984" y="2259330"/>
            <a:ext cx="4720834" cy="618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813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697136" y="2918463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Noise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93379" y="347860"/>
            <a:ext cx="1017416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    </a:t>
            </a: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Noise vs. Voice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293" y="607108"/>
            <a:ext cx="3406935" cy="33532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7AAC3F1-8175-C84A-8DC4-AF82282E8B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1" name="Picture 10" descr="Noise.JPG">
            <a:extLst>
              <a:ext uri="{FF2B5EF4-FFF2-40B4-BE49-F238E27FC236}">
                <a16:creationId xmlns:a16="http://schemas.microsoft.com/office/drawing/2014/main" id="{A3BD5845-24ED-D24E-832D-2DC6050D331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86635" y="2858514"/>
            <a:ext cx="2289687" cy="2770569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B1A5D91-A008-2548-988B-89AE1E00B633}"/>
              </a:ext>
            </a:extLst>
          </p:cNvPr>
          <p:cNvSpPr txBox="1"/>
          <p:nvPr/>
        </p:nvSpPr>
        <p:spPr>
          <a:xfrm>
            <a:off x="1471320" y="6819822"/>
            <a:ext cx="6773333" cy="4317077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Now share words, phrases, &amp;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examples of</a:t>
            </a:r>
            <a:b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  <a:r>
              <a:rPr lang="en-US" sz="4400" dirty="0">
                <a:solidFill>
                  <a:schemeClr val="bg1"/>
                </a:solidFill>
                <a:latin typeface="Chalkduster"/>
                <a:cs typeface="Chalkduster"/>
              </a:rPr>
              <a:t>.</a:t>
            </a:r>
          </a:p>
          <a:p>
            <a:pPr marL="457200" indent="-457200">
              <a:buFont typeface="Arial" charset="0"/>
              <a:buChar char="•"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3" name="Picture 12" descr="Voice.JPG">
            <a:extLst>
              <a:ext uri="{FF2B5EF4-FFF2-40B4-BE49-F238E27FC236}">
                <a16:creationId xmlns:a16="http://schemas.microsoft.com/office/drawing/2014/main" id="{FEE3EC9E-8667-8F43-8FBC-C0BE1C52FC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1310" y="6762426"/>
            <a:ext cx="2186739" cy="277936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353860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14301" y="-47413"/>
            <a:ext cx="12065566" cy="2757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8500" dirty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Noise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</a:t>
            </a:r>
            <a:r>
              <a:rPr lang="en-US" sz="8500" dirty="0" err="1">
                <a:solidFill>
                  <a:srgbClr val="FF00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vs</a:t>
            </a:r>
            <a:r>
              <a:rPr lang="en-US" sz="85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 Voice</a:t>
            </a:r>
          </a:p>
          <a:p>
            <a:pPr algn="ctr">
              <a:defRPr/>
            </a:pPr>
            <a:endParaRPr lang="en-US" sz="85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3" name="TextBox 2"/>
          <p:cNvSpPr txBox="1"/>
          <p:nvPr/>
        </p:nvSpPr>
        <p:spPr>
          <a:xfrm rot="10800000" flipV="1">
            <a:off x="2257746" y="1478801"/>
            <a:ext cx="8164124" cy="109431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FF"/>
                </a:solidFill>
                <a:latin typeface="Chalkduster"/>
                <a:cs typeface="Chalkduster"/>
              </a:rPr>
              <a:t>Noise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5701" y="5418667"/>
            <a:ext cx="2769729" cy="1100812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r>
              <a:rPr lang="en-US" sz="6300" dirty="0">
                <a:solidFill>
                  <a:srgbClr val="FFFF00"/>
                </a:solidFill>
                <a:latin typeface="Chalkduster"/>
                <a:cs typeface="Chalkduster"/>
              </a:rPr>
              <a:t>Voice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5095" y="2611768"/>
            <a:ext cx="11068475" cy="3301415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Demanding/commanding/complaining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Believing your opinion is most important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Being closed to diverse ideas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Changing everyone but me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chemeClr val="bg1"/>
                </a:solidFill>
                <a:latin typeface="Chalkduster"/>
                <a:cs typeface="Chalkduster"/>
              </a:rPr>
              <a:t>Listening to only my “go to” voices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258045" y="6551072"/>
            <a:ext cx="11499682" cy="4409410"/>
          </a:xfrm>
          <a:prstGeom prst="rect">
            <a:avLst/>
          </a:prstGeom>
          <a:noFill/>
        </p:spPr>
        <p:txBody>
          <a:bodyPr wrap="none" lIns="130046" tIns="65023" rIns="130046" bIns="65023" rtlCol="0">
            <a:spAutoFit/>
          </a:bodyPr>
          <a:lstStyle/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Requesting/inquiring/empathizing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Believing ideas are stronger in partnership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Being open to multiple perspectives  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Accepting responsibility</a:t>
            </a:r>
          </a:p>
          <a:p>
            <a:pPr marL="457200" indent="-457200" algn="l">
              <a:buFont typeface="Arial"/>
              <a:buChar char="•"/>
            </a:pPr>
            <a:r>
              <a:rPr lang="en-US" sz="3400" dirty="0">
                <a:solidFill>
                  <a:srgbClr val="FFFF00"/>
                </a:solidFill>
                <a:latin typeface="Chalkduster"/>
                <a:cs typeface="Chalkduster"/>
              </a:rPr>
              <a:t>Actively seeking feedback from all</a:t>
            </a:r>
          </a:p>
          <a:p>
            <a:endParaRPr lang="en-US" dirty="0"/>
          </a:p>
          <a:p>
            <a:endParaRPr lang="en-US" dirty="0"/>
          </a:p>
          <a:p>
            <a:endParaRPr lang="en-US" dirty="0">
              <a:latin typeface="Chalkduster"/>
              <a:cs typeface="Chalkduster"/>
            </a:endParaRPr>
          </a:p>
        </p:txBody>
      </p:sp>
      <p:pic>
        <p:nvPicPr>
          <p:cNvPr id="2" name="Picture 1" descr="Noise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79" y="296216"/>
            <a:ext cx="1557126" cy="1884155"/>
          </a:xfrm>
          <a:prstGeom prst="rect">
            <a:avLst/>
          </a:prstGeom>
          <a:effectLst>
            <a:softEdge rad="50800"/>
          </a:effectLst>
        </p:spPr>
      </p:pic>
      <p:pic>
        <p:nvPicPr>
          <p:cNvPr id="4" name="Picture 3" descr="Voice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5317" y="296216"/>
            <a:ext cx="1482410" cy="188415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498C5D5-E5C3-9344-AA86-28A906FE7FE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92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654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1416549" y="1558173"/>
            <a:ext cx="13123333" cy="1485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Making Connections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4623" y="4664901"/>
            <a:ext cx="4149280" cy="4070856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work through the resource connecting</a:t>
            </a:r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Noise vs. Voice to the</a:t>
            </a:r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HA Framework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492511" y="-109381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82C1C118-0703-C4A2-9234-F05490014A2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191388">
            <a:off x="489166" y="478193"/>
            <a:ext cx="3465573" cy="3487369"/>
          </a:xfrm>
          <a:prstGeom prst="rect">
            <a:avLst/>
          </a:prstGeom>
          <a:effectLst>
            <a:softEdge rad="114481"/>
          </a:effectLst>
        </p:spPr>
      </p:pic>
      <p:pic>
        <p:nvPicPr>
          <p:cNvPr id="7" name="Picture 6" descr="A blue and white chart with text&#10;&#10;Description automatically generated">
            <a:extLst>
              <a:ext uri="{FF2B5EF4-FFF2-40B4-BE49-F238E27FC236}">
                <a16:creationId xmlns:a16="http://schemas.microsoft.com/office/drawing/2014/main" id="{EFBD68DA-A200-2EEB-8720-F94B87AE40C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248" y="2648564"/>
            <a:ext cx="8198928" cy="6109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527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3380020" y="646468"/>
            <a:ext cx="125884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HA &amp; Voice</a:t>
            </a:r>
            <a:br>
              <a:rPr lang="en-US" sz="5400" dirty="0">
                <a:solidFill>
                  <a:srgbClr val="FFFF00"/>
                </a:solidFill>
                <a:latin typeface="Chalkduster"/>
              </a:rPr>
            </a:br>
            <a:r>
              <a:rPr lang="en-US" sz="5400" dirty="0">
                <a:solidFill>
                  <a:srgbClr val="FFFF00"/>
                </a:solidFill>
                <a:latin typeface="Chalkduster"/>
              </a:rPr>
              <a:t>Lesson Plan</a:t>
            </a:r>
            <a:endParaRPr lang="en-US" sz="5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1995D4-0DF4-5E71-54C1-05D91A26EC7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5" y="1009595"/>
            <a:ext cx="6301921" cy="8097537"/>
          </a:xfrm>
          <a:prstGeom prst="rect">
            <a:avLst/>
          </a:prstGeom>
        </p:spPr>
      </p:pic>
      <p:pic>
        <p:nvPicPr>
          <p:cNvPr id="8" name="Picture 7" descr="A white paper with writing on it&#10;&#10;Description automatically generated">
            <a:extLst>
              <a:ext uri="{FF2B5EF4-FFF2-40B4-BE49-F238E27FC236}">
                <a16:creationId xmlns:a16="http://schemas.microsoft.com/office/drawing/2014/main" id="{64A0828C-84C2-9CFA-18AF-97B57937ADF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3351" y="2972663"/>
            <a:ext cx="4191000" cy="5562600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519B670F-85CE-2DE8-7A67-8AD3D123574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3815" y="4082982"/>
            <a:ext cx="4711700" cy="549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668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DED931-1308-396C-A544-C734AA36FF2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99297" y="317500"/>
            <a:ext cx="7429500" cy="5829300"/>
          </a:xfrm>
          <a:prstGeom prst="rect">
            <a:avLst/>
          </a:prstGeom>
          <a:effectLst>
            <a:softEdge rad="83768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50A705-5EB1-FE3B-ED06-38ACF9C1EED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3217" y="6200455"/>
            <a:ext cx="5303239" cy="3453904"/>
          </a:xfrm>
          <a:prstGeom prst="rect">
            <a:avLst/>
          </a:prstGeom>
          <a:effectLst>
            <a:softEdge rad="115403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EC68B9-A7C4-91FD-652C-05B3D62FDE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47" y="4494530"/>
            <a:ext cx="3552455" cy="5077593"/>
          </a:xfrm>
          <a:prstGeom prst="rect">
            <a:avLst/>
          </a:prstGeom>
          <a:effectLst>
            <a:softEdge rad="73721"/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6829515-6892-07AD-D3FE-C98A67A87AE7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875" y="317500"/>
            <a:ext cx="4953000" cy="4127500"/>
          </a:xfrm>
          <a:prstGeom prst="rect">
            <a:avLst/>
          </a:prstGeom>
          <a:effectLst>
            <a:softEdge rad="146224"/>
          </a:effectLst>
        </p:spPr>
      </p:pic>
    </p:spTree>
    <p:extLst>
      <p:ext uri="{BB962C8B-B14F-4D97-AF65-F5344CB8AC3E}">
        <p14:creationId xmlns:p14="http://schemas.microsoft.com/office/powerpoint/2010/main" val="3727498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1745857-5BA1-80ED-1CED-0B69A8A382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2050" y="881011"/>
            <a:ext cx="12520700" cy="7197273"/>
          </a:xfrm>
          <a:prstGeom prst="rect">
            <a:avLst/>
          </a:prstGeom>
          <a:effectLst>
            <a:softEdge rad="57476"/>
          </a:effectLst>
        </p:spPr>
      </p:pic>
    </p:spTree>
    <p:extLst>
      <p:ext uri="{BB962C8B-B14F-4D97-AF65-F5344CB8AC3E}">
        <p14:creationId xmlns:p14="http://schemas.microsoft.com/office/powerpoint/2010/main" val="365252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7C3336A-0A62-6E2F-692A-F48A7F81D7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02400" y="673569"/>
            <a:ext cx="6107953" cy="8268216"/>
          </a:xfrm>
          <a:prstGeom prst="rect">
            <a:avLst/>
          </a:prstGeom>
          <a:effectLst>
            <a:softEdge rad="2160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86BF7E6-B8B1-8274-8744-245BFE16147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377" y="481180"/>
            <a:ext cx="5721580" cy="8652994"/>
          </a:xfrm>
          <a:prstGeom prst="rect">
            <a:avLst/>
          </a:prstGeom>
          <a:effectLst>
            <a:softEdge rad="71530"/>
          </a:effectLst>
        </p:spPr>
      </p:pic>
    </p:spTree>
    <p:extLst>
      <p:ext uri="{BB962C8B-B14F-4D97-AF65-F5344CB8AC3E}">
        <p14:creationId xmlns:p14="http://schemas.microsoft.com/office/powerpoint/2010/main" val="2703592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B973AC8E-5C12-194C-8A80-7CDAD712AB4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A white poster with many colorful post-it notes on it&#10;&#10;Description automatically generated">
            <a:extLst>
              <a:ext uri="{FF2B5EF4-FFF2-40B4-BE49-F238E27FC236}">
                <a16:creationId xmlns:a16="http://schemas.microsoft.com/office/drawing/2014/main" id="{7869A757-B995-3AAB-75B7-B27DE339764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428" y="592545"/>
            <a:ext cx="3513167" cy="4460777"/>
          </a:xfrm>
          <a:prstGeom prst="rect">
            <a:avLst/>
          </a:prstGeom>
          <a:effectLst>
            <a:softEdge rad="49987"/>
          </a:effectLst>
        </p:spPr>
      </p:pic>
      <p:pic>
        <p:nvPicPr>
          <p:cNvPr id="7" name="Picture 6" descr="A white poster with sticky notes on it&#10;&#10;Description automatically generated">
            <a:extLst>
              <a:ext uri="{FF2B5EF4-FFF2-40B4-BE49-F238E27FC236}">
                <a16:creationId xmlns:a16="http://schemas.microsoft.com/office/drawing/2014/main" id="{1A3191AC-5244-C531-E9BF-0DD7A0FDE43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1239" y="5488370"/>
            <a:ext cx="3315546" cy="3664436"/>
          </a:xfrm>
          <a:prstGeom prst="rect">
            <a:avLst/>
          </a:prstGeom>
          <a:effectLst>
            <a:softEdge rad="60698"/>
          </a:effectLst>
        </p:spPr>
      </p:pic>
      <p:pic>
        <p:nvPicPr>
          <p:cNvPr id="10" name="Picture 9" descr="A large white paper roll with many sticky notes on it&#10;&#10;Description automatically generated">
            <a:extLst>
              <a:ext uri="{FF2B5EF4-FFF2-40B4-BE49-F238E27FC236}">
                <a16:creationId xmlns:a16="http://schemas.microsoft.com/office/drawing/2014/main" id="{A0D08626-D326-4B38-4673-3D7E6ACC57A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491734" y="931127"/>
            <a:ext cx="4678139" cy="3549822"/>
          </a:xfrm>
          <a:prstGeom prst="rect">
            <a:avLst/>
          </a:prstGeom>
          <a:effectLst>
            <a:softEdge rad="56868"/>
          </a:effectLst>
        </p:spPr>
      </p:pic>
      <p:pic>
        <p:nvPicPr>
          <p:cNvPr id="15" name="Picture 14" descr="A white poster with sticky notes on it&#10;&#10;Description automatically generated">
            <a:extLst>
              <a:ext uri="{FF2B5EF4-FFF2-40B4-BE49-F238E27FC236}">
                <a16:creationId xmlns:a16="http://schemas.microsoft.com/office/drawing/2014/main" id="{5E57D86B-6001-0127-AE8D-627A11CBBBF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7905939" y="5651360"/>
            <a:ext cx="3950063" cy="3520480"/>
          </a:xfrm>
          <a:prstGeom prst="rect">
            <a:avLst/>
          </a:prstGeom>
          <a:effectLst>
            <a:softEdge rad="81051"/>
          </a:effectLst>
        </p:spPr>
      </p:pic>
      <p:pic>
        <p:nvPicPr>
          <p:cNvPr id="17" name="Picture 16" descr="A person standing next to a large piece of paper&#10;&#10;Description automatically generated">
            <a:extLst>
              <a:ext uri="{FF2B5EF4-FFF2-40B4-BE49-F238E27FC236}">
                <a16:creationId xmlns:a16="http://schemas.microsoft.com/office/drawing/2014/main" id="{A85942D7-0DAC-B52C-8787-0D1C6979E33C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4319224" y="181093"/>
            <a:ext cx="4263039" cy="4775333"/>
          </a:xfrm>
          <a:prstGeom prst="rect">
            <a:avLst/>
          </a:prstGeom>
          <a:effectLst>
            <a:softEdge rad="118089"/>
          </a:effectLst>
        </p:spPr>
      </p:pic>
      <p:pic>
        <p:nvPicPr>
          <p:cNvPr id="19" name="Picture 18" descr="A large cylinder with post it notes&#10;&#10;Description automatically generated">
            <a:extLst>
              <a:ext uri="{FF2B5EF4-FFF2-40B4-BE49-F238E27FC236}">
                <a16:creationId xmlns:a16="http://schemas.microsoft.com/office/drawing/2014/main" id="{851A197F-7D4F-DCF5-AF83-9AB6E0B7759E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3699207" y="5329389"/>
            <a:ext cx="4460777" cy="3513165"/>
          </a:xfrm>
          <a:prstGeom prst="rect">
            <a:avLst/>
          </a:prstGeom>
          <a:effectLst>
            <a:softEdge rad="114585"/>
          </a:effectLst>
        </p:spPr>
      </p:pic>
    </p:spTree>
    <p:extLst>
      <p:ext uri="{BB962C8B-B14F-4D97-AF65-F5344CB8AC3E}">
        <p14:creationId xmlns:p14="http://schemas.microsoft.com/office/powerpoint/2010/main" val="13703175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640CC73-1940-EA44-B191-1DE9E5C0B75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0D663F2A-437B-D596-BB92-D1D9B03D3C4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8071">
            <a:off x="244928" y="102957"/>
            <a:ext cx="1952540" cy="1713593"/>
          </a:xfrm>
          <a:prstGeom prst="rect">
            <a:avLst/>
          </a:prstGeom>
          <a:effectLst>
            <a:softEdge rad="118203"/>
          </a:effec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171CFEE-7647-16C3-9570-3487395DC544}"/>
              </a:ext>
            </a:extLst>
          </p:cNvPr>
          <p:cNvSpPr/>
          <p:nvPr/>
        </p:nvSpPr>
        <p:spPr>
          <a:xfrm>
            <a:off x="-342895" y="498088"/>
            <a:ext cx="1258847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>
                <a:solidFill>
                  <a:srgbClr val="FFFF00"/>
                </a:solidFill>
                <a:latin typeface="Chalkduster"/>
              </a:rPr>
              <a:t>Voice in Action</a:t>
            </a:r>
            <a:endParaRPr lang="en-US" sz="5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85A611-AC9E-EFF5-C1E7-68828B57DC1B}"/>
              </a:ext>
            </a:extLst>
          </p:cNvPr>
          <p:cNvSpPr txBox="1"/>
          <p:nvPr/>
        </p:nvSpPr>
        <p:spPr>
          <a:xfrm>
            <a:off x="-1124371" y="9131694"/>
            <a:ext cx="6499274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AU" sz="1800" dirty="0">
                <a:solidFill>
                  <a:schemeClr val="bg1"/>
                </a:solidFill>
              </a:rPr>
              <a:t>Kula Elementary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39D883-45A5-B2D9-BF64-2CE519ED1D11}"/>
              </a:ext>
            </a:extLst>
          </p:cNvPr>
          <p:cNvSpPr txBox="1"/>
          <p:nvPr/>
        </p:nvSpPr>
        <p:spPr>
          <a:xfrm>
            <a:off x="-11535" y="2663279"/>
            <a:ext cx="13004800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YouTube: </a:t>
            </a:r>
          </a:p>
          <a:p>
            <a:pPr algn="ctr"/>
            <a:r>
              <a:rPr lang="en-US" b="1" u="none" strike="noStrike" dirty="0">
                <a:solidFill>
                  <a:srgbClr val="0096FF"/>
                </a:solidFill>
                <a:effectLst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https://youtu.be/Samh7f1Jlk0</a:t>
            </a:r>
            <a:endParaRPr lang="en-US" b="1" dirty="0">
              <a:solidFill>
                <a:srgbClr val="0096FF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ctr"/>
            <a:b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Vimeo:</a:t>
            </a:r>
          </a:p>
          <a:p>
            <a:pPr algn="ctr"/>
            <a:r>
              <a:rPr lang="en-US" b="1" dirty="0">
                <a:solidFill>
                  <a:srgbClr val="0096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https://vimeo.com/985907591</a:t>
            </a:r>
            <a:r>
              <a:rPr lang="en-US" b="1" dirty="0">
                <a:solidFill>
                  <a:srgbClr val="0096FF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167535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687" y="363928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Voice Instructional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25B8C8-094F-FEB3-4BB2-8530FAC06EF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8605" y="3202162"/>
            <a:ext cx="4978400" cy="6286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060559">
            <a:off x="892629" y="363929"/>
            <a:ext cx="2351314" cy="2501518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30A2D7-B998-0CD5-EE2B-6AB24679281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0542" y="2547203"/>
            <a:ext cx="5324263" cy="6744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88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6952" y="2821009"/>
            <a:ext cx="10728959" cy="53840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 The ability to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dream &amp; set goals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for the future,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while being inspired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in the present </a:t>
            </a:r>
          </a:p>
          <a:p>
            <a:pPr algn="ctr"/>
            <a:r>
              <a:rPr lang="en-US" sz="5700" dirty="0">
                <a:solidFill>
                  <a:srgbClr val="FFFFFF"/>
                </a:solidFill>
                <a:latin typeface="Chalkduster"/>
                <a:cs typeface="Chalkduster"/>
              </a:rPr>
              <a:t>to reach those dreams.</a:t>
            </a:r>
          </a:p>
        </p:txBody>
      </p:sp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469619" y="936965"/>
            <a:ext cx="12083627" cy="131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77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82C38B-5487-104A-9346-08C1DEE3B40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397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507531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88758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72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Time!</a:t>
            </a:r>
            <a:br>
              <a:rPr lang="en-US" sz="6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Profile</a:t>
            </a:r>
            <a:b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r>
              <a:rPr lang="en-US" sz="54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4-Corners of Reflection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46360">
            <a:off x="3684147" y="3491422"/>
            <a:ext cx="5619630" cy="6046890"/>
          </a:xfrm>
          <a:prstGeom prst="rect">
            <a:avLst/>
          </a:prstGeom>
          <a:effectLst>
            <a:softEdge rad="4699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70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194" y="1953646"/>
            <a:ext cx="6553201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Go to the quadrant where </a:t>
            </a: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you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spent most of your time as a student.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pPr marL="812787" indent="-812787">
              <a:buFont typeface="Arial"/>
              <a:buChar char="•"/>
            </a:pP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818600">
            <a:off x="885267" y="189491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0" y="513990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28AB021-396F-8440-BA2E-6E025A4CAD5F}"/>
              </a:ext>
            </a:extLst>
          </p:cNvPr>
          <p:cNvSpPr txBox="1"/>
          <p:nvPr/>
        </p:nvSpPr>
        <p:spPr>
          <a:xfrm>
            <a:off x="216568" y="3271576"/>
            <a:ext cx="6553201" cy="588673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 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Break into groups of 2-3 &amp; share why!</a:t>
            </a: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  </a:t>
            </a: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What would have helped you maintain a healthy balance of dreaming &amp; doing?</a:t>
            </a:r>
          </a:p>
        </p:txBody>
      </p:sp>
      <p:pic>
        <p:nvPicPr>
          <p:cNvPr id="5" name="Picture 4" descr="A picture containing diagram&#10;&#10;Description automatically generated">
            <a:extLst>
              <a:ext uri="{FF2B5EF4-FFF2-40B4-BE49-F238E27FC236}">
                <a16:creationId xmlns:a16="http://schemas.microsoft.com/office/drawing/2014/main" id="{B3E2A8E6-AE7F-044D-7DE0-8AF5EE84EBD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307663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37784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things do individuals in this quadrant say/do?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8D31046D-CAFC-355D-2909-E650641D61B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348344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questions can you ask individuals in this quadrant to learn from their perspective?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B0A6C206-CD66-F3F5-6F10-2376988AE73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1139471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8758" y="4719963"/>
            <a:ext cx="6665495" cy="5009574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What types of actions can you take as an Assistant Principal to support individuals in this quadrant?</a:t>
            </a:r>
          </a:p>
          <a:p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8" name="Picture 7" descr="IMG_028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918980">
            <a:off x="596509" y="168988"/>
            <a:ext cx="1956367" cy="2405828"/>
          </a:xfrm>
          <a:prstGeom prst="rect">
            <a:avLst/>
          </a:prstGeom>
          <a:effectLst>
            <a:softEdge rad="254000"/>
          </a:effectLst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-494739" y="562115"/>
            <a:ext cx="1004620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F245A-C0AF-6546-9315-571172616B5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B478CD4-3830-6B4E-A84E-50127E4E4BE6}"/>
              </a:ext>
            </a:extLst>
          </p:cNvPr>
          <p:cNvSpPr txBox="1"/>
          <p:nvPr/>
        </p:nvSpPr>
        <p:spPr>
          <a:xfrm>
            <a:off x="241957" y="2687497"/>
            <a:ext cx="6606680" cy="3162915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endParaRPr lang="en-US" sz="54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Rotate one corner clockwise.</a:t>
            </a:r>
            <a:b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6300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  <p:pic>
        <p:nvPicPr>
          <p:cNvPr id="12" name="Picture 11" descr="A picture containing diagram&#10;&#10;Description automatically generated">
            <a:extLst>
              <a:ext uri="{FF2B5EF4-FFF2-40B4-BE49-F238E27FC236}">
                <a16:creationId xmlns:a16="http://schemas.microsoft.com/office/drawing/2014/main" id="{64571E93-0D34-778A-C674-0F12EB6B40C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28449" y="2976282"/>
            <a:ext cx="5680035" cy="4841688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4226306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5638800" y="4770438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638800" y="863600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94" y="111"/>
                <a:ext cx="1465" cy="368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815C43A6-59A0-EA48-A9A5-FB98314484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0F9E4FA1-7C61-7149-999C-5D692466D34E}"/>
              </a:ext>
            </a:extLst>
          </p:cNvPr>
          <p:cNvSpPr txBox="1"/>
          <p:nvPr/>
        </p:nvSpPr>
        <p:spPr>
          <a:xfrm>
            <a:off x="8913813" y="2371705"/>
            <a:ext cx="3920531" cy="4042132"/>
          </a:xfrm>
          <a:prstGeom prst="rect">
            <a:avLst/>
          </a:prstGeom>
          <a:noFill/>
          <a:ln w="1270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4-Corners</a:t>
            </a:r>
            <a:b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Debrief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20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What did you</a:t>
            </a:r>
            <a:b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learn about</a:t>
            </a:r>
            <a:b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the Aspirations</a:t>
            </a:r>
            <a:b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rgbClr val="FFFF00"/>
                </a:solidFill>
                <a:latin typeface="Chalkduster" panose="03050602040202020205" pitchFamily="66" charset="77"/>
              </a:rPr>
              <a:t>Profile?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3200" dirty="0">
              <a:solidFill>
                <a:srgbClr val="FFFF00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6443884"/>
      </p:ext>
    </p:extLst>
  </p:cSld>
  <p:clrMapOvr>
    <a:masterClrMapping/>
  </p:clrMapOvr>
  <p:transition spd="slow">
    <p:strips dir="rd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7" name="Picture 6" descr="IMG_694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607" y="529597"/>
            <a:ext cx="11162090" cy="8719729"/>
          </a:xfrm>
          <a:prstGeom prst="rect">
            <a:avLst/>
          </a:prstGeom>
          <a:effectLst>
            <a:softEdge rad="584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D11A836-D906-1A4E-BDD5-35B462FFED0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022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837F48C2-EA09-E842-A743-A0458C35CECD}"/>
              </a:ext>
            </a:extLst>
          </p:cNvPr>
          <p:cNvSpPr txBox="1">
            <a:spLocks/>
          </p:cNvSpPr>
          <p:nvPr/>
        </p:nvSpPr>
        <p:spPr>
          <a:xfrm>
            <a:off x="443854" y="285750"/>
            <a:ext cx="9967384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Time to Dig Deeper!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CB891A-3C16-9E47-876D-174C4741D3C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34600" y="241785"/>
            <a:ext cx="2324100" cy="184150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BD4591-0E47-4A4E-914E-FE746D66118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A5982E45-D019-599C-7355-36DAA09DBE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7742" y="2492188"/>
            <a:ext cx="7552390" cy="6437692"/>
          </a:xfrm>
          <a:prstGeom prst="rect">
            <a:avLst/>
          </a:prstGeom>
          <a:ln w="25400">
            <a:solidFill>
              <a:srgbClr val="FFFF00"/>
            </a:solidFill>
          </a:ln>
        </p:spPr>
      </p:pic>
    </p:spTree>
    <p:extLst>
      <p:ext uri="{BB962C8B-B14F-4D97-AF65-F5344CB8AC3E}">
        <p14:creationId xmlns:p14="http://schemas.microsoft.com/office/powerpoint/2010/main" val="2468041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8" name="Group 27"/>
          <p:cNvGrpSpPr>
            <a:grpSpLocks/>
          </p:cNvGrpSpPr>
          <p:nvPr/>
        </p:nvGrpSpPr>
        <p:grpSpPr bwMode="auto">
          <a:xfrm>
            <a:off x="1739900" y="4770438"/>
            <a:ext cx="3898900" cy="3898900"/>
            <a:chOff x="0" y="0"/>
            <a:chExt cx="2456" cy="2456"/>
          </a:xfrm>
        </p:grpSpPr>
        <p:grpSp>
          <p:nvGrpSpPr>
            <p:cNvPr id="9" name="Group 2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71" name="Rectangle 2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7F5B"/>
                  </a:gs>
                  <a:gs pos="50000">
                    <a:srgbClr val="00B886"/>
                  </a:gs>
                  <a:gs pos="100000">
                    <a:srgbClr val="00DBA1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72" name="Rectangle 24"/>
              <p:cNvSpPr>
                <a:spLocks/>
              </p:cNvSpPr>
              <p:nvPr/>
            </p:nvSpPr>
            <p:spPr bwMode="auto">
              <a:xfrm>
                <a:off x="457" y="164"/>
                <a:ext cx="1534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Hibernation</a:t>
                </a:r>
              </a:p>
            </p:txBody>
          </p:sp>
        </p:grpSp>
        <p:pic>
          <p:nvPicPr>
            <p:cNvPr id="2074" name="Picture 2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" y="753"/>
              <a:ext cx="973" cy="1232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55D54A-DFBA-DD4A-8589-DDCF963447C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20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2218" y="485245"/>
            <a:ext cx="10612582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Students</a:t>
            </a: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 in Hibernation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3744" y="3415870"/>
            <a:ext cx="5852160" cy="164147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Time to reflect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Space to recharge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8773" y="5746401"/>
            <a:ext cx="4721627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report: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isolated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Stuck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Misunderstood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Bored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54811" y="6025725"/>
            <a:ext cx="7015942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 valued 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recognized for success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positive role models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sense of purpose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3473C4-F777-9A4A-9C6B-A41B3923AB0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477087" y="8825962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D580215-C17C-CA48-9306-0CFD19B670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565" y="342768"/>
            <a:ext cx="2755431" cy="2623171"/>
          </a:xfrm>
          <a:prstGeom prst="rect">
            <a:avLst/>
          </a:prstGeom>
          <a:effectLst>
            <a:softEdge rad="762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B8A11BF-8328-EB40-AE21-620B665E5641}"/>
              </a:ext>
            </a:extLst>
          </p:cNvPr>
          <p:cNvSpPr txBox="1"/>
          <p:nvPr/>
        </p:nvSpPr>
        <p:spPr>
          <a:xfrm>
            <a:off x="6348882" y="1905123"/>
            <a:ext cx="629194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Passive &amp; unmotivated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Poor self-esteem &amp;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defeatist attitude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Struggle to take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responsibility for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anything</a:t>
            </a:r>
          </a:p>
        </p:txBody>
      </p:sp>
    </p:spTree>
    <p:extLst>
      <p:ext uri="{BB962C8B-B14F-4D97-AF65-F5344CB8AC3E}">
        <p14:creationId xmlns:p14="http://schemas.microsoft.com/office/powerpoint/2010/main" val="304259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18036" y="1731399"/>
            <a:ext cx="13123333" cy="216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 Quadrants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for Assistant Principals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079" y="5428673"/>
            <a:ext cx="10329157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work through the 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Hibernation</a:t>
            </a: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 section of this reflection resource, applying the Aspirations Quadrants to your role as an Assistant Principal.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3559" y="0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66A2E-8781-68F9-99DB-93E55CEBE6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6073">
            <a:off x="321851" y="930846"/>
            <a:ext cx="4658729" cy="32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94264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739900" y="863600"/>
            <a:ext cx="3898900" cy="3898900"/>
            <a:chOff x="0" y="0"/>
            <a:chExt cx="2456" cy="2456"/>
          </a:xfrm>
        </p:grpSpPr>
        <p:grpSp>
          <p:nvGrpSpPr>
            <p:cNvPr id="5" name="Group 15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1" name="Rectangle 13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005B7F"/>
                  </a:gs>
                  <a:gs pos="50000">
                    <a:srgbClr val="0086B8"/>
                  </a:gs>
                  <a:gs pos="100000">
                    <a:srgbClr val="00A1DB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6985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62" name="Rectangle 14"/>
              <p:cNvSpPr>
                <a:spLocks/>
              </p:cNvSpPr>
              <p:nvPr/>
            </p:nvSpPr>
            <p:spPr bwMode="auto">
              <a:xfrm>
                <a:off x="384" y="120"/>
                <a:ext cx="1679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Imagination</a:t>
                </a:r>
              </a:p>
            </p:txBody>
          </p:sp>
        </p:grpSp>
        <p:pic>
          <p:nvPicPr>
            <p:cNvPr id="2064" name="Picture 16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" y="832"/>
              <a:ext cx="1368" cy="981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7550A10-882A-8A48-9FFF-0901BF81C72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3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89506"/>
            <a:ext cx="10702664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Imagination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61314" y="3004508"/>
            <a:ext cx="6487886" cy="225702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Limited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follow-through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Not well connected</a:t>
            </a:r>
            <a:b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to reality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79731" y="5676678"/>
            <a:ext cx="6224375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Having big dreams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Eagerness to explore</a:t>
            </a: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</a:t>
            </a:r>
          </a:p>
          <a:p>
            <a:pPr marL="457200" indent="-457200" rtl="0" latinLnBrk="1" hangingPunct="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Craving creative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61325" y="6238631"/>
            <a:ext cx="605383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Develop action plans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Focus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Be realistic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78A1633-E83B-9E45-8EDE-9F17116E12F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7B9B8F3-1114-6C45-A753-3F392C64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5539" y="248662"/>
            <a:ext cx="2837678" cy="2429223"/>
          </a:xfrm>
          <a:prstGeom prst="rect">
            <a:avLst/>
          </a:prstGeom>
          <a:effectLst>
            <a:softEdge rad="889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800F296-63CD-5142-A84A-9659A1FEDFD9}"/>
              </a:ext>
            </a:extLst>
          </p:cNvPr>
          <p:cNvSpPr txBox="1"/>
          <p:nvPr/>
        </p:nvSpPr>
        <p:spPr>
          <a:xfrm>
            <a:off x="195943" y="2456465"/>
            <a:ext cx="5812971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Pros: 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Enthusiastic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Fun to be around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Lots of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creative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ideas</a:t>
            </a:r>
            <a:endParaRPr lang="en-US" dirty="0">
              <a:solidFill>
                <a:schemeClr val="bg1"/>
              </a:solidFill>
              <a:latin typeface="Chalkduster" panose="03050602040202020205" pitchFamily="66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22524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18036" y="1731399"/>
            <a:ext cx="13123333" cy="216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 Quadrants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for Assistant Principals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079" y="5428673"/>
            <a:ext cx="10329157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work through the 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Imagination</a:t>
            </a: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 section of this reflection resource, applying the Aspirations Quadrants to your role as an Assistant Principal.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3559" y="0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66A2E-8781-68F9-99DB-93E55CEBE6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6073">
            <a:off x="321851" y="930846"/>
            <a:ext cx="4658729" cy="32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8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24097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Challenge Time…</a:t>
            </a:r>
          </a:p>
        </p:txBody>
      </p:sp>
      <p:pic>
        <p:nvPicPr>
          <p:cNvPr id="4" name="Picture 3" descr="IMG_6943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37737">
            <a:off x="3314157" y="2575924"/>
            <a:ext cx="6783826" cy="7299600"/>
          </a:xfrm>
          <a:prstGeom prst="rect">
            <a:avLst/>
          </a:prstGeom>
          <a:effectLst>
            <a:softEdge rad="8128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111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874761" y="1751332"/>
            <a:ext cx="13123333" cy="216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Growing Voice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5522" y="3086221"/>
            <a:ext cx="6540927" cy="653306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Paint &amp; plant while discussing the following:</a:t>
            </a:r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How are you going to continue cultivating your own voice as an Assistant Principal?</a:t>
            </a:r>
            <a:b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</a:b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How are you going to support amplifying the voices of others at your school (staff &amp; students)?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5003422" y="-61632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Challenge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 descr="A drawing of a watering can pouring water from a potted plant&#10;&#10;Description automatically generated">
            <a:extLst>
              <a:ext uri="{FF2B5EF4-FFF2-40B4-BE49-F238E27FC236}">
                <a16:creationId xmlns:a16="http://schemas.microsoft.com/office/drawing/2014/main" id="{C091282F-AD6E-D68D-51E6-A58528CFE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24035">
            <a:off x="689626" y="1159119"/>
            <a:ext cx="5405896" cy="7819242"/>
          </a:xfrm>
          <a:prstGeom prst="rect">
            <a:avLst/>
          </a:prstGeom>
          <a:effectLst>
            <a:softEdge rad="125396"/>
          </a:effectLst>
        </p:spPr>
      </p:pic>
    </p:spTree>
    <p:extLst>
      <p:ext uri="{BB962C8B-B14F-4D97-AF65-F5344CB8AC3E}">
        <p14:creationId xmlns:p14="http://schemas.microsoft.com/office/powerpoint/2010/main" val="645486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6798128" y="4803095"/>
            <a:ext cx="3898900" cy="3898900"/>
            <a:chOff x="0" y="0"/>
            <a:chExt cx="2456" cy="2456"/>
          </a:xfrm>
        </p:grpSpPr>
        <p:grpSp>
          <p:nvGrpSpPr>
            <p:cNvPr id="7" name="Group 2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66" name="Rectangle 1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rotWithShape="0">
                <a:gsLst>
                  <a:gs pos="0">
                    <a:srgbClr val="A05900"/>
                  </a:gs>
                  <a:gs pos="50000">
                    <a:srgbClr val="E68300"/>
                  </a:gs>
                  <a:gs pos="100000">
                    <a:srgbClr val="FF9D00"/>
                  </a:gs>
                </a:gsLst>
                <a:lin ang="5400000" scaled="1"/>
              </a:gradFill>
              <a:ln w="9525" cap="flat">
                <a:solidFill>
                  <a:srgbClr val="FFFFFF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>
                <a:softEdge rad="1524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pPr algn="ctr" defTabSz="584200" rtl="0"/>
                <a:endParaRPr lang="en-US"/>
              </a:p>
            </p:txBody>
          </p:sp>
          <p:sp>
            <p:nvSpPr>
              <p:cNvPr id="2067" name="Rectangle 19"/>
              <p:cNvSpPr>
                <a:spLocks/>
              </p:cNvSpPr>
              <p:nvPr/>
            </p:nvSpPr>
            <p:spPr bwMode="auto">
              <a:xfrm>
                <a:off x="447" y="164"/>
                <a:ext cx="1557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rgbClr val="FFFFFF"/>
                    </a:solidFill>
                    <a:latin typeface="Times New Roman Bold" charset="0"/>
                    <a:ea typeface="Times New Roman Bold" charset="0"/>
                    <a:cs typeface="Times New Roman Bold" charset="0"/>
                    <a:sym typeface="Times New Roman Bold" charset="0"/>
                  </a:rPr>
                  <a:t>Perspiration</a:t>
                </a:r>
              </a:p>
            </p:txBody>
          </p:sp>
        </p:grpSp>
        <p:pic>
          <p:nvPicPr>
            <p:cNvPr id="2069" name="Picture 21"/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8" y="1051"/>
              <a:ext cx="2192" cy="658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0FCE8ED-E7CF-AD4F-A9FE-91433196883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26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56068"/>
            <a:ext cx="10591828" cy="19492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</a:t>
            </a:r>
            <a:r>
              <a:rPr lang="en-US" sz="4800" b="1" dirty="0">
                <a:solidFill>
                  <a:srgbClr val="FFFF00"/>
                </a:solidFill>
                <a:latin typeface="Chalkduster" panose="03050602040202020205" pitchFamily="66" charset="77"/>
                <a:ea typeface="Chalkduster" charset="0"/>
                <a:cs typeface="Chalkduster" charset="0"/>
              </a:rPr>
              <a:t>Perspiration</a:t>
            </a:r>
            <a:endParaRPr kumimoji="0" lang="en-US" sz="4800" b="1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ea typeface="Chalkduster" charset="0"/>
              <a:cs typeface="Chalkduster" charset="0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  <a:latin typeface="Chalkduster" panose="03050602040202020205" pitchFamily="66" charset="77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01543" y="2156420"/>
            <a:ext cx="5399314" cy="2626360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Cons: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Overly concerned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about grades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Single-minded,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narrow-focused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8831" y="4641205"/>
            <a:ext cx="6302524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Feeling stressed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Not sure “why” they are    learning, but need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good grades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Don’t want to let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anyone down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5124" y="5171874"/>
            <a:ext cx="6063711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Have a greater purpose for learning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Balance school work with outside life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Link learning to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their passions</a:t>
            </a:r>
            <a:endParaRPr kumimoji="0" lang="en-US" sz="320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BED00FF-B194-534F-BFFE-30135F8B5C2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F731807-C3B7-DE4B-983F-D9CE13F3C1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31827" y="251404"/>
            <a:ext cx="2808515" cy="1862168"/>
          </a:xfrm>
          <a:prstGeom prst="rect">
            <a:avLst/>
          </a:prstGeom>
          <a:effectLst>
            <a:softEdge rad="508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D1427BA-2717-7744-81E7-76209492A571}"/>
              </a:ext>
            </a:extLst>
          </p:cNvPr>
          <p:cNvSpPr txBox="1"/>
          <p:nvPr/>
        </p:nvSpPr>
        <p:spPr>
          <a:xfrm>
            <a:off x="457200" y="1944808"/>
            <a:ext cx="6008913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Pros: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Determined</a:t>
            </a:r>
            <a:endParaRPr lang="en-US" sz="3200" dirty="0">
              <a:solidFill>
                <a:schemeClr val="bg1"/>
              </a:solidFill>
              <a:latin typeface="Chalkduster" panose="03050602040202020205" pitchFamily="66" charset="77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H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ard</a:t>
            </a:r>
            <a:r>
              <a:rPr kumimoji="0" lang="en-US" sz="32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W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orking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riven to Succeed</a:t>
            </a:r>
          </a:p>
        </p:txBody>
      </p:sp>
    </p:spTree>
    <p:extLst>
      <p:ext uri="{BB962C8B-B14F-4D97-AF65-F5344CB8AC3E}">
        <p14:creationId xmlns:p14="http://schemas.microsoft.com/office/powerpoint/2010/main" val="274617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18036" y="1731399"/>
            <a:ext cx="13123333" cy="216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 Quadrants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for Assistant Principals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079" y="5428673"/>
            <a:ext cx="10329157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work through the 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Perspiration</a:t>
            </a: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 section of this reflection resource, applying the Aspirations Quadrants to your role as an Assistant Principal.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3559" y="0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66A2E-8781-68F9-99DB-93E55CEBE6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6073">
            <a:off x="321851" y="930846"/>
            <a:ext cx="4658729" cy="32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20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Line 1"/>
          <p:cNvSpPr>
            <a:spLocks noChangeShapeType="1"/>
          </p:cNvSpPr>
          <p:nvPr/>
        </p:nvSpPr>
        <p:spPr bwMode="auto">
          <a:xfrm>
            <a:off x="1685926" y="431800"/>
            <a:ext cx="1589" cy="9105900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0" name="Line 2"/>
          <p:cNvSpPr>
            <a:spLocks noChangeShapeType="1"/>
          </p:cNvSpPr>
          <p:nvPr/>
        </p:nvSpPr>
        <p:spPr bwMode="auto">
          <a:xfrm>
            <a:off x="762000" y="8716964"/>
            <a:ext cx="9753600" cy="1587"/>
          </a:xfrm>
          <a:prstGeom prst="line">
            <a:avLst/>
          </a:prstGeom>
          <a:noFill/>
          <a:ln w="57150" cap="flat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52" name="Rectangle 4"/>
          <p:cNvSpPr>
            <a:spLocks/>
          </p:cNvSpPr>
          <p:nvPr/>
        </p:nvSpPr>
        <p:spPr bwMode="auto">
          <a:xfrm>
            <a:off x="234781" y="515939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3" name="Rectangle 5"/>
          <p:cNvSpPr>
            <a:spLocks/>
          </p:cNvSpPr>
          <p:nvPr/>
        </p:nvSpPr>
        <p:spPr bwMode="auto">
          <a:xfrm>
            <a:off x="9307344" y="8856664"/>
            <a:ext cx="1125536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high</a:t>
            </a:r>
          </a:p>
        </p:txBody>
      </p:sp>
      <p:sp>
        <p:nvSpPr>
          <p:cNvPr id="2054" name="Rectangle 6"/>
          <p:cNvSpPr>
            <a:spLocks/>
          </p:cNvSpPr>
          <p:nvPr/>
        </p:nvSpPr>
        <p:spPr bwMode="auto">
          <a:xfrm>
            <a:off x="240216" y="8851901"/>
            <a:ext cx="983725" cy="553998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57795" bIns="0">
            <a:prstTxWarp prst="textNoShape">
              <a:avLst/>
            </a:prstTxWarp>
            <a:spAutoFit/>
          </a:bodyPr>
          <a:lstStyle/>
          <a:p>
            <a:pPr marL="57147"/>
            <a:r>
              <a:rPr lang="en-US" dirty="0">
                <a:solidFill>
                  <a:srgbClr val="FFFF00"/>
                </a:solidFill>
                <a:latin typeface="Chalkduster"/>
                <a:ea typeface="Times New Roman" pitchFamily="-103" charset="0"/>
                <a:cs typeface="Chalkduster"/>
              </a:rPr>
              <a:t>low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6977743" y="732972"/>
            <a:ext cx="3898900" cy="3898900"/>
            <a:chOff x="0" y="0"/>
            <a:chExt cx="2456" cy="2456"/>
          </a:xfrm>
        </p:grpSpPr>
        <p:grpSp>
          <p:nvGrpSpPr>
            <p:cNvPr id="3" name="Group 10"/>
            <p:cNvGrpSpPr>
              <a:grpSpLocks/>
            </p:cNvGrpSpPr>
            <p:nvPr/>
          </p:nvGrpSpPr>
          <p:grpSpPr bwMode="auto">
            <a:xfrm>
              <a:off x="0" y="0"/>
              <a:ext cx="2456" cy="2456"/>
              <a:chOff x="0" y="0"/>
              <a:chExt cx="2456" cy="2456"/>
            </a:xfrm>
          </p:grpSpPr>
          <p:sp>
            <p:nvSpPr>
              <p:cNvPr id="2056" name="Rectangle 8"/>
              <p:cNvSpPr>
                <a:spLocks/>
              </p:cNvSpPr>
              <p:nvPr/>
            </p:nvSpPr>
            <p:spPr bwMode="auto">
              <a:xfrm>
                <a:off x="0" y="0"/>
                <a:ext cx="2456" cy="2456"/>
              </a:xfrm>
              <a:prstGeom prst="rect">
                <a:avLst/>
              </a:prstGeom>
              <a:gradFill flip="none" rotWithShape="0">
                <a:gsLst>
                  <a:gs pos="0">
                    <a:srgbClr val="A0A000"/>
                  </a:gs>
                  <a:gs pos="50000">
                    <a:srgbClr val="E6E600"/>
                  </a:gs>
                  <a:gs pos="100000">
                    <a:srgbClr val="FFFF00"/>
                  </a:gs>
                </a:gsLst>
                <a:lin ang="5400000" scaled="1"/>
                <a:tileRect/>
              </a:gradFill>
              <a:ln w="9525" cap="rnd">
                <a:solidFill>
                  <a:srgbClr val="FFFFFF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softEdge rad="774700"/>
              </a:effectLst>
            </p:spPr>
            <p:txBody>
              <a:bodyPr lIns="0" tIns="0" rIns="0" bIns="0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7" name="Rectangle 9"/>
              <p:cNvSpPr>
                <a:spLocks/>
              </p:cNvSpPr>
              <p:nvPr/>
            </p:nvSpPr>
            <p:spPr bwMode="auto">
              <a:xfrm>
                <a:off x="446" y="109"/>
                <a:ext cx="1560" cy="372"/>
              </a:xfrm>
              <a:prstGeom prst="rect">
                <a:avLst/>
              </a:prstGeom>
              <a:noFill/>
              <a:ln w="12700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wrap="none" lIns="0" tIns="0" rIns="57799" bIns="0" anchor="ctr">
                <a:prstTxWarp prst="textNoShape">
                  <a:avLst/>
                </a:prstTxWarp>
                <a:spAutoFit/>
              </a:bodyPr>
              <a:lstStyle/>
              <a:p>
                <a:pPr marL="57147"/>
                <a:r>
                  <a:rPr lang="en-US" sz="3800" dirty="0">
                    <a:solidFill>
                      <a:schemeClr val="bg1"/>
                    </a:solidFill>
                    <a:latin typeface="Chalkboard"/>
                    <a:ea typeface="Times New Roman Bold" charset="0"/>
                    <a:cs typeface="Chalkboard"/>
                    <a:sym typeface="Times New Roman Bold" charset="0"/>
                  </a:rPr>
                  <a:t>Aspirations</a:t>
                </a:r>
              </a:p>
            </p:txBody>
          </p:sp>
        </p:grpSp>
        <p:pic>
          <p:nvPicPr>
            <p:cNvPr id="2059" name="Picture 11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" y="637"/>
              <a:ext cx="1143" cy="1344"/>
            </a:xfrm>
            <a:prstGeom prst="rect">
              <a:avLst/>
            </a:prstGeom>
            <a:noFill/>
            <a:ln w="9525" cap="flat">
              <a:noFill/>
              <a:miter lim="800000"/>
              <a:headEnd/>
              <a:tailEnd/>
            </a:ln>
          </p:spPr>
        </p:pic>
      </p:grpSp>
      <p:sp>
        <p:nvSpPr>
          <p:cNvPr id="33" name="Text Box 22"/>
          <p:cNvSpPr txBox="1">
            <a:spLocks noChangeArrowheads="1"/>
          </p:cNvSpPr>
          <p:nvPr/>
        </p:nvSpPr>
        <p:spPr bwMode="auto">
          <a:xfrm>
            <a:off x="492195" y="1903307"/>
            <a:ext cx="713458" cy="579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DREAMING</a:t>
            </a:r>
          </a:p>
        </p:txBody>
      </p:sp>
      <p:sp>
        <p:nvSpPr>
          <p:cNvPr id="34" name="Text Box 11"/>
          <p:cNvSpPr txBox="1">
            <a:spLocks noChangeArrowheads="1"/>
          </p:cNvSpPr>
          <p:nvPr/>
        </p:nvSpPr>
        <p:spPr bwMode="auto">
          <a:xfrm>
            <a:off x="4763911" y="8855005"/>
            <a:ext cx="2503643" cy="831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130046" tIns="65023" rIns="130046" bIns="65023">
            <a:prstTxWarp prst="textNoShape">
              <a:avLst/>
            </a:prstTxWarp>
            <a:spAutoFit/>
          </a:bodyPr>
          <a:lstStyle/>
          <a:p>
            <a:r>
              <a:rPr lang="en-US" sz="4600" dirty="0">
                <a:solidFill>
                  <a:schemeClr val="bg1"/>
                </a:solidFill>
                <a:latin typeface="Chalkduster"/>
                <a:cs typeface="Chalkduster"/>
              </a:rPr>
              <a:t>DOING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AE4F3BB-EFCF-5A44-9414-B5B1A56F171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389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597" y="406738"/>
            <a:ext cx="10591828" cy="188769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Chalkduster" charset="0"/>
                <a:cs typeface="Chalkduster" charset="0"/>
                <a:sym typeface="Helvetica Light"/>
              </a:rPr>
              <a:t>Students in Aspiration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rgbClr val="000000"/>
              </a:solidFill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257" y="1450019"/>
            <a:ext cx="5246914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Potential Pro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s: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Connects present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actions to future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dreams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G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ood idea of</a:t>
            </a:r>
            <a:b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</a:b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93193" y="5041004"/>
            <a:ext cx="5818909" cy="3611245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Students report: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Never feeling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  satisfied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Driven by being best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Frustration with peers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who don’t try or who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interrupt learning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552" y="5405339"/>
            <a:ext cx="6171798" cy="3118803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srgbClr val="FFFF00"/>
                </a:solidFill>
                <a:latin typeface="Chalkduster" panose="03050602040202020205" pitchFamily="66" charset="77"/>
              </a:rPr>
              <a:t>They need to: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Be assured they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are on a positive track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Experience meaningful</a:t>
            </a:r>
            <a:r>
              <a:rPr kumimoji="0" lang="en-US" sz="32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academic challenges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Breathe!</a:t>
            </a:r>
            <a:endParaRPr kumimoji="0" lang="en-US" sz="32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D4E2EF-7D03-8F43-A9B8-289A1F68348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CB34FA-24F6-9D45-B706-82C46A67858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2057" y="223797"/>
            <a:ext cx="2268208" cy="2232205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934A884-9E83-5F48-B3EC-0E44F065F4E5}"/>
              </a:ext>
            </a:extLst>
          </p:cNvPr>
          <p:cNvSpPr txBox="1"/>
          <p:nvPr/>
        </p:nvSpPr>
        <p:spPr>
          <a:xfrm>
            <a:off x="5900057" y="2682691"/>
            <a:ext cx="6814459" cy="2133918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rPr>
              <a:t> </a:t>
            </a:r>
            <a:r>
              <a:rPr kumimoji="0" lang="en-US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Potential</a:t>
            </a:r>
            <a:r>
              <a:rPr kumimoji="0" lang="en-US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 Cons:</a:t>
            </a:r>
            <a:endParaRPr kumimoji="0" lang="en-US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Relaxation is Challenging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Under constant pressure</a:t>
            </a:r>
          </a:p>
          <a:p>
            <a:pPr marL="457200" marR="0" indent="-4572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Self-Serving</a:t>
            </a:r>
          </a:p>
        </p:txBody>
      </p:sp>
    </p:spTree>
    <p:extLst>
      <p:ext uri="{BB962C8B-B14F-4D97-AF65-F5344CB8AC3E}">
        <p14:creationId xmlns:p14="http://schemas.microsoft.com/office/powerpoint/2010/main" val="347266351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0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/>
          <p:cNvSpPr txBox="1">
            <a:spLocks noChangeArrowheads="1"/>
          </p:cNvSpPr>
          <p:nvPr/>
        </p:nvSpPr>
        <p:spPr bwMode="auto">
          <a:xfrm>
            <a:off x="2418036" y="1731399"/>
            <a:ext cx="13123333" cy="2162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Aspirations Quadrants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for Assistant Principals</a:t>
            </a:r>
            <a:b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endParaRPr lang="en-US" sz="4400" dirty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37079" y="5428673"/>
            <a:ext cx="10329157" cy="2593528"/>
          </a:xfrm>
          <a:prstGeom prst="rect">
            <a:avLst/>
          </a:prstGeom>
          <a:noFill/>
        </p:spPr>
        <p:txBody>
          <a:bodyPr wrap="square" lIns="130046" tIns="65023" rIns="130046" bIns="65023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As a table group, work through the </a:t>
            </a:r>
            <a:r>
              <a:rPr lang="en-US" sz="3200" dirty="0">
                <a:solidFill>
                  <a:srgbClr val="FFFF00"/>
                </a:solidFill>
                <a:latin typeface="Chalkduster"/>
                <a:cs typeface="Chalkduster"/>
              </a:rPr>
              <a:t>Aspiration</a:t>
            </a:r>
            <a:r>
              <a:rPr lang="en-US" sz="3200" dirty="0">
                <a:solidFill>
                  <a:schemeClr val="bg1"/>
                </a:solidFill>
                <a:latin typeface="Chalkduster"/>
                <a:cs typeface="Chalkduster"/>
              </a:rPr>
              <a:t> section of this reflection resource, applying the Aspirations Quadrants to your role as an Assistant Principal.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2773559" y="0"/>
            <a:ext cx="8725123" cy="2015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91436" tIns="45719" rIns="91436" bIns="45719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Reflect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5ABA027-E124-C74D-A164-CCB77ED0639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EF66A2E-8781-68F9-99DB-93E55CEBE6B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16073">
            <a:off x="321851" y="930846"/>
            <a:ext cx="4658729" cy="329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184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0973" y="252141"/>
            <a:ext cx="13004799" cy="2497103"/>
          </a:xfrm>
        </p:spPr>
        <p:txBody>
          <a:bodyPr/>
          <a:lstStyle/>
          <a:p>
            <a:pPr lvl="0">
              <a:defRPr sz="1800"/>
            </a:pPr>
            <a:r>
              <a:rPr lang="en-US" sz="60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Aspirations Quadrants Instructional Strategies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508F2F-CFA1-18B5-CAFD-853600B0C16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289628">
            <a:off x="264904" y="211090"/>
            <a:ext cx="2115889" cy="2251054"/>
          </a:xfrm>
          <a:prstGeom prst="rect">
            <a:avLst/>
          </a:prstGeom>
          <a:effectLst>
            <a:softEdge rad="108019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749B51F-3A66-A146-EBB6-0FCD648DA1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6428" y="2735927"/>
            <a:ext cx="5446541" cy="67433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11AE00-5F06-AF97-FA1D-D1EF6FB8273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2523" y="2717261"/>
            <a:ext cx="5446541" cy="6780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3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30346"/>
            <a:ext cx="13004800" cy="2475396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6600" dirty="0">
                <a:solidFill>
                  <a:srgbClr val="FFFF00"/>
                </a:solidFill>
                <a:latin typeface="Chalkduster"/>
                <a:cs typeface="Chalkduster"/>
              </a:rPr>
              <a:t>Rolling Reflections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4681BA9-042D-5D4E-B420-90C73AC096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07348" y="113331"/>
            <a:ext cx="1190453" cy="675997"/>
          </a:xfrm>
          <a:prstGeom prst="rect">
            <a:avLst/>
          </a:prstGeom>
        </p:spPr>
      </p:pic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6F0398E5-BABB-514C-BA91-1BAC365860B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4833" y="7020734"/>
            <a:ext cx="2029798" cy="2076772"/>
          </a:xfrm>
          <a:prstGeom prst="rect">
            <a:avLst/>
          </a:prstGeom>
          <a:effectLst>
            <a:softEdge rad="156267"/>
          </a:effec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0D876C14-06B5-384C-B9BB-DC62BC1BA6B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40192" y="4293028"/>
            <a:ext cx="2095320" cy="2153438"/>
          </a:xfrm>
          <a:prstGeom prst="rect">
            <a:avLst/>
          </a:prstGeom>
          <a:effectLst>
            <a:softEdge rad="128775"/>
          </a:effectLst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1B8BE647-15C5-2A4C-9F07-8744F7D822C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304" y="1549831"/>
            <a:ext cx="1928083" cy="2309248"/>
          </a:xfrm>
          <a:prstGeom prst="rect">
            <a:avLst/>
          </a:prstGeom>
          <a:effectLst>
            <a:softEdge rad="93245"/>
          </a:effectLst>
        </p:spPr>
      </p:pic>
      <p:pic>
        <p:nvPicPr>
          <p:cNvPr id="1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9D76A4E2-E497-B448-8666-72CE7F386D7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7973" y="7082726"/>
            <a:ext cx="2320914" cy="2216258"/>
          </a:xfrm>
          <a:prstGeom prst="rect">
            <a:avLst/>
          </a:prstGeom>
          <a:effectLst>
            <a:softEdge rad="205496"/>
          </a:effectLst>
        </p:spPr>
      </p:pic>
      <p:pic>
        <p:nvPicPr>
          <p:cNvPr id="16" name="Picture 15" descr="A picture containing text, sky, outdoor, sign&#10;&#10;Description automatically generated">
            <a:extLst>
              <a:ext uri="{FF2B5EF4-FFF2-40B4-BE49-F238E27FC236}">
                <a16:creationId xmlns:a16="http://schemas.microsoft.com/office/drawing/2014/main" id="{5EEC6DC8-9508-EB43-A65C-B7E9D2EE5139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75" y="4277532"/>
            <a:ext cx="2643522" cy="2187530"/>
          </a:xfrm>
          <a:prstGeom prst="rect">
            <a:avLst/>
          </a:prstGeom>
          <a:effectLst>
            <a:softEdge rad="233796"/>
          </a:effectLst>
        </p:spPr>
      </p:pic>
      <p:pic>
        <p:nvPicPr>
          <p:cNvPr id="18" name="Picture 17" descr="Shape, square&#10;&#10;Description automatically generated">
            <a:extLst>
              <a:ext uri="{FF2B5EF4-FFF2-40B4-BE49-F238E27FC236}">
                <a16:creationId xmlns:a16="http://schemas.microsoft.com/office/drawing/2014/main" id="{2983B3BC-6246-2A4A-B0BC-76157BA4312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85980" y="1642822"/>
            <a:ext cx="2406496" cy="2138765"/>
          </a:xfrm>
          <a:prstGeom prst="rect">
            <a:avLst/>
          </a:prstGeom>
          <a:effectLst>
            <a:softEdge rad="162522"/>
          </a:effectLst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65B9CF7-8A9B-3F4D-A062-734D9417CFCA}"/>
              </a:ext>
            </a:extLst>
          </p:cNvPr>
          <p:cNvSpPr txBox="1">
            <a:spLocks/>
          </p:cNvSpPr>
          <p:nvPr/>
        </p:nvSpPr>
        <p:spPr>
          <a:xfrm>
            <a:off x="2570136" y="1397349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sticking with you from the Voice definition?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DFC75-743B-D644-8CE6-D4FF4FFEFCD4}"/>
              </a:ext>
            </a:extLst>
          </p:cNvPr>
          <p:cNvSpPr txBox="1">
            <a:spLocks/>
          </p:cNvSpPr>
          <p:nvPr/>
        </p:nvSpPr>
        <p:spPr>
          <a:xfrm>
            <a:off x="2627178" y="4091735"/>
            <a:ext cx="4366126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was most interesting to you about the Aspirations Profile?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9E8E6136-249B-904B-B247-9518D52809DE}"/>
              </a:ext>
            </a:extLst>
          </p:cNvPr>
          <p:cNvSpPr txBox="1">
            <a:spLocks/>
          </p:cNvSpPr>
          <p:nvPr/>
        </p:nvSpPr>
        <p:spPr>
          <a:xfrm>
            <a:off x="2592476" y="7075713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connections can you make to other goals &amp; initiatives at your school?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404FF4BF-DDD6-4B41-9FEE-4B07E6181F0C}"/>
              </a:ext>
            </a:extLst>
          </p:cNvPr>
          <p:cNvSpPr txBox="1">
            <a:spLocks/>
          </p:cNvSpPr>
          <p:nvPr/>
        </p:nvSpPr>
        <p:spPr>
          <a:xfrm>
            <a:off x="8879667" y="1363770"/>
            <a:ext cx="4249119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is one action you can take based on what you learned today?</a:t>
            </a: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DB54A5B-F569-AA47-A3D2-714AF73F935C}"/>
              </a:ext>
            </a:extLst>
          </p:cNvPr>
          <p:cNvSpPr txBox="1">
            <a:spLocks/>
          </p:cNvSpPr>
          <p:nvPr/>
        </p:nvSpPr>
        <p:spPr>
          <a:xfrm>
            <a:off x="9017859" y="4181001"/>
            <a:ext cx="3972733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What key take away from this session will you share with a colleague?</a:t>
            </a:r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F3D1D33A-EC9A-694B-AF59-507BCFE9A3DC}"/>
              </a:ext>
            </a:extLst>
          </p:cNvPr>
          <p:cNvSpPr txBox="1">
            <a:spLocks/>
          </p:cNvSpPr>
          <p:nvPr/>
        </p:nvSpPr>
        <p:spPr>
          <a:xfrm>
            <a:off x="8534401" y="7164874"/>
            <a:ext cx="4456192" cy="24753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 anchor="ctr"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>
              <a:lnSpc>
                <a:spcPct val="130000"/>
              </a:lnSpc>
            </a:pPr>
            <a:r>
              <a:rPr lang="en-US" sz="2800" dirty="0">
                <a:solidFill>
                  <a:schemeClr val="bg1"/>
                </a:solidFill>
                <a:latin typeface="Chalkduster"/>
                <a:cs typeface="Chalkduster"/>
              </a:rPr>
              <a:t>Wild Card! Share anything you want related to Student Voice &amp; Aspirations!</a:t>
            </a:r>
          </a:p>
        </p:txBody>
      </p:sp>
    </p:spTree>
    <p:extLst>
      <p:ext uri="{BB962C8B-B14F-4D97-AF65-F5344CB8AC3E}">
        <p14:creationId xmlns:p14="http://schemas.microsoft.com/office/powerpoint/2010/main" val="259595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291D6-D928-05B4-1E33-948B9B9CA62B}"/>
              </a:ext>
            </a:extLst>
          </p:cNvPr>
          <p:cNvSpPr txBox="1">
            <a:spLocks/>
          </p:cNvSpPr>
          <p:nvPr/>
        </p:nvSpPr>
        <p:spPr>
          <a:xfrm>
            <a:off x="487679" y="640942"/>
            <a:ext cx="12029441" cy="1295966"/>
          </a:xfrm>
          <a:prstGeom prst="rect">
            <a:avLst/>
          </a:prstGeom>
        </p:spPr>
        <p:txBody>
          <a:bodyPr/>
          <a:lstStyle>
            <a:lvl1pPr algn="ctr">
              <a:defRPr sz="6200">
                <a:latin typeface="Arial"/>
                <a:ea typeface="Arial"/>
                <a:cs typeface="Arial"/>
                <a:sym typeface="Arial"/>
              </a:defRPr>
            </a:lvl1pPr>
            <a:lvl2pPr algn="ctr">
              <a:defRPr sz="6200">
                <a:latin typeface="Arial"/>
                <a:ea typeface="Arial"/>
                <a:cs typeface="Arial"/>
                <a:sym typeface="Arial"/>
              </a:defRPr>
            </a:lvl2pPr>
            <a:lvl3pPr algn="ctr">
              <a:defRPr sz="6200">
                <a:latin typeface="Arial"/>
                <a:ea typeface="Arial"/>
                <a:cs typeface="Arial"/>
                <a:sym typeface="Arial"/>
              </a:defRPr>
            </a:lvl3pPr>
            <a:lvl4pPr algn="ctr">
              <a:defRPr sz="6200">
                <a:latin typeface="Arial"/>
                <a:ea typeface="Arial"/>
                <a:cs typeface="Arial"/>
                <a:sym typeface="Arial"/>
              </a:defRPr>
            </a:lvl4pPr>
            <a:lvl5pPr algn="ctr">
              <a:defRPr sz="6200">
                <a:latin typeface="Arial"/>
                <a:ea typeface="Arial"/>
                <a:cs typeface="Arial"/>
                <a:sym typeface="Arial"/>
              </a:defRPr>
            </a:lvl5pPr>
            <a:lvl6pPr indent="457200" algn="ctr">
              <a:defRPr sz="6200">
                <a:latin typeface="Arial"/>
                <a:ea typeface="Arial"/>
                <a:cs typeface="Arial"/>
                <a:sym typeface="Arial"/>
              </a:defRPr>
            </a:lvl6pPr>
            <a:lvl7pPr indent="914400" algn="ctr">
              <a:defRPr sz="6200">
                <a:latin typeface="Arial"/>
                <a:ea typeface="Arial"/>
                <a:cs typeface="Arial"/>
                <a:sym typeface="Arial"/>
              </a:defRPr>
            </a:lvl7pPr>
            <a:lvl8pPr indent="1371600" algn="ctr">
              <a:defRPr sz="6200">
                <a:latin typeface="Arial"/>
                <a:ea typeface="Arial"/>
                <a:cs typeface="Arial"/>
                <a:sym typeface="Arial"/>
              </a:defRPr>
            </a:lvl8pPr>
            <a:lvl9pPr indent="1828800" algn="ctr">
              <a:defRPr sz="6200"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defTabSz="914400"/>
            <a:r>
              <a:rPr lang="en-US" sz="6000" dirty="0">
                <a:solidFill>
                  <a:srgbClr val="FFFF00"/>
                </a:solidFill>
                <a:latin typeface="Chalkduster"/>
              </a:rPr>
              <a:t>Closing Thoughts</a:t>
            </a:r>
            <a:br>
              <a:rPr lang="en-US" sz="6000" dirty="0">
                <a:solidFill>
                  <a:srgbClr val="FFFF00"/>
                </a:solidFill>
                <a:latin typeface="Chalkduster"/>
              </a:rPr>
            </a:br>
            <a:r>
              <a:rPr lang="en-US" sz="6000" dirty="0">
                <a:solidFill>
                  <a:srgbClr val="FFFF00"/>
                </a:solidFill>
                <a:latin typeface="Chalkduster"/>
              </a:rPr>
              <a:t>from Dr. Russ!</a:t>
            </a:r>
            <a:endParaRPr lang="en-AU" sz="6000" dirty="0">
              <a:solidFill>
                <a:srgbClr val="FFFF00"/>
              </a:solidFill>
              <a:latin typeface="Chalkduster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1516B-8AB7-B021-0BBC-2416066A253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3" y="8927793"/>
            <a:ext cx="1190453" cy="675997"/>
          </a:xfrm>
          <a:prstGeom prst="rect">
            <a:avLst/>
          </a:prstGeom>
        </p:spPr>
      </p:pic>
      <p:pic>
        <p:nvPicPr>
          <p:cNvPr id="6" name="Picture 5" descr="A cartoon character with a beard and glasses&#10;&#10;Description automatically generated">
            <a:extLst>
              <a:ext uri="{FF2B5EF4-FFF2-40B4-BE49-F238E27FC236}">
                <a16:creationId xmlns:a16="http://schemas.microsoft.com/office/drawing/2014/main" id="{5B1C8F86-C6FC-8C69-DC5D-5BD6AEC6128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97645">
            <a:off x="3873499" y="2953892"/>
            <a:ext cx="5257800" cy="6311900"/>
          </a:xfrm>
          <a:prstGeom prst="rect">
            <a:avLst/>
          </a:prstGeom>
          <a:effectLst>
            <a:softEdge rad="207207"/>
          </a:effectLst>
        </p:spPr>
      </p:pic>
    </p:spTree>
    <p:extLst>
      <p:ext uri="{BB962C8B-B14F-4D97-AF65-F5344CB8AC3E}">
        <p14:creationId xmlns:p14="http://schemas.microsoft.com/office/powerpoint/2010/main" val="34111802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AE178BA-0D2A-E14D-8184-572D9B1DD481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4A73AC33-2F83-8145-B270-C3F28212A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0454" y="556720"/>
            <a:ext cx="11161097" cy="1054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70905D-A164-610F-2A4C-7EF7C261ACEC}"/>
              </a:ext>
            </a:extLst>
          </p:cNvPr>
          <p:cNvSpPr txBox="1"/>
          <p:nvPr/>
        </p:nvSpPr>
        <p:spPr>
          <a:xfrm>
            <a:off x="2809079" y="8664600"/>
            <a:ext cx="738663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dirty="0">
                <a:solidFill>
                  <a:srgbClr val="FFFF00"/>
                </a:solidFill>
              </a:rPr>
              <a:t>https://</a:t>
            </a:r>
            <a:r>
              <a:rPr lang="en-US" dirty="0" err="1">
                <a:solidFill>
                  <a:srgbClr val="FFFF00"/>
                </a:solidFill>
              </a:rPr>
              <a:t>quagliainstitute.org</a:t>
            </a:r>
            <a:r>
              <a:rPr lang="en-US" dirty="0">
                <a:solidFill>
                  <a:srgbClr val="FFFF00"/>
                </a:solidFill>
              </a:rPr>
              <a:t>/voice-ap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Picture 4" descr="A qr code with a flower&#10;&#10;Description automatically generated">
            <a:extLst>
              <a:ext uri="{FF2B5EF4-FFF2-40B4-BE49-F238E27FC236}">
                <a16:creationId xmlns:a16="http://schemas.microsoft.com/office/drawing/2014/main" id="{6048CC1E-053F-6198-4231-CD6EB8968FF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1325" y="1930500"/>
            <a:ext cx="6442149" cy="640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67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1585233" y="3785523"/>
            <a:ext cx="9339033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Dr. Russ Quaglia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 err="1">
                <a:solidFill>
                  <a:schemeClr val="bg1"/>
                </a:solidFill>
                <a:latin typeface="Chalkduster"/>
                <a:cs typeface="Chalkduster"/>
              </a:rPr>
              <a:t>Quaglia@QuagliaInstitute.org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rgbClr val="FFFF00"/>
                </a:solidFill>
                <a:latin typeface="Chalkduster"/>
                <a:cs typeface="Chalkduster"/>
              </a:rPr>
              <a:t>Dr. Lisa Lande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r>
              <a:rPr kumimoji="0" lang="en-US" sz="40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Lande@QuagliaInstitute.org</a:t>
            </a: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rtl="0" latinLnBrk="1" hangingPunct="0"/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algn="l" rtl="0" latinLnBrk="1" hangingPunct="0"/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DDE59E-6740-FE43-99B1-E1A7E9DA7B8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E6E13BA-DE5C-C5F1-D586-D25C10750380}"/>
              </a:ext>
            </a:extLst>
          </p:cNvPr>
          <p:cNvSpPr txBox="1"/>
          <p:nvPr/>
        </p:nvSpPr>
        <p:spPr>
          <a:xfrm>
            <a:off x="3540875" y="1094194"/>
            <a:ext cx="9152220" cy="2862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Thank you for learning with us! Reach out with any questions or to continue</a:t>
            </a:r>
            <a:b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b="1" spc="213" dirty="0">
                <a:ln w="11430"/>
                <a:solidFill>
                  <a:srgbClr val="00B0F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the conversation!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4627E8-6C0E-F808-BE74-9452D94CA03E}"/>
              </a:ext>
            </a:extLst>
          </p:cNvPr>
          <p:cNvSpPr txBox="1"/>
          <p:nvPr/>
        </p:nvSpPr>
        <p:spPr>
          <a:xfrm>
            <a:off x="2607886" y="8439197"/>
            <a:ext cx="7789026" cy="1754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b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r>
              <a:rPr lang="en-US" sz="3600" spc="213" dirty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@</a:t>
            </a:r>
            <a:r>
              <a:rPr lang="en-US" sz="3600" spc="213" dirty="0" err="1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  <a:t>QISVAtweets</a:t>
            </a:r>
            <a:b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</a:rPr>
            </a:br>
            <a:endParaRPr lang="en-US" sz="3600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06D73D-7619-0438-6FA7-3EE4B6955F3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36058">
            <a:off x="522151" y="377601"/>
            <a:ext cx="2668803" cy="4124513"/>
          </a:xfrm>
          <a:prstGeom prst="rect">
            <a:avLst/>
          </a:prstGeom>
          <a:effectLst>
            <a:softEdge rad="84884"/>
          </a:effectLst>
        </p:spPr>
      </p:pic>
    </p:spTree>
    <p:extLst>
      <p:ext uri="{BB962C8B-B14F-4D97-AF65-F5344CB8AC3E}">
        <p14:creationId xmlns:p14="http://schemas.microsoft.com/office/powerpoint/2010/main" val="103637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184759</TotalTime>
  <Words>1241</Words>
  <Application>Microsoft Macintosh PowerPoint</Application>
  <PresentationFormat>Custom</PresentationFormat>
  <Paragraphs>282</Paragraphs>
  <Slides>52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0" baseType="lpstr">
      <vt:lpstr>Arial</vt:lpstr>
      <vt:lpstr>Calibri</vt:lpstr>
      <vt:lpstr>Chalkboard</vt:lpstr>
      <vt:lpstr>Chalkduster</vt:lpstr>
      <vt:lpstr>Helvetica Light</vt:lpstr>
      <vt:lpstr>Helvetica Neue</vt:lpstr>
      <vt:lpstr>Times New Roman Bold</vt:lpstr>
      <vt:lpstr>White</vt:lpstr>
      <vt:lpstr>PowerPoint Presentation</vt:lpstr>
      <vt:lpstr>Non-Icebreaker Icebreaker</vt:lpstr>
      <vt:lpstr>Goals for Session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Voice Instructional Strategies</vt:lpstr>
      <vt:lpstr>PowerPoint Presentation</vt:lpstr>
      <vt:lpstr>PowerPoint Presentation</vt:lpstr>
      <vt:lpstr>Challenge Time! Aspirations Profile 4-Corners of Reflection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Challenge Time…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Aspirations Quadrants Instructional Strategies</vt:lpstr>
      <vt:lpstr>Rolling Reflections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Susan Harper</cp:lastModifiedBy>
  <cp:revision>753</cp:revision>
  <cp:lastPrinted>2024-07-01T23:26:02Z</cp:lastPrinted>
  <dcterms:modified xsi:type="dcterms:W3CDTF">2024-07-17T18:36:09Z</dcterms:modified>
</cp:coreProperties>
</file>