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1348" r:id="rId2"/>
    <p:sldId id="1216" r:id="rId3"/>
    <p:sldId id="1267" r:id="rId4"/>
    <p:sldId id="4521" r:id="rId5"/>
    <p:sldId id="1032" r:id="rId6"/>
    <p:sldId id="1040" r:id="rId7"/>
    <p:sldId id="998" r:id="rId8"/>
    <p:sldId id="896" r:id="rId9"/>
    <p:sldId id="4597" r:id="rId10"/>
    <p:sldId id="4600" r:id="rId11"/>
    <p:sldId id="4601" r:id="rId12"/>
    <p:sldId id="665" r:id="rId13"/>
    <p:sldId id="1028" r:id="rId14"/>
    <p:sldId id="450" r:id="rId15"/>
    <p:sldId id="365" r:id="rId16"/>
    <p:sldId id="490" r:id="rId17"/>
    <p:sldId id="359" r:id="rId18"/>
    <p:sldId id="940" r:id="rId19"/>
    <p:sldId id="1347" r:id="rId20"/>
    <p:sldId id="4266" r:id="rId21"/>
    <p:sldId id="1340" r:id="rId22"/>
    <p:sldId id="491" r:id="rId23"/>
    <p:sldId id="750" r:id="rId24"/>
    <p:sldId id="929" r:id="rId25"/>
    <p:sldId id="798" r:id="rId26"/>
    <p:sldId id="455" r:id="rId27"/>
    <p:sldId id="456" r:id="rId28"/>
    <p:sldId id="453" r:id="rId29"/>
    <p:sldId id="465" r:id="rId30"/>
    <p:sldId id="464" r:id="rId31"/>
    <p:sldId id="452" r:id="rId32"/>
    <p:sldId id="454" r:id="rId33"/>
    <p:sldId id="466" r:id="rId34"/>
    <p:sldId id="1338" r:id="rId35"/>
    <p:sldId id="4267" r:id="rId36"/>
    <p:sldId id="4599" r:id="rId37"/>
    <p:sldId id="4598" r:id="rId38"/>
    <p:sldId id="1398" r:id="rId39"/>
    <p:sldId id="887" r:id="rId40"/>
    <p:sldId id="4547" r:id="rId41"/>
    <p:sldId id="492" r:id="rId42"/>
    <p:sldId id="754" r:id="rId43"/>
    <p:sldId id="1339" r:id="rId44"/>
    <p:sldId id="889" r:id="rId45"/>
    <p:sldId id="4268" r:id="rId46"/>
    <p:sldId id="751" r:id="rId47"/>
    <p:sldId id="1343" r:id="rId48"/>
    <p:sldId id="1186" r:id="rId49"/>
    <p:sldId id="939" r:id="rId50"/>
    <p:sldId id="4596" r:id="rId51"/>
    <p:sldId id="379" r:id="rId52"/>
    <p:sldId id="506" r:id="rId53"/>
    <p:sldId id="504" r:id="rId54"/>
    <p:sldId id="1356" r:id="rId55"/>
    <p:sldId id="1190" r:id="rId56"/>
    <p:sldId id="1195" r:id="rId57"/>
    <p:sldId id="954" r:id="rId58"/>
    <p:sldId id="961" r:id="rId59"/>
    <p:sldId id="1346" r:id="rId60"/>
    <p:sldId id="4591" r:id="rId61"/>
    <p:sldId id="312" r:id="rId62"/>
    <p:sldId id="4270" r:id="rId63"/>
    <p:sldId id="1184" r:id="rId64"/>
    <p:sldId id="4590" r:id="rId65"/>
    <p:sldId id="1394" r:id="rId66"/>
    <p:sldId id="948" r:id="rId67"/>
    <p:sldId id="1392" r:id="rId6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2" autoAdjust="0"/>
    <p:restoredTop sz="86463" autoAdjust="0"/>
  </p:normalViewPr>
  <p:slideViewPr>
    <p:cSldViewPr snapToGrid="0" snapToObjects="1">
      <p:cViewPr varScale="1">
        <p:scale>
          <a:sx n="77" d="100"/>
          <a:sy n="77" d="100"/>
        </p:scale>
        <p:origin x="2696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3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2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0A68F-3196-EEF4-D060-30F0C4AD9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6CC92B0-C0B5-0277-9B23-5EDBAACABC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AB9BC24-8D75-37EB-429E-E9A33A529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39683F4-298D-4775-076E-ECB467737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29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2251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24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24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09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8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50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11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14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55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78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609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2302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38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6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19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8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1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oE9dKobjZU" TargetMode="External"/><Relationship Id="rId2" Type="http://schemas.openxmlformats.org/officeDocument/2006/relationships/hyperlink" Target="http://vimeo.com/qisva/listenin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qisva/tim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tYKcvRfxK0o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Yl3JrRtyGHc" TargetMode="External"/><Relationship Id="rId4" Type="http://schemas.openxmlformats.org/officeDocument/2006/relationships/hyperlink" Target="http://vimeo.com/qisva/connection1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2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vimeo.com/qisva/connections3" TargetMode="External"/><Relationship Id="rId4" Type="http://schemas.openxmlformats.org/officeDocument/2006/relationships/hyperlink" Target="http://vimeo.com/qisva/connections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5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6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7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8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9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TvZCdUP7N4" TargetMode="External"/><Relationship Id="rId2" Type="http://schemas.openxmlformats.org/officeDocument/2006/relationships/hyperlink" Target="https://vimeo.com/qisva/togethe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76039128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Kx3_osIWy_A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qisva/sutter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_kwkyzH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loui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Ff2UVHm9urQ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54300" y="347626"/>
            <a:ext cx="16073819" cy="1762528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&amp; Aspirations</a:t>
            </a:r>
            <a:b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Maui Complex Vice Principals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41919" y="2110154"/>
            <a:ext cx="8246225" cy="5301958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June 26, 2025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School Voice Process: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1" descr="A white flower with mountains in the background&#10;&#10;Description automatically generated">
            <a:extLst>
              <a:ext uri="{FF2B5EF4-FFF2-40B4-BE49-F238E27FC236}">
                <a16:creationId xmlns:a16="http://schemas.microsoft.com/office/drawing/2014/main" id="{6BDB7960-7697-BEEA-AD97-043946833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621" y="2309869"/>
            <a:ext cx="4841474" cy="484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8ADEE-BFE9-844F-AD99-F67EEFF12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53" y="742461"/>
            <a:ext cx="8565661" cy="8565661"/>
          </a:xfrm>
          <a:prstGeom prst="rect">
            <a:avLst/>
          </a:prstGeom>
          <a:effectLst>
            <a:softEdge rad="130980"/>
          </a:effectLst>
        </p:spPr>
      </p:pic>
    </p:spTree>
    <p:extLst>
      <p:ext uri="{BB962C8B-B14F-4D97-AF65-F5344CB8AC3E}">
        <p14:creationId xmlns:p14="http://schemas.microsoft.com/office/powerpoint/2010/main" val="233601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5595" y="576551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the School Voice Process &amp; how it can support our efforts to amplify Student Voice &amp; Aspirations.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8602" y="3900487"/>
            <a:ext cx="12439847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Discover the components &amp; nuances of the School Voice Process: Listen, Learn, Lead.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Consider how the School Voice Process can contribute</a:t>
            </a:r>
            <a:b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to fostering a positive school culture &amp; an effective</a:t>
            </a:r>
            <a:b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learning environment.</a:t>
            </a:r>
          </a:p>
          <a:p>
            <a:pPr algn="l" rtl="0" latinLnBrk="1" hangingPunct="0"/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what has been learned about the School Voice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Process to efforts at your school to amplify Student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Voice &amp; support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 reaching their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fullest potential.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492383" y="19747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7441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32C9CFE-3D97-2847-E5FB-49B73803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0575" y="-482649"/>
            <a:ext cx="13885949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Non-Icebreaker Icebreaker</a:t>
            </a:r>
          </a:p>
        </p:txBody>
      </p:sp>
      <p:pic>
        <p:nvPicPr>
          <p:cNvPr id="4" name="Picture 3" descr="A map of a student voice&#10;&#10;AI-generated content may be incorrect.">
            <a:extLst>
              <a:ext uri="{FF2B5EF4-FFF2-40B4-BE49-F238E27FC236}">
                <a16:creationId xmlns:a16="http://schemas.microsoft.com/office/drawing/2014/main" id="{5AFA098B-1063-B3F7-41F1-4966019AB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92" y="1675904"/>
            <a:ext cx="10498975" cy="7156528"/>
          </a:xfrm>
          <a:prstGeom prst="rect">
            <a:avLst/>
          </a:prstGeom>
          <a:effectLst>
            <a:softEdge rad="74097"/>
          </a:effectLst>
        </p:spPr>
      </p:pic>
    </p:spTree>
    <p:extLst>
      <p:ext uri="{BB962C8B-B14F-4D97-AF65-F5344CB8AC3E}">
        <p14:creationId xmlns:p14="http://schemas.microsoft.com/office/powerpoint/2010/main" val="294801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332908" y="37276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13" y="1458684"/>
            <a:ext cx="11381716" cy="7364640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1586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007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blue and white chart with text&#10;&#10;Description automatically generated">
            <a:extLst>
              <a:ext uri="{FF2B5EF4-FFF2-40B4-BE49-F238E27FC236}">
                <a16:creationId xmlns:a16="http://schemas.microsoft.com/office/drawing/2014/main" id="{EFBD68DA-A200-2EEB-8720-F94B87AE40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223" y="1724904"/>
            <a:ext cx="9733807" cy="7253457"/>
          </a:xfrm>
          <a:prstGeom prst="rect">
            <a:avLst/>
          </a:prstGeom>
        </p:spPr>
      </p:pic>
      <p:pic>
        <p:nvPicPr>
          <p:cNvPr id="2" name="Picture 1" descr="Noise.JPG">
            <a:extLst>
              <a:ext uri="{FF2B5EF4-FFF2-40B4-BE49-F238E27FC236}">
                <a16:creationId xmlns:a16="http://schemas.microsoft.com/office/drawing/2014/main" id="{14C96869-C9A6-C099-E601-46F0E9C0DC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30395">
            <a:off x="10454798" y="2208408"/>
            <a:ext cx="2167182" cy="26223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 descr="Voice.JPG">
            <a:extLst>
              <a:ext uri="{FF2B5EF4-FFF2-40B4-BE49-F238E27FC236}">
                <a16:creationId xmlns:a16="http://schemas.microsoft.com/office/drawing/2014/main" id="{40E6A8EF-8AFA-6E46-6C0C-A46C5862EEA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2041">
            <a:off x="10510019" y="5561488"/>
            <a:ext cx="2056742" cy="261413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DA2BB18-DDE1-D4A8-997D-E740B92AAF82}"/>
              </a:ext>
            </a:extLst>
          </p:cNvPr>
          <p:cNvSpPr txBox="1">
            <a:spLocks/>
          </p:cNvSpPr>
          <p:nvPr/>
        </p:nvSpPr>
        <p:spPr>
          <a:xfrm>
            <a:off x="1179968" y="-291016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Noise vs. Voice</a:t>
            </a:r>
          </a:p>
        </p:txBody>
      </p:sp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C24E6-23DD-C17E-6A20-D49AC885C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2260218-7CB8-502A-42FA-08DE0012E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aper with text and a diagram&#10;&#10;AI-generated content may be incorrect.">
            <a:extLst>
              <a:ext uri="{FF2B5EF4-FFF2-40B4-BE49-F238E27FC236}">
                <a16:creationId xmlns:a16="http://schemas.microsoft.com/office/drawing/2014/main" id="{84FAB6E9-BCE9-AD28-8E07-94D5B3CBF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9" y="548384"/>
            <a:ext cx="6394251" cy="86568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A4F51B-4E76-A795-C0EB-A24806A4C4AA}"/>
              </a:ext>
            </a:extLst>
          </p:cNvPr>
          <p:cNvSpPr txBox="1"/>
          <p:nvPr/>
        </p:nvSpPr>
        <p:spPr>
          <a:xfrm>
            <a:off x="6934201" y="1120188"/>
            <a:ext cx="577310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Time to further explore &amp; reflect on Aspirations in connection with your Purpose as a Vice Principal. </a:t>
            </a:r>
          </a:p>
        </p:txBody>
      </p:sp>
      <p:pic>
        <p:nvPicPr>
          <p:cNvPr id="6" name="Picture 5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3A9BEE06-17DA-843A-2B64-2A14DE1A1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720">
            <a:off x="8736778" y="5747296"/>
            <a:ext cx="2167951" cy="3208439"/>
          </a:xfrm>
          <a:prstGeom prst="rect">
            <a:avLst/>
          </a:prstGeom>
          <a:effectLst>
            <a:softEdge rad="116170"/>
          </a:effectLst>
        </p:spPr>
      </p:pic>
    </p:spTree>
    <p:extLst>
      <p:ext uri="{BB962C8B-B14F-4D97-AF65-F5344CB8AC3E}">
        <p14:creationId xmlns:p14="http://schemas.microsoft.com/office/powerpoint/2010/main" val="506431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444" y="-209211"/>
            <a:ext cx="13004800" cy="2475396"/>
          </a:xfrm>
        </p:spPr>
        <p:txBody>
          <a:bodyPr anchor="ctr"/>
          <a:lstStyle/>
          <a:p>
            <a:pPr algn="l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Pinwheel Discussions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E7F74-F6E6-394B-988B-543ADE8E19B3}"/>
              </a:ext>
            </a:extLst>
          </p:cNvPr>
          <p:cNvSpPr txBox="1"/>
          <p:nvPr/>
        </p:nvSpPr>
        <p:spPr>
          <a:xfrm>
            <a:off x="151816" y="1028487"/>
            <a:ext cx="12536905" cy="90896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</a:t>
            </a:r>
          </a:p>
          <a:p>
            <a:pPr rtl="0" latinLnBrk="1" hangingPunct="0"/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Get into pinwheel groups of 8.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With your first partner, discuss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reflection questions for Hibernation.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the wind blows, the outside of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pinwheel moves one person clockwise.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Discuss the reflection questions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for Perspiration.</a:t>
            </a:r>
          </a:p>
          <a:p>
            <a:pPr marL="742950" indent="-742950" rtl="0" latinLnBrk="1" hangingPunct="0">
              <a:buAutoNum type="arabicPeriod"/>
            </a:pP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742950" indent="-742950" rtl="0" latinLnBrk="1" hangingPunct="0">
              <a:buFontTx/>
              <a:buAutoNum type="arabicPeriod"/>
            </a:pP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the wind blows, repeat &amp; discuss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the reflection questions for Imagination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&amp; Aspirations.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94758812-8748-8B4F-9CDD-C6404DA47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720">
            <a:off x="318495" y="86286"/>
            <a:ext cx="1549802" cy="2293615"/>
          </a:xfrm>
          <a:prstGeom prst="rect">
            <a:avLst/>
          </a:prstGeom>
          <a:effectLst>
            <a:softEdge rad="11617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87E76F-2058-274A-8D67-C690C9D98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6CB9E829-BB91-3448-B15A-84A97E4EF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720">
            <a:off x="301869" y="226208"/>
            <a:ext cx="1549802" cy="2293615"/>
          </a:xfrm>
          <a:prstGeom prst="rect">
            <a:avLst/>
          </a:prstGeom>
          <a:effectLst>
            <a:softEdge rad="116170"/>
          </a:effectLst>
        </p:spPr>
      </p:pic>
    </p:spTree>
    <p:extLst>
      <p:ext uri="{BB962C8B-B14F-4D97-AF65-F5344CB8AC3E}">
        <p14:creationId xmlns:p14="http://schemas.microsoft.com/office/powerpoint/2010/main" val="45281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4" y="2161226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10CD2-1509-7042-BCF1-3055AD54B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629615" y="1994048"/>
            <a:ext cx="10429663" cy="382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 Process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37">
            <a:off x="570395" y="2321580"/>
            <a:ext cx="4623307" cy="599780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388830" y="8337129"/>
            <a:ext cx="10227155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chool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72697">
            <a:off x="1726820" y="1654656"/>
            <a:ext cx="12209079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Let’s Dive Deeper</a:t>
            </a:r>
            <a:r>
              <a:rPr lang="is-I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…</a:t>
            </a: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8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FF438-74AD-2F44-8E78-E8DC75B5F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58" y="2334126"/>
            <a:ext cx="5057639" cy="6545179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5221B-91FC-1243-A9BD-A5C09DFA8F24}"/>
              </a:ext>
            </a:extLst>
          </p:cNvPr>
          <p:cNvSpPr txBox="1"/>
          <p:nvPr/>
        </p:nvSpPr>
        <p:spPr>
          <a:xfrm>
            <a:off x="7704139" y="3437823"/>
            <a:ext cx="7327839" cy="41498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887AC9-BA65-C94F-B848-F5E2DBCA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8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38E349-1FDF-6C21-0283-59B3E9448B2F}"/>
              </a:ext>
            </a:extLst>
          </p:cNvPr>
          <p:cNvSpPr txBox="1"/>
          <p:nvPr/>
        </p:nvSpPr>
        <p:spPr>
          <a:xfrm>
            <a:off x="1428376" y="2107489"/>
            <a:ext cx="10148047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http://vimeo.com/qisva/listening</a:t>
            </a:r>
            <a:endParaRPr lang="en-US" b="1" i="0" dirty="0">
              <a:solidFill>
                <a:schemeClr val="tx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https://youtu.be/ooE9dKobjZU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73883-19BD-471B-147E-D871FF0BB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8C3D14-1B3E-641A-79B5-8B2E4AACB683}"/>
              </a:ext>
            </a:extLst>
          </p:cNvPr>
          <p:cNvSpPr txBox="1">
            <a:spLocks/>
          </p:cNvSpPr>
          <p:nvPr/>
        </p:nvSpPr>
        <p:spPr>
          <a:xfrm>
            <a:off x="-1502229" y="8580967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3884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97565" y="1459891"/>
            <a:ext cx="8847259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1: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Find a partner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assign one person to be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Describer, &amp; one person to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the Artist. Sit back to back.  Without looking or asking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questions, describe to your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how to replicate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picture.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667">
            <a:off x="8669735" y="1951967"/>
            <a:ext cx="3601379" cy="46327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836">
            <a:off x="334062" y="262577"/>
            <a:ext cx="1475281" cy="181998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492846" y="-166173"/>
            <a:ext cx="11580959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027A-AE5C-F048-B33F-293E30FF9216}"/>
              </a:ext>
            </a:extLst>
          </p:cNvPr>
          <p:cNvSpPr txBox="1"/>
          <p:nvPr/>
        </p:nvSpPr>
        <p:spPr>
          <a:xfrm>
            <a:off x="149629" y="6203910"/>
            <a:ext cx="11704320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2: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Switch roles (Describer &amp; Artist) &amp; switch cards with someone nearby.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Repeat the activity, but this time you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can ask clarifying questions. Still sit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back to back &amp; no looking! 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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04D6B-4E60-D540-B0C5-4B9801F28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003" y="2082957"/>
            <a:ext cx="12545616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Reach out &amp; listen to voices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typically don’t hear from.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Stay focused. (put away your phone!)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genuine &amp; truly interested.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sure you are talking less than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the other person.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Being open to new ideas is not an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option…it is a MUST!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33004" y="3010874"/>
            <a:ext cx="6607192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are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your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strengths </a:t>
            </a: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challenges when it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comes to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L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istening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to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students &amp; staff?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do you build trust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positive relationships?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165974" y="395321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392993" y="129395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 descr="Table, calendar&#10;&#10;Description automatically generated">
            <a:extLst>
              <a:ext uri="{FF2B5EF4-FFF2-40B4-BE49-F238E27FC236}">
                <a16:creationId xmlns:a16="http://schemas.microsoft.com/office/drawing/2014/main" id="{E93CC593-F2D0-9B93-4316-2BE047068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371" y="1047403"/>
            <a:ext cx="5767085" cy="765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29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12FA5-6856-C5D0-999B-11E9A1C0BC99}"/>
              </a:ext>
            </a:extLst>
          </p:cNvPr>
          <p:cNvSpPr txBox="1">
            <a:spLocks/>
          </p:cNvSpPr>
          <p:nvPr/>
        </p:nvSpPr>
        <p:spPr>
          <a:xfrm>
            <a:off x="-1502229" y="8810837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6C223-43AC-2C8F-DFAC-BF72274E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3EA64B-22FE-4901-8CA7-C1C174B4EFE4}"/>
              </a:ext>
            </a:extLst>
          </p:cNvPr>
          <p:cNvSpPr txBox="1"/>
          <p:nvPr/>
        </p:nvSpPr>
        <p:spPr>
          <a:xfrm>
            <a:off x="1518023" y="2168939"/>
            <a:ext cx="9968753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vimeo.com/qisva/time </a:t>
            </a:r>
            <a:b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https://youtu.be/tYKcvRfxK0o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553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818651" y="3897473"/>
            <a:ext cx="1169764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individual pictures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323135" y="753844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590">
            <a:off x="526188" y="341419"/>
            <a:ext cx="2132344" cy="263057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85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7D62A7-BA47-A8E4-59DD-BCDF8F9DB22E}"/>
              </a:ext>
            </a:extLst>
          </p:cNvPr>
          <p:cNvSpPr txBox="1"/>
          <p:nvPr/>
        </p:nvSpPr>
        <p:spPr>
          <a:xfrm>
            <a:off x="1625600" y="2089560"/>
            <a:ext cx="975359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vimeo.com/qisva/connection1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https://youtu.be/Yl3JrRtyGHc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(all 9 slides)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C240EC-815E-6377-AAD8-7F57C3467229}"/>
              </a:ext>
            </a:extLst>
          </p:cNvPr>
          <p:cNvSpPr txBox="1"/>
          <p:nvPr/>
        </p:nvSpPr>
        <p:spPr>
          <a:xfrm>
            <a:off x="0" y="537448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3165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6E88F-4C0C-5E4C-9B51-F7D85541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365B86-3EB0-FC89-8C9C-E058F75BBB95}"/>
              </a:ext>
            </a:extLst>
          </p:cNvPr>
          <p:cNvSpPr txBox="1"/>
          <p:nvPr/>
        </p:nvSpPr>
        <p:spPr>
          <a:xfrm>
            <a:off x="0" y="537448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2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A08CD-3922-7717-AA71-3CDA86544A3E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vimeo.com/qisva/connections2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3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8FD26D-FD5C-AD44-7D68-603FCE4DEFDC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</a:t>
            </a:r>
            <a:r>
              <a:rPr lang="en-US" b="1" i="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eo.com</a:t>
            </a: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/qisva/connections3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81E5EE-3A8B-FC63-1E2C-1450CC56EBCC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3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807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F20A2C-E84D-1E48-9FD8-D7076324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019845-297D-313B-7E2C-7929AD874C1A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4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1C426-1ED4-CA86-079C-2154D6E79DDC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vimeo.com/qisva/connections4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9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F7310A-AD02-C04A-90BF-9CD5B34BD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004430-036C-D5B5-816E-9295AA7BF1F1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vimeo.com/qisva/connections5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61DC60-50CD-806F-1AC1-C2CD4BC55BDD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511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71262-EE9A-D946-9BE8-E52C8C9D1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239758-FFDE-A02C-D40E-2D636169E621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6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174C65-2DD3-966D-D6CE-AE039DC7FC05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vimeo.com/qisva/connections6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294126-8BB0-2B4A-A57E-77605B21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AFD843-C38D-0E7A-287B-21E8BE8A62EC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vimeo.com/qisva/connections7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5ACFE1-A48C-F0A7-0D04-FD4C271A72A7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7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5784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EFBCB0-60AE-824D-9E8C-0A6E27D8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C7C44D-E760-0FE8-0056-51C8BABFA6AF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8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5D52B-F8A3-2A7B-2093-E6FB3C1CB00A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vimeo.com/qisva/connections8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5B7D7D-8554-F7C2-2FF8-5004C98F9202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vimeo.com/qisva/connections9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7E5AD4-C42D-45D0-B747-2FF82A6F6B56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9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5379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24898"/>
            <a:ext cx="13004800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Take notes.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Ask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questions for clarity.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judge, you can learn from anyone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regardless of age, position, or any factor.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Follow up &amp; communicate what you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LEARNED from listening.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D8815-5943-4F9C-7FDF-B89D51D07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7A1B-CC41-DE84-3C96-EDF4E3229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>
            <a:extLst>
              <a:ext uri="{FF2B5EF4-FFF2-40B4-BE49-F238E27FC236}">
                <a16:creationId xmlns:a16="http://schemas.microsoft.com/office/drawing/2014/main" id="{441E30E5-A664-B40D-88E3-39F5A7E36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EE9EF4-F146-C01C-A6E6-F92444BD5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6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141119" y="561875"/>
            <a:ext cx="7959200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Time!</a:t>
            </a:r>
          </a:p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Why Why Why?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282CF1-E4A7-41E7-7922-7AF755A281A0}"/>
              </a:ext>
            </a:extLst>
          </p:cNvPr>
          <p:cNvSpPr txBox="1"/>
          <p:nvPr/>
        </p:nvSpPr>
        <p:spPr>
          <a:xfrm>
            <a:off x="282054" y="3179823"/>
            <a:ext cx="12051516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Consider the scenario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provided to your table.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Write a list of possible </a:t>
            </a:r>
            <a:r>
              <a:rPr lang="en-US" sz="4800" u="sng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reasons WHY</a:t>
            </a: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behind your scenario.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</a:t>
            </a: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Try to list as MANY reasons as you can in the provided time!</a:t>
            </a:r>
          </a:p>
        </p:txBody>
      </p:sp>
      <p:pic>
        <p:nvPicPr>
          <p:cNvPr id="4" name="Picture 3" descr="A cartoon of a brain with question marks&#10;&#10;AI-generated content may be incorrect.">
            <a:extLst>
              <a:ext uri="{FF2B5EF4-FFF2-40B4-BE49-F238E27FC236}">
                <a16:creationId xmlns:a16="http://schemas.microsoft.com/office/drawing/2014/main" id="{8A4FF64D-EC3F-FCDA-4AC3-C16C1FE42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8471">
            <a:off x="549008" y="356045"/>
            <a:ext cx="2510318" cy="2996651"/>
          </a:xfrm>
          <a:prstGeom prst="rect">
            <a:avLst/>
          </a:prstGeom>
          <a:effectLst>
            <a:softEdge rad="146709"/>
          </a:effectLst>
        </p:spPr>
      </p:pic>
    </p:spTree>
    <p:extLst>
      <p:ext uri="{BB962C8B-B14F-4D97-AF65-F5344CB8AC3E}">
        <p14:creationId xmlns:p14="http://schemas.microsoft.com/office/powerpoint/2010/main" val="149456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06341" y="901558"/>
            <a:ext cx="7477760" cy="157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4125753"/>
            <a:ext cx="12395198" cy="456329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Why do we jump to conclusions</a:t>
            </a: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&amp; solutions so quickly?</a:t>
            </a: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How might the component of “learn” impact your school improvement efforts?</a:t>
            </a:r>
          </a:p>
        </p:txBody>
      </p:sp>
      <p:pic>
        <p:nvPicPr>
          <p:cNvPr id="3" name="Picture 2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2654">
            <a:off x="8271306" y="392299"/>
            <a:ext cx="2601379" cy="2947068"/>
          </a:xfrm>
          <a:prstGeom prst="rect">
            <a:avLst/>
          </a:prstGeom>
          <a:effectLst>
            <a:softEdge rad="74923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57430-692D-0A8C-FB61-F268692C6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04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Resin-ate Your Voice: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Art Time with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5" name="Picture 4" descr="A pencils in a box&#10;&#10;Description automatically generated">
            <a:extLst>
              <a:ext uri="{FF2B5EF4-FFF2-40B4-BE49-F238E27FC236}">
                <a16:creationId xmlns:a16="http://schemas.microsoft.com/office/drawing/2014/main" id="{C5AB2732-EF54-8F51-7468-54164BB7F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35" y="2529691"/>
            <a:ext cx="5207304" cy="6946742"/>
          </a:xfrm>
          <a:prstGeom prst="rect">
            <a:avLst/>
          </a:prstGeom>
          <a:effectLst>
            <a:softEdge rad="235162"/>
          </a:effectLst>
        </p:spPr>
      </p:pic>
      <p:pic>
        <p:nvPicPr>
          <p:cNvPr id="7" name="Picture 6" descr="Cartoon of a person with a hat and sunglasses blowing a party horn&#10;&#10;Description automatically generated">
            <a:extLst>
              <a:ext uri="{FF2B5EF4-FFF2-40B4-BE49-F238E27FC236}">
                <a16:creationId xmlns:a16="http://schemas.microsoft.com/office/drawing/2014/main" id="{A1957301-7AE8-0B52-99C6-373BCA0BF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084">
            <a:off x="7352528" y="3995153"/>
            <a:ext cx="3886277" cy="4015820"/>
          </a:xfrm>
          <a:prstGeom prst="rect">
            <a:avLst/>
          </a:prstGeom>
          <a:effectLst>
            <a:softEdge rad="86047"/>
          </a:effectLst>
        </p:spPr>
      </p:pic>
    </p:spTree>
    <p:extLst>
      <p:ext uri="{BB962C8B-B14F-4D97-AF65-F5344CB8AC3E}">
        <p14:creationId xmlns:p14="http://schemas.microsoft.com/office/powerpoint/2010/main" val="1784345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fidenceActionMovingForCol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204">
            <a:off x="1744636" y="1018100"/>
            <a:ext cx="5842774" cy="779416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endPos="65000" dist="50800" dir="5400000" sy="-100000" algn="bl" rotWithShape="0"/>
            <a:softEdge rad="571500"/>
          </a:effectLst>
        </p:spPr>
      </p:pic>
      <p:sp>
        <p:nvSpPr>
          <p:cNvPr id="5" name="Rectangle 4"/>
          <p:cNvSpPr/>
          <p:nvPr/>
        </p:nvSpPr>
        <p:spPr>
          <a:xfrm>
            <a:off x="8171704" y="1376438"/>
            <a:ext cx="35702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0A759-F33E-8D4F-9043-2F1E805AF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F6AE72-6A57-1C70-D3E1-AB2F7B94ADC7}"/>
              </a:ext>
            </a:extLst>
          </p:cNvPr>
          <p:cNvSpPr txBox="1"/>
          <p:nvPr/>
        </p:nvSpPr>
        <p:spPr>
          <a:xfrm>
            <a:off x="1283701" y="2848809"/>
            <a:ext cx="1052456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2"/>
              </a:rPr>
              <a:t>https://vimeo.com/qisva/together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https://youtu.be/RTvZCdUP7N4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5E616-AD6E-E547-E51B-450FB30B6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425F1A3-763C-05D8-2FB1-41062D17AF8E}"/>
              </a:ext>
            </a:extLst>
          </p:cNvPr>
          <p:cNvSpPr txBox="1">
            <a:spLocks/>
          </p:cNvSpPr>
          <p:nvPr/>
        </p:nvSpPr>
        <p:spPr>
          <a:xfrm>
            <a:off x="-1371600" y="8680208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299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2768" y="4886675"/>
            <a:ext cx="12399263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observe</a:t>
            </a:r>
            <a:b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related to the term 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Lead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b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 this video?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87431" y="565852"/>
            <a:ext cx="2415732" cy="375301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09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6731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1" y="2363436"/>
            <a:ext cx="12661899" cy="1061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Use what you have heard &amp; learned to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drive meaningful change.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Leading is not a solo adventure; take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action with others.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Create a shared sense of purpose.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You can’t please everyone; but you can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demonstrate value &amp; respect for all voices.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0D019-A3A1-EC4E-A2EA-7F83710C6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7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F2438-1D32-052D-A257-008AE5BE9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A9A3A1-F186-7D24-1F29-684E51176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66815C-9141-B37B-9462-212129C1F137}"/>
              </a:ext>
            </a:extLst>
          </p:cNvPr>
          <p:cNvSpPr/>
          <p:nvPr/>
        </p:nvSpPr>
        <p:spPr>
          <a:xfrm flipH="1">
            <a:off x="1676203" y="8867714"/>
            <a:ext cx="11495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Video courtesy of Baldwin High School, Maui District Complex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F236A3-EAEE-1DC1-3134-F4AFBE172E40}"/>
              </a:ext>
            </a:extLst>
          </p:cNvPr>
          <p:cNvSpPr txBox="1"/>
          <p:nvPr/>
        </p:nvSpPr>
        <p:spPr>
          <a:xfrm>
            <a:off x="2709949" y="2653251"/>
            <a:ext cx="7664335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https://vimeo.com/1076039128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https://youtu.be/Kx3_osIWy_A</a:t>
            </a:r>
            <a:r>
              <a:rPr lang="en-US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AC5049-BA1A-BB88-CB35-0771AF654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World Cafe</a:t>
            </a:r>
            <a:endParaRPr lang="en-US" sz="66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98910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C75BEB-D2CC-BA43-B1E7-C595B74D7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group of children sitting around a table&#10;&#10;Description automatically generated with low confidence">
            <a:extLst>
              <a:ext uri="{FF2B5EF4-FFF2-40B4-BE49-F238E27FC236}">
                <a16:creationId xmlns:a16="http://schemas.microsoft.com/office/drawing/2014/main" id="{7E549A6A-4FFD-233A-0B53-F7FEB762A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323" y="925545"/>
            <a:ext cx="4349376" cy="3262032"/>
          </a:xfrm>
          <a:prstGeom prst="rect">
            <a:avLst/>
          </a:prstGeom>
          <a:effectLst>
            <a:softEdge rad="69404"/>
          </a:effectLst>
        </p:spPr>
      </p:pic>
      <p:pic>
        <p:nvPicPr>
          <p:cNvPr id="7" name="Picture 6" descr="A group of people sitting around a table&#10;&#10;Description automatically generated with low confidence">
            <a:extLst>
              <a:ext uri="{FF2B5EF4-FFF2-40B4-BE49-F238E27FC236}">
                <a16:creationId xmlns:a16="http://schemas.microsoft.com/office/drawing/2014/main" id="{3B959A34-54DF-43F8-CF1F-A069DD2061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5" b="10226"/>
          <a:stretch/>
        </p:blipFill>
        <p:spPr>
          <a:xfrm>
            <a:off x="239714" y="1275422"/>
            <a:ext cx="4257792" cy="2603824"/>
          </a:xfrm>
          <a:prstGeom prst="rect">
            <a:avLst/>
          </a:prstGeom>
          <a:effectLst>
            <a:softEdge rad="41884"/>
          </a:effectLst>
        </p:spPr>
      </p:pic>
      <p:pic>
        <p:nvPicPr>
          <p:cNvPr id="14" name="Picture 13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46CEE40A-36FC-1354-A330-04FCAD6534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3"/>
          <a:stretch/>
        </p:blipFill>
        <p:spPr>
          <a:xfrm>
            <a:off x="8475119" y="5738079"/>
            <a:ext cx="4289967" cy="2603825"/>
          </a:xfrm>
          <a:prstGeom prst="rect">
            <a:avLst/>
          </a:prstGeom>
          <a:effectLst>
            <a:softEdge rad="57965"/>
          </a:effectLst>
        </p:spPr>
      </p:pic>
      <p:pic>
        <p:nvPicPr>
          <p:cNvPr id="16" name="Picture 15" descr="A picture containing text, wall, indoor&#10;&#10;Description automatically generated">
            <a:extLst>
              <a:ext uri="{FF2B5EF4-FFF2-40B4-BE49-F238E27FC236}">
                <a16:creationId xmlns:a16="http://schemas.microsoft.com/office/drawing/2014/main" id="{9C28F936-DF5A-911E-AE40-9F775788A5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" t="16261" r="9227"/>
          <a:stretch/>
        </p:blipFill>
        <p:spPr>
          <a:xfrm rot="5400000">
            <a:off x="8568990" y="1187303"/>
            <a:ext cx="4906761" cy="3503708"/>
          </a:xfrm>
          <a:prstGeom prst="rect">
            <a:avLst/>
          </a:prstGeom>
          <a:effectLst>
            <a:softEdge rad="47138"/>
          </a:effectLst>
        </p:spPr>
      </p:pic>
      <p:pic>
        <p:nvPicPr>
          <p:cNvPr id="18" name="Picture 17" descr="A group of people in a room&#10;&#10;Description automatically generated">
            <a:extLst>
              <a:ext uri="{FF2B5EF4-FFF2-40B4-BE49-F238E27FC236}">
                <a16:creationId xmlns:a16="http://schemas.microsoft.com/office/drawing/2014/main" id="{3944CDF2-0DD7-2996-F60E-6851B8FEB9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9" b="26132"/>
          <a:stretch/>
        </p:blipFill>
        <p:spPr>
          <a:xfrm>
            <a:off x="239714" y="4526102"/>
            <a:ext cx="7772400" cy="3289993"/>
          </a:xfrm>
          <a:prstGeom prst="rect">
            <a:avLst/>
          </a:prstGeom>
          <a:effectLst>
            <a:softEdge rad="52689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BC8CBB-A697-67D8-75BA-B2334D0C1F9E}"/>
              </a:ext>
            </a:extLst>
          </p:cNvPr>
          <p:cNvSpPr/>
          <p:nvPr/>
        </p:nvSpPr>
        <p:spPr>
          <a:xfrm flipH="1">
            <a:off x="977934" y="8916250"/>
            <a:ext cx="11495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Pictures courtesy of Kihei Elementary School, Maui District Complex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313882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16A2-AC10-CF43-B7B3-B053918A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Taking Responsibility for LEAD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37"/>
          <a:stretch/>
        </p:blipFill>
        <p:spPr>
          <a:xfrm>
            <a:off x="1476047" y="1522712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1645918" y="9175007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Document courtesy of 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596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AF6128-8762-5EB0-87CB-65CF630E39D3}"/>
              </a:ext>
            </a:extLst>
          </p:cNvPr>
          <p:cNvSpPr/>
          <p:nvPr/>
        </p:nvSpPr>
        <p:spPr>
          <a:xfrm flipH="1">
            <a:off x="418903" y="9116305"/>
            <a:ext cx="11495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Video courtesy of Sutter Middle School, Los Angeles Unified School District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08941-9564-24EA-DD2B-F7DC0589DFBB}"/>
              </a:ext>
            </a:extLst>
          </p:cNvPr>
          <p:cNvSpPr txBox="1"/>
          <p:nvPr/>
        </p:nvSpPr>
        <p:spPr>
          <a:xfrm>
            <a:off x="3213113" y="2706078"/>
            <a:ext cx="6508376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vimeo.com/qisva/sutter</a:t>
            </a:r>
            <a:b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https://youtu.be/_kwkyzH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D09159-0DF1-2655-FBB6-BB537956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897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Voice Process in Action!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271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0" y="4775221"/>
            <a:ext cx="12529227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What is one area at your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school/in your classroom in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which students can be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invited to 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Lead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 with you?</a:t>
            </a: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908297" y="64244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614692" y="453376"/>
            <a:ext cx="2328522" cy="3617526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D874E-AAF1-7D4F-B1D9-4702F5BFF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23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1D3B3-32FE-BA12-74B8-42295D0A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B493-AC90-5570-7900-EB79474EC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>
            <a:extLst>
              <a:ext uri="{FF2B5EF4-FFF2-40B4-BE49-F238E27FC236}">
                <a16:creationId xmlns:a16="http://schemas.microsoft.com/office/drawing/2014/main" id="{7B72F4A2-2FC8-457E-7902-50CA834AA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9D383A-3691-8F95-7AAA-A2A9389E3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68" y="335798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Values Auction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44930" y="3102592"/>
            <a:ext cx="7327839" cy="31034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do</a:t>
            </a: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 value?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5983696" y="2767437"/>
            <a:ext cx="6377074" cy="531839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CF6147-47DF-4C4C-A586-EFF24B028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0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20617" y="177278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Preparing for the</a:t>
            </a:r>
            <a:b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Values Auction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7240" y="5411079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Courage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Creativity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Equality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Freedom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Generosity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72">
            <a:off x="577689" y="316020"/>
            <a:ext cx="2640625" cy="22022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DABBAE-11FE-1F4A-A330-89CF04E4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02848B-369F-2E14-D0F8-8B63EAEA81F6}"/>
              </a:ext>
            </a:extLst>
          </p:cNvPr>
          <p:cNvSpPr txBox="1"/>
          <p:nvPr/>
        </p:nvSpPr>
        <p:spPr>
          <a:xfrm>
            <a:off x="7614203" y="5555338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Gratitude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Honesty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Love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Security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Trust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Wisdom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EF8FD-73DD-7F94-46E7-558AB2BC4919}"/>
              </a:ext>
            </a:extLst>
          </p:cNvPr>
          <p:cNvSpPr txBox="1"/>
          <p:nvPr/>
        </p:nvSpPr>
        <p:spPr>
          <a:xfrm>
            <a:off x="237786" y="2288244"/>
            <a:ext cx="12529227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team gets $2,000!!!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Explore the Values Cards &amp; determine 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strategy for the auction. What items do you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most want to purchase </a:t>
            </a:r>
            <a: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  <a:t>for your</a:t>
            </a:r>
            <a:b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  <a:t>school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/students? How much are you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willing to spend on what? 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31422" y="1034067"/>
            <a:ext cx="12700699" cy="1918129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Auction</a:t>
            </a:r>
            <a:b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Time!!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7257985" y="442070"/>
            <a:ext cx="5024069" cy="419000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5885C-1630-DD47-A670-FCFC92328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231C53-4C44-988A-71B0-BCBE1B4A4F93}"/>
              </a:ext>
            </a:extLst>
          </p:cNvPr>
          <p:cNvSpPr txBox="1"/>
          <p:nvPr/>
        </p:nvSpPr>
        <p:spPr>
          <a:xfrm>
            <a:off x="941727" y="5106782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Courage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Creativity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Equality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Freedom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Generosity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834F1F-DC74-C94E-F20F-9A35D636FAC4}"/>
              </a:ext>
            </a:extLst>
          </p:cNvPr>
          <p:cNvSpPr txBox="1"/>
          <p:nvPr/>
        </p:nvSpPr>
        <p:spPr>
          <a:xfrm>
            <a:off x="6849432" y="5151117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Gratitude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Honesty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Love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Security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Trust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Wisdom</a:t>
            </a:r>
          </a:p>
        </p:txBody>
      </p:sp>
    </p:spTree>
    <p:extLst>
      <p:ext uri="{BB962C8B-B14F-4D97-AF65-F5344CB8AC3E}">
        <p14:creationId xmlns:p14="http://schemas.microsoft.com/office/powerpoint/2010/main" val="5127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99362" y="2708499"/>
            <a:ext cx="12407236" cy="87511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Why are values important to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when leading?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How do you go about leading when differing values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&amp; ideas exist?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(in your professional context)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47931" y="621012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54"/>
          <a:stretch/>
        </p:blipFill>
        <p:spPr>
          <a:xfrm rot="21004193">
            <a:off x="380519" y="193859"/>
            <a:ext cx="1734826" cy="2251712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303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0FB9D5-788C-AA07-2580-17023E1A6845}"/>
              </a:ext>
            </a:extLst>
          </p:cNvPr>
          <p:cNvSpPr/>
          <p:nvPr/>
        </p:nvSpPr>
        <p:spPr>
          <a:xfrm flipH="1">
            <a:off x="3079403" y="8978361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Video Courtesy of BCE, Brisbane,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B1E96-6CC2-0E4E-A950-25EA8266FC0D}"/>
              </a:ext>
            </a:extLst>
          </p:cNvPr>
          <p:cNvSpPr txBox="1"/>
          <p:nvPr/>
        </p:nvSpPr>
        <p:spPr>
          <a:xfrm>
            <a:off x="1533161" y="2556115"/>
            <a:ext cx="9938478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https://vimeo.com/qisva/louie</a:t>
            </a:r>
            <a:endParaRPr lang="en-US" b="1" u="none" strike="noStrike" dirty="0">
              <a:solidFill>
                <a:srgbClr val="00ADEF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4"/>
              </a:rPr>
              <a:t>https://youtu.be/Ff2UVHm9urQ</a:t>
            </a:r>
            <a:endParaRPr kumimoji="0" lang="en-US" sz="36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106375-0F83-E559-0BA3-2B75D7FFEB57}"/>
              </a:ext>
            </a:extLst>
          </p:cNvPr>
          <p:cNvSpPr/>
          <p:nvPr/>
        </p:nvSpPr>
        <p:spPr>
          <a:xfrm>
            <a:off x="266309" y="337527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School Voice Model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956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76765" y="99241"/>
            <a:ext cx="1221951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 Tool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" y="1324355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83" y="2516716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211566" y="1524144"/>
            <a:ext cx="9793234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Explore beliefs, students’ role, &amp; actions related to Listen, Learn, &amp; Lead.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Discuss the reflection questions.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DF0EC-8629-BF41-9F75-A412F8A97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43" y="3477900"/>
            <a:ext cx="8135972" cy="5938474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0490D13C-7BFD-954E-8480-1801C1FB944A}"/>
              </a:ext>
            </a:extLst>
          </p:cNvPr>
          <p:cNvSpPr/>
          <p:nvPr/>
        </p:nvSpPr>
        <p:spPr>
          <a:xfrm rot="1862805">
            <a:off x="1262827" y="7819597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507872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52322" y="1461249"/>
            <a:ext cx="9649526" cy="21954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Co-construct shared meaning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expectations for Listen, Learn, Lead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specific to your school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B9F77D-2BDF-EA48-8FC8-7D306F531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378" y="3713052"/>
            <a:ext cx="8014153" cy="5692695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EE462ED-E051-FE46-8352-AD13F114FF73}"/>
              </a:ext>
            </a:extLst>
          </p:cNvPr>
          <p:cNvSpPr/>
          <p:nvPr/>
        </p:nvSpPr>
        <p:spPr>
          <a:xfrm rot="8309785">
            <a:off x="10870514" y="4995334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98791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1990203" y="8778306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Picture Courtesy of 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indoor, several&#10;&#10;Description automatically generated">
            <a:extLst>
              <a:ext uri="{FF2B5EF4-FFF2-40B4-BE49-F238E27FC236}">
                <a16:creationId xmlns:a16="http://schemas.microsoft.com/office/drawing/2014/main" id="{07712D42-CAB1-FEE1-3108-C2B795CFE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9" t="26079" b="38636"/>
          <a:stretch/>
        </p:blipFill>
        <p:spPr>
          <a:xfrm>
            <a:off x="415635" y="1679170"/>
            <a:ext cx="12136583" cy="6471223"/>
          </a:xfrm>
          <a:prstGeom prst="rect">
            <a:avLst/>
          </a:prstGeom>
          <a:effectLst>
            <a:softEdge rad="89154"/>
          </a:effectLst>
        </p:spPr>
      </p:pic>
    </p:spTree>
    <p:extLst>
      <p:ext uri="{BB962C8B-B14F-4D97-AF65-F5344CB8AC3E}">
        <p14:creationId xmlns:p14="http://schemas.microsoft.com/office/powerpoint/2010/main" val="1032827981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594" y="28007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557053" y="8868078"/>
            <a:ext cx="98906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quagliainstitute.org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/voice-ap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highlight>
                <a:srgbClr val="FF0000"/>
              </a:highlight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A qr code with a black and white text&#10;&#10;AI-generated content may be incorrect.">
            <a:extLst>
              <a:ext uri="{FF2B5EF4-FFF2-40B4-BE49-F238E27FC236}">
                <a16:creationId xmlns:a16="http://schemas.microsoft.com/office/drawing/2014/main" id="{DF46E17C-C95C-64EC-CA73-B445C985E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01" y="1496291"/>
            <a:ext cx="7120663" cy="714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5223689-2B98-3F40-A34E-04EAB297B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aper with text and words&#10;&#10;AI-generated content may be incorrect.">
            <a:extLst>
              <a:ext uri="{FF2B5EF4-FFF2-40B4-BE49-F238E27FC236}">
                <a16:creationId xmlns:a16="http://schemas.microsoft.com/office/drawing/2014/main" id="{B22D5FA2-2CB0-3057-AAD8-0F4790DCB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289" y="181029"/>
            <a:ext cx="7662221" cy="93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9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671E78-1281-2B44-BAAE-3548A1C9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05C4A-3E7A-5946-9DDA-90CEDE29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53" y="501488"/>
            <a:ext cx="6685476" cy="875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01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040">
            <a:off x="535472" y="538961"/>
            <a:ext cx="3742720" cy="529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402">
            <a:off x="367624" y="4782288"/>
            <a:ext cx="6918109" cy="4445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511">
            <a:off x="4354417" y="336067"/>
            <a:ext cx="4059854" cy="5413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157">
            <a:off x="8795211" y="176081"/>
            <a:ext cx="3968242" cy="52836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966">
            <a:off x="7831311" y="3781321"/>
            <a:ext cx="4349605" cy="53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B58E-FC2B-CC00-9507-5F07B872D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CD3FED-988A-B3ED-4FEB-1F04D5C3F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yramid of colorful text and words&#10;&#10;AI-generated content may be incorrect.">
            <a:extLst>
              <a:ext uri="{FF2B5EF4-FFF2-40B4-BE49-F238E27FC236}">
                <a16:creationId xmlns:a16="http://schemas.microsoft.com/office/drawing/2014/main" id="{9D020FA3-E21A-A13A-436E-8ACF2C5C6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279400"/>
            <a:ext cx="7029450" cy="923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1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>
            <a:off x="791461" y="813724"/>
            <a:ext cx="1165898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ea typeface="+mn-ea"/>
                <a:sym typeface="Helvetica Light"/>
              </a:rPr>
              <a:t>Fortune Cookie Challenge!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picture containing indoor, child, person, child&#10;&#10;Description automatically generated">
            <a:extLst>
              <a:ext uri="{FF2B5EF4-FFF2-40B4-BE49-F238E27FC236}">
                <a16:creationId xmlns:a16="http://schemas.microsoft.com/office/drawing/2014/main" id="{84602958-A74C-3100-27EF-88F418E14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394" y="2488398"/>
            <a:ext cx="10021119" cy="559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5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A0DBC-F7AA-B44F-A17E-D0546BEB2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0729">
            <a:off x="780800" y="2133691"/>
            <a:ext cx="3979577" cy="6150256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>
            <a:off x="4514165" y="2334195"/>
            <a:ext cx="8316726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Share your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fortune cookie message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related to what you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learned today.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555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22606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4687455" y="1430994"/>
            <a:ext cx="8317345" cy="382463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for the opportunity to learn together!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8" y="4682641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8F898-61D3-BA88-0BDF-626CD24E9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71"/>
          <a:stretch/>
        </p:blipFill>
        <p:spPr>
          <a:xfrm>
            <a:off x="600394" y="586288"/>
            <a:ext cx="4181378" cy="5514042"/>
          </a:xfrm>
          <a:prstGeom prst="rect">
            <a:avLst/>
          </a:prstGeom>
          <a:effectLst>
            <a:softEdge rad="127622"/>
          </a:effectLst>
        </p:spPr>
      </p:pic>
    </p:spTree>
    <p:extLst>
      <p:ext uri="{BB962C8B-B14F-4D97-AF65-F5344CB8AC3E}">
        <p14:creationId xmlns:p14="http://schemas.microsoft.com/office/powerpoint/2010/main" val="20417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156590</TotalTime>
  <Words>1385</Words>
  <Application>Microsoft Macintosh PowerPoint</Application>
  <PresentationFormat>Custom</PresentationFormat>
  <Paragraphs>297</Paragraphs>
  <Slides>67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Calibri</vt:lpstr>
      <vt:lpstr>Chalkboard</vt:lpstr>
      <vt:lpstr>Chalkduster</vt:lpstr>
      <vt:lpstr>Helvetica Neue</vt:lpstr>
      <vt:lpstr>Marker Felt Thin</vt:lpstr>
      <vt:lpstr>White</vt:lpstr>
      <vt:lpstr>PowerPoint Presentation</vt:lpstr>
      <vt:lpstr>PowerPoint Presentation</vt:lpstr>
      <vt:lpstr>Learning Intention We are learning about the the School Voice Process &amp; how it can support our efforts to amplify Student Voice &amp; Aspirations.</vt:lpstr>
      <vt:lpstr>Non-Icebreaker Icebreaker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Pinwheel Discussions</vt:lpstr>
      <vt:lpstr>Quick Break!</vt:lpstr>
      <vt:lpstr>PowerPoint Presentation</vt:lpstr>
      <vt:lpstr>PowerPoint Presentation</vt:lpstr>
      <vt:lpstr>Let’s Dive Deeper…  </vt:lpstr>
      <vt:lpstr>Listen</vt:lpstr>
      <vt:lpstr>The Art of Listening</vt:lpstr>
      <vt:lpstr>Challenge Time…</vt:lpstr>
      <vt:lpstr>PowerPoint Presentation</vt:lpstr>
      <vt:lpstr>Listen</vt:lpstr>
      <vt:lpstr>PowerPoint Presentation</vt:lpstr>
      <vt:lpstr>Learn</vt:lpstr>
      <vt:lpstr>Taking Time to 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Leading Together…</vt:lpstr>
      <vt:lpstr>PowerPoint Presentation</vt:lpstr>
      <vt:lpstr>Lead</vt:lpstr>
      <vt:lpstr>World Cafe</vt:lpstr>
      <vt:lpstr>PowerPoint Presentation</vt:lpstr>
      <vt:lpstr>Taking Responsibility for LEAD </vt:lpstr>
      <vt:lpstr>Voice Process in Action! </vt:lpstr>
      <vt:lpstr>PowerPoint Presentation</vt:lpstr>
      <vt:lpstr>Challenge Time…</vt:lpstr>
      <vt:lpstr>Values Auction</vt:lpstr>
      <vt:lpstr>Preparing for the Values Auction</vt:lpstr>
      <vt:lpstr>Auction Time!!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696</cp:revision>
  <cp:lastPrinted>2025-05-21T23:29:11Z</cp:lastPrinted>
  <dcterms:modified xsi:type="dcterms:W3CDTF">2025-07-07T14:18:01Z</dcterms:modified>
</cp:coreProperties>
</file>