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1254" r:id="rId2"/>
    <p:sldId id="4520" r:id="rId3"/>
    <p:sldId id="1267" r:id="rId4"/>
    <p:sldId id="4519" r:id="rId5"/>
    <p:sldId id="4558" r:id="rId6"/>
    <p:sldId id="4561" r:id="rId7"/>
    <p:sldId id="4568" r:id="rId8"/>
    <p:sldId id="4569" r:id="rId9"/>
    <p:sldId id="4570" r:id="rId10"/>
    <p:sldId id="4531" r:id="rId11"/>
    <p:sldId id="4572" r:id="rId12"/>
    <p:sldId id="4575" r:id="rId13"/>
    <p:sldId id="4516" r:id="rId14"/>
    <p:sldId id="4573" r:id="rId15"/>
    <p:sldId id="4585" r:id="rId16"/>
    <p:sldId id="4562" r:id="rId17"/>
    <p:sldId id="4586" r:id="rId18"/>
    <p:sldId id="4563" r:id="rId19"/>
    <p:sldId id="4584" r:id="rId20"/>
    <p:sldId id="887" r:id="rId21"/>
    <p:sldId id="4559" r:id="rId22"/>
    <p:sldId id="4581" r:id="rId23"/>
    <p:sldId id="4578" r:id="rId24"/>
    <p:sldId id="1383" r:id="rId25"/>
    <p:sldId id="4565" r:id="rId26"/>
    <p:sldId id="4582" r:id="rId27"/>
    <p:sldId id="4566" r:id="rId28"/>
    <p:sldId id="4583" r:id="rId29"/>
    <p:sldId id="4576" r:id="rId30"/>
    <p:sldId id="1274" r:id="rId31"/>
    <p:sldId id="4579" r:id="rId32"/>
    <p:sldId id="651" r:id="rId33"/>
    <p:sldId id="4548" r:id="rId34"/>
    <p:sldId id="4511" r:id="rId35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647"/>
    <a:srgbClr val="F4B7AD"/>
    <a:srgbClr val="FF68B7"/>
    <a:srgbClr val="97C72B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76" autoAdjust="0"/>
    <p:restoredTop sz="86599" autoAdjust="0"/>
  </p:normalViewPr>
  <p:slideViewPr>
    <p:cSldViewPr snapToGrid="0" snapToObjects="1">
      <p:cViewPr varScale="1">
        <p:scale>
          <a:sx n="77" d="100"/>
          <a:sy n="77" d="100"/>
        </p:scale>
        <p:origin x="2456" y="20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7/7/25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552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algn="l" defTabSz="457200" rtl="0" eaLnBrk="1" hangingPunct="1">
              <a:lnSpc>
                <a:spcPct val="117999"/>
              </a:lnSpc>
            </a:pPr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087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928979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34362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57564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07720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406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5375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61883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82345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977175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156501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2D54A-F83A-0B4D-734D-4C7215EB0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59703F-70F7-6740-0CE8-7736A63066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A40E52-60CE-3A25-41C0-C144834094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207047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358315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AD62C-51F9-2213-74E8-3986FF0C3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0A9D35-C557-00DF-8C35-2F5E96BE23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F6FC78-80E3-9E5C-5BC7-3FD4D7B89D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355664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269409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557021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0937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503637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89101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Hand outs… </a:t>
            </a:r>
          </a:p>
        </p:txBody>
      </p:sp>
    </p:spTree>
    <p:extLst>
      <p:ext uri="{BB962C8B-B14F-4D97-AF65-F5344CB8AC3E}">
        <p14:creationId xmlns:p14="http://schemas.microsoft.com/office/powerpoint/2010/main" val="35088963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2217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7950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96507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uagliainstitute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099356131/fe873ec26f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youtu.be/aut4gPpBkXo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D5sKRmPu6Y" TargetMode="External"/><Relationship Id="rId2" Type="http://schemas.openxmlformats.org/officeDocument/2006/relationships/hyperlink" Target="https://vimeo.com/1099356557/71c41e575c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1099354875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youtu.be/MYN0OuIrYMw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uagliainstitute.org/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0669" y="7301843"/>
            <a:ext cx="13165220" cy="290130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Russ Quaglia &amp; Dr. Lisa Lande </a:t>
            </a:r>
            <a: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@</a:t>
            </a:r>
            <a:r>
              <a:rPr lang="en-US" sz="3600" b="1" spc="213" dirty="0" err="1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QISVAtweets</a:t>
            </a:r>
            <a:b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June 25, 2025</a:t>
            </a:r>
            <a:endParaRPr lang="en-US" sz="3600" dirty="0">
              <a:solidFill>
                <a:srgbClr val="A2D630"/>
              </a:solidFill>
              <a:latin typeface="Chalkduster" panose="03050602040202020205" pitchFamily="66" charset="77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58" y="416720"/>
            <a:ext cx="10789271" cy="181848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8B2F97D-DF85-274D-8311-4AB8E4B373AA}"/>
              </a:ext>
            </a:extLst>
          </p:cNvPr>
          <p:cNvSpPr/>
          <p:nvPr/>
        </p:nvSpPr>
        <p:spPr>
          <a:xfrm>
            <a:off x="-678081" y="3149150"/>
            <a:ext cx="9377199" cy="3455299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4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C3 Summit: Communicate Collaborate Celebrate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4712C8-A6B2-7158-46E3-A75A1E567C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6058">
            <a:off x="7976173" y="2491857"/>
            <a:ext cx="2916208" cy="4506866"/>
          </a:xfrm>
          <a:prstGeom prst="rect">
            <a:avLst/>
          </a:prstGeom>
          <a:effectLst>
            <a:softEdge rad="84884"/>
          </a:effectLst>
        </p:spPr>
      </p:pic>
    </p:spTree>
    <p:extLst>
      <p:ext uri="{BB962C8B-B14F-4D97-AF65-F5344CB8AC3E}">
        <p14:creationId xmlns:p14="http://schemas.microsoft.com/office/powerpoint/2010/main" val="26986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416923" y="1179908"/>
            <a:ext cx="9209270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 of Connection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819049-5127-754B-8934-019CCDF1A125}"/>
              </a:ext>
            </a:extLst>
          </p:cNvPr>
          <p:cNvSpPr txBox="1"/>
          <p:nvPr/>
        </p:nvSpPr>
        <p:spPr>
          <a:xfrm>
            <a:off x="-249382" y="4093767"/>
            <a:ext cx="12928796" cy="57656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600" dirty="0">
                <a:solidFill>
                  <a:schemeClr val="bg1"/>
                </a:solidFill>
                <a:latin typeface="Chalkduster" panose="03050602040202020205" pitchFamily="66" charset="77"/>
              </a:rPr>
              <a:t>Introduce the team member 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600" dirty="0">
                <a:solidFill>
                  <a:schemeClr val="bg1"/>
                </a:solidFill>
                <a:latin typeface="Chalkduster" panose="03050602040202020205" pitchFamily="66" charset="77"/>
              </a:rPr>
              <a:t>to your left.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46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685800" marR="0" indent="-68580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4600" dirty="0">
                <a:solidFill>
                  <a:schemeClr val="bg1"/>
                </a:solidFill>
                <a:latin typeface="Chalkduster" panose="03050602040202020205" pitchFamily="66" charset="77"/>
              </a:rPr>
              <a:t>Share one thing you appreciate</a:t>
            </a:r>
            <a:br>
              <a:rPr lang="en-US" sz="46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600" dirty="0">
                <a:solidFill>
                  <a:schemeClr val="bg1"/>
                </a:solidFill>
                <a:latin typeface="Chalkduster" panose="03050602040202020205" pitchFamily="66" charset="77"/>
              </a:rPr>
              <a:t>about this colleague, or something they contribute to your</a:t>
            </a:r>
            <a:br>
              <a:rPr lang="en-US" sz="46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600" dirty="0">
                <a:solidFill>
                  <a:schemeClr val="bg1"/>
                </a:solidFill>
                <a:latin typeface="Chalkduster" panose="03050602040202020205" pitchFamily="66" charset="77"/>
              </a:rPr>
              <a:t>Student Voice Team.</a:t>
            </a:r>
            <a:br>
              <a:rPr lang="en-US" sz="46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sz="46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9DF94CE-16D3-2442-BAED-138EF0899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E91D09-ED4C-5D19-3CD4-3B2B35DD3D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6058">
            <a:off x="565622" y="401906"/>
            <a:ext cx="2371663" cy="3665297"/>
          </a:xfrm>
          <a:prstGeom prst="rect">
            <a:avLst/>
          </a:prstGeom>
          <a:effectLst>
            <a:softEdge rad="84884"/>
          </a:effectLst>
        </p:spPr>
      </p:pic>
    </p:spTree>
    <p:extLst>
      <p:ext uri="{BB962C8B-B14F-4D97-AF65-F5344CB8AC3E}">
        <p14:creationId xmlns:p14="http://schemas.microsoft.com/office/powerpoint/2010/main" val="2956734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29429" y="826799"/>
            <a:ext cx="9775371" cy="2590167"/>
          </a:xfrm>
        </p:spPr>
        <p:txBody>
          <a:bodyPr anchor="ctr"/>
          <a:lstStyle/>
          <a:p>
            <a:pPr rtl="0">
              <a:lnSpc>
                <a:spcPct val="130000"/>
              </a:lnSpc>
            </a:pP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Learning Intention</a:t>
            </a:r>
            <a:b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We are learning to amplify our skills of collaboration, communication, &amp; celebration as a Schools of Action Community.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2633" y="4415243"/>
            <a:ext cx="13201028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latinLnBrk="1" hangingPunct="0"/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Success Criteria</a:t>
            </a:r>
          </a:p>
          <a:p>
            <a:pPr marL="571500" indent="-571500" algn="l" rtl="0" latinLnBrk="1" hangingPunct="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Engage in meaningful collaboration across Schools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of Action teams.</a:t>
            </a:r>
            <a:br>
              <a:rPr lang="en-US" sz="2800" strike="sngStrike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2800" strike="sngStrike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Explore communication styles and how our style can </a:t>
            </a:r>
          </a:p>
          <a:p>
            <a:pPr algn="l" rtl="0" latinLnBrk="1" hangingPunct="0"/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   be used to communicate more effectively. </a:t>
            </a:r>
          </a:p>
          <a:p>
            <a:pPr algn="l" rtl="0" latinLnBrk="1" hangingPunct="0"/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Identify &amp; celebrate your unique talents &amp; how </a:t>
            </a:r>
          </a:p>
          <a:p>
            <a:pPr algn="l" rtl="0" latinLnBrk="1" hangingPunct="0"/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	to best use those talents to elevate the work of your</a:t>
            </a:r>
            <a:b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	Student Voice team.</a:t>
            </a: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457200" indent="-457200" algn="l" rtl="0" latinLnBrk="1" hangingPunct="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 rtl="0" latinLnBrk="1" hangingPunct="0"/>
            <a:endParaRPr lang="en-US" sz="28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drawing of a target with a arrow in the middle&#10;&#10;Description automatically generated">
            <a:extLst>
              <a:ext uri="{FF2B5EF4-FFF2-40B4-BE49-F238E27FC236}">
                <a16:creationId xmlns:a16="http://schemas.microsoft.com/office/drawing/2014/main" id="{170CB401-DE34-97B8-AF47-291746D77A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7624">
            <a:off x="253781" y="317382"/>
            <a:ext cx="2961947" cy="3702434"/>
          </a:xfrm>
          <a:prstGeom prst="rect">
            <a:avLst/>
          </a:prstGeom>
          <a:effectLst>
            <a:softEdge rad="216102"/>
          </a:effectLst>
        </p:spPr>
      </p:pic>
    </p:spTree>
    <p:extLst>
      <p:ext uri="{BB962C8B-B14F-4D97-AF65-F5344CB8AC3E}">
        <p14:creationId xmlns:p14="http://schemas.microsoft.com/office/powerpoint/2010/main" val="246957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2152017" y="236450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7200" dirty="0">
                <a:solidFill>
                  <a:srgbClr val="FFFF00"/>
                </a:solidFill>
                <a:latin typeface="Chalkduster"/>
              </a:rPr>
              <a:t>C3 Summit</a:t>
            </a:r>
            <a:endParaRPr lang="en-AU" sz="72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65EA68-AA81-4A43-2BBF-8FD00FF2C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637A2B-026F-8496-75FE-56A22361F975}"/>
              </a:ext>
            </a:extLst>
          </p:cNvPr>
          <p:cNvSpPr txBox="1"/>
          <p:nvPr/>
        </p:nvSpPr>
        <p:spPr>
          <a:xfrm>
            <a:off x="943299" y="1996406"/>
            <a:ext cx="12928796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Communicate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pic>
        <p:nvPicPr>
          <p:cNvPr id="3" name="Picture 2" descr="A group of colorful puzzle pieces&#10;&#10;Description automatically generated">
            <a:extLst>
              <a:ext uri="{FF2B5EF4-FFF2-40B4-BE49-F238E27FC236}">
                <a16:creationId xmlns:a16="http://schemas.microsoft.com/office/drawing/2014/main" id="{EF35024E-FA45-87AC-6C5D-9378C188B1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763" y="3576326"/>
            <a:ext cx="3486179" cy="26133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E58EA7-00C0-759B-E39E-E5A02BEE893E}"/>
              </a:ext>
            </a:extLst>
          </p:cNvPr>
          <p:cNvSpPr txBox="1"/>
          <p:nvPr/>
        </p:nvSpPr>
        <p:spPr>
          <a:xfrm>
            <a:off x="2152017" y="4050170"/>
            <a:ext cx="12928796" cy="2133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Collaborate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D0AB45-E986-7D44-77EA-C59A9A5E98D9}"/>
              </a:ext>
            </a:extLst>
          </p:cNvPr>
          <p:cNvSpPr txBox="1"/>
          <p:nvPr/>
        </p:nvSpPr>
        <p:spPr>
          <a:xfrm>
            <a:off x="3089832" y="7020826"/>
            <a:ext cx="12928796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Celebrate</a:t>
            </a:r>
          </a:p>
        </p:txBody>
      </p:sp>
      <p:pic>
        <p:nvPicPr>
          <p:cNvPr id="9" name="Picture 8" descr="A group of colorful objects with text&#10;&#10;Description automatically generated">
            <a:extLst>
              <a:ext uri="{FF2B5EF4-FFF2-40B4-BE49-F238E27FC236}">
                <a16:creationId xmlns:a16="http://schemas.microsoft.com/office/drawing/2014/main" id="{EC6E8657-45C6-2D43-A1AE-550C9BAF59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99" y="732191"/>
            <a:ext cx="2597111" cy="2717691"/>
          </a:xfrm>
          <a:prstGeom prst="rect">
            <a:avLst/>
          </a:prstGeom>
          <a:effectLst>
            <a:softEdge rad="95042"/>
          </a:effectLst>
        </p:spPr>
      </p:pic>
      <p:pic>
        <p:nvPicPr>
          <p:cNvPr id="10" name="Picture 9" descr="A cartoon hand pointing at something&#10;&#10;Description automatically generated">
            <a:extLst>
              <a:ext uri="{FF2B5EF4-FFF2-40B4-BE49-F238E27FC236}">
                <a16:creationId xmlns:a16="http://schemas.microsoft.com/office/drawing/2014/main" id="{7D8CED29-2A41-358E-CDDA-BE77F7BF50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629" y="6784376"/>
            <a:ext cx="2732774" cy="2732774"/>
          </a:xfrm>
          <a:prstGeom prst="rect">
            <a:avLst/>
          </a:prstGeom>
          <a:effectLst>
            <a:softEdge rad="110770"/>
          </a:effectLst>
        </p:spPr>
      </p:pic>
    </p:spTree>
    <p:extLst>
      <p:ext uri="{BB962C8B-B14F-4D97-AF65-F5344CB8AC3E}">
        <p14:creationId xmlns:p14="http://schemas.microsoft.com/office/powerpoint/2010/main" val="1200219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487679" y="739319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Communicate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505812-3EBE-FCAA-D346-C824421C9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6" name="Picture 5" descr="A group of colorful objects with text&#10;&#10;Description automatically generated">
            <a:extLst>
              <a:ext uri="{FF2B5EF4-FFF2-40B4-BE49-F238E27FC236}">
                <a16:creationId xmlns:a16="http://schemas.microsoft.com/office/drawing/2014/main" id="{4416A24E-5873-0D00-82A4-165EFC0640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275" y="2292941"/>
            <a:ext cx="6094248" cy="6377195"/>
          </a:xfrm>
          <a:prstGeom prst="rect">
            <a:avLst/>
          </a:prstGeom>
          <a:effectLst>
            <a:softEdge rad="95042"/>
          </a:effectLst>
        </p:spPr>
      </p:pic>
    </p:spTree>
    <p:extLst>
      <p:ext uri="{BB962C8B-B14F-4D97-AF65-F5344CB8AC3E}">
        <p14:creationId xmlns:p14="http://schemas.microsoft.com/office/powerpoint/2010/main" val="891851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-194557" y="127740"/>
            <a:ext cx="13393914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Communication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Self-Assessment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D006D-1C2E-4498-5CA7-30F4CB1B93C1}"/>
              </a:ext>
            </a:extLst>
          </p:cNvPr>
          <p:cNvSpPr txBox="1"/>
          <p:nvPr/>
        </p:nvSpPr>
        <p:spPr>
          <a:xfrm>
            <a:off x="6264613" y="2122934"/>
            <a:ext cx="6524341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Part 1: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Revisit the assessment 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&amp; choose 2 statements 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you feel improved since last summer. 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F35B79-F9E5-746A-2612-230CE41489A0}"/>
              </a:ext>
            </a:extLst>
          </p:cNvPr>
          <p:cNvSpPr txBox="1"/>
          <p:nvPr/>
        </p:nvSpPr>
        <p:spPr>
          <a:xfrm>
            <a:off x="5571414" y="5793583"/>
            <a:ext cx="6175434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Part 2: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Find your food 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partner &amp; discuss 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what actions you took to improve your 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communication.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6F290A-4E69-62B1-44FE-9E0A536F4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598501" y="8927521"/>
            <a:ext cx="1190453" cy="675997"/>
          </a:xfrm>
          <a:prstGeom prst="rect">
            <a:avLst/>
          </a:prstGeom>
        </p:spPr>
      </p:pic>
      <p:pic>
        <p:nvPicPr>
          <p:cNvPr id="8" name="Picture 7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A7FBF15D-B0DE-4927-D26B-CA0973490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3568" flipH="1">
            <a:off x="11172221" y="4915148"/>
            <a:ext cx="1583795" cy="2228051"/>
          </a:xfrm>
          <a:prstGeom prst="rect">
            <a:avLst/>
          </a:prstGeom>
          <a:effectLst>
            <a:softEdge rad="30373"/>
          </a:effectLst>
        </p:spPr>
      </p:pic>
      <p:pic>
        <p:nvPicPr>
          <p:cNvPr id="4" name="Picture 3" descr="A chart with text on it&#10;&#10;Description automatically generated">
            <a:extLst>
              <a:ext uri="{FF2B5EF4-FFF2-40B4-BE49-F238E27FC236}">
                <a16:creationId xmlns:a16="http://schemas.microsoft.com/office/drawing/2014/main" id="{7241F771-111F-2660-8043-3FAC4B4C22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29" y="2470723"/>
            <a:ext cx="5319785" cy="6289194"/>
          </a:xfrm>
          <a:prstGeom prst="rect">
            <a:avLst/>
          </a:prstGeom>
          <a:effectLst>
            <a:softEdge rad="28579"/>
          </a:effectLst>
        </p:spPr>
      </p:pic>
    </p:spTree>
    <p:extLst>
      <p:ext uri="{BB962C8B-B14F-4D97-AF65-F5344CB8AC3E}">
        <p14:creationId xmlns:p14="http://schemas.microsoft.com/office/powerpoint/2010/main" val="75780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002B6-E398-04FB-9992-B6343398F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5359" y="1123315"/>
            <a:ext cx="11054082" cy="2497103"/>
          </a:xfrm>
        </p:spPr>
        <p:txBody>
          <a:bodyPr/>
          <a:lstStyle/>
          <a:p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Communication</a:t>
            </a:r>
            <a:b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Styles</a:t>
            </a:r>
            <a:endParaRPr lang="en-US" sz="6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5DBCEF-94BE-01D5-8D3F-027E83C62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75" y="3620418"/>
            <a:ext cx="11651449" cy="4673745"/>
          </a:xfrm>
          <a:prstGeom prst="rect">
            <a:avLst/>
          </a:prstGeom>
          <a:effectLst>
            <a:softEdge rad="155113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7F26FD-7775-3CFF-B668-E2BCA11E0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8765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9F44A4-85F6-BA96-FA0F-5B57F7DC6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ABFE7A-5C89-DF1B-08A7-9ADA114A4B30}"/>
              </a:ext>
            </a:extLst>
          </p:cNvPr>
          <p:cNvSpPr txBox="1"/>
          <p:nvPr/>
        </p:nvSpPr>
        <p:spPr>
          <a:xfrm>
            <a:off x="0" y="533331"/>
            <a:ext cx="13004800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The Life of an E</a:t>
            </a: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moji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4ABB2C86-7B93-F854-9F1E-FBD73B6508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5359" y="2288200"/>
            <a:ext cx="11054082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584200" rtl="0" latinLnBrk="1" hangingPunct="0"/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  <a:br>
              <a:rPr lang="en-US" sz="36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</a:br>
            <a:r>
              <a:rPr lang="en-US" sz="36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3"/>
              </a:rPr>
              <a:t>https://vimeo.com/1099356131/fe873ec26f</a:t>
            </a:r>
            <a:r>
              <a:rPr lang="en-US" sz="36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6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600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defTabSz="584200" rtl="0" latinLnBrk="1" hangingPunct="0"/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 </a:t>
            </a:r>
            <a:br>
              <a:rPr lang="en-US" sz="36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</a:br>
            <a:r>
              <a:rPr lang="en-US" sz="36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  <a:hlinkClick r:id="rId4"/>
              </a:rPr>
              <a:t>https://youtu.be/aut4gPpBkXo</a:t>
            </a:r>
            <a:r>
              <a:rPr lang="en-US" sz="36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208A06-F539-2504-1728-75FE5C92C9A0}"/>
              </a:ext>
            </a:extLst>
          </p:cNvPr>
          <p:cNvSpPr txBox="1"/>
          <p:nvPr/>
        </p:nvSpPr>
        <p:spPr>
          <a:xfrm>
            <a:off x="299258" y="8927793"/>
            <a:ext cx="2793077" cy="675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248817904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70BFE-3FC9-FD0A-0BCF-9E868CF79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102" y="1349433"/>
            <a:ext cx="11054082" cy="2315183"/>
          </a:xfrm>
        </p:spPr>
        <p:txBody>
          <a:bodyPr/>
          <a:lstStyle/>
          <a:p>
            <a:r>
              <a:rPr lang="en-US" sz="6000" dirty="0">
                <a:solidFill>
                  <a:srgbClr val="FFFF00"/>
                </a:solidFill>
                <a:latin typeface="Chalkduster"/>
              </a:rPr>
              <a:t>Communication Challenge</a:t>
            </a:r>
            <a:br>
              <a:rPr lang="en-AU" sz="6600" dirty="0">
                <a:solidFill>
                  <a:srgbClr val="FFFF00"/>
                </a:solidFill>
                <a:latin typeface="Chalkduster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85C3E4-EB48-9CE2-8853-60E78A79C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1976" y="5402774"/>
            <a:ext cx="9103361" cy="420101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As a team, create an Emoji that represents the status of Student Voice implementation at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your school.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4A7961-49A0-EA2C-31A7-5D14FCDCA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6" name="Picture 5" descr="A group of emojis with different expressions&#10;&#10;Description automatically generated">
            <a:extLst>
              <a:ext uri="{FF2B5EF4-FFF2-40B4-BE49-F238E27FC236}">
                <a16:creationId xmlns:a16="http://schemas.microsoft.com/office/drawing/2014/main" id="{1071A4DA-635D-E4CE-A20F-499317BB82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5863">
            <a:off x="650700" y="996278"/>
            <a:ext cx="3962472" cy="3769181"/>
          </a:xfrm>
          <a:prstGeom prst="rect">
            <a:avLst/>
          </a:prstGeom>
          <a:effectLst>
            <a:softEdge rad="152067"/>
          </a:effectLst>
        </p:spPr>
      </p:pic>
    </p:spTree>
    <p:extLst>
      <p:ext uri="{BB962C8B-B14F-4D97-AF65-F5344CB8AC3E}">
        <p14:creationId xmlns:p14="http://schemas.microsoft.com/office/powerpoint/2010/main" val="80971823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-389114" y="362751"/>
            <a:ext cx="13393914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Communication Styles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6F290A-4E69-62B1-44FE-9E0A536F4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539097" y="9007420"/>
            <a:ext cx="1190453" cy="6759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C272FC-C406-EBEB-2D94-967CD1D08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109" y="1897654"/>
            <a:ext cx="2949422" cy="667179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AD9CF5-26EB-ABCE-F96A-CF386C0830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764" y="1918634"/>
            <a:ext cx="2831058" cy="66717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D25B6BB-BA48-1D32-F910-7C639A482A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056" y="1918634"/>
            <a:ext cx="3021189" cy="667179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D31078E-30DA-6F1B-5F35-0D55CD000C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6479" y="1897654"/>
            <a:ext cx="3021189" cy="669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590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-389114" y="362751"/>
            <a:ext cx="13393914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Communication Styles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D006D-1C2E-4498-5CA7-30F4CB1B93C1}"/>
              </a:ext>
            </a:extLst>
          </p:cNvPr>
          <p:cNvSpPr txBox="1"/>
          <p:nvPr/>
        </p:nvSpPr>
        <p:spPr>
          <a:xfrm>
            <a:off x="6357637" y="1855194"/>
            <a:ext cx="5776686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Part 1: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Create a group of 3, representing 3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different schools. 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F35B79-F9E5-746A-2612-230CE41489A0}"/>
              </a:ext>
            </a:extLst>
          </p:cNvPr>
          <p:cNvSpPr txBox="1"/>
          <p:nvPr/>
        </p:nvSpPr>
        <p:spPr>
          <a:xfrm>
            <a:off x="5691618" y="4538304"/>
            <a:ext cx="720582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Part 2: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Discuss the communication styles &amp; the examples.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6F290A-4E69-62B1-44FE-9E0A536F4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539097" y="9007420"/>
            <a:ext cx="1190453" cy="6759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B6122AE-AA49-CEDF-2514-4E349620CDF1}"/>
              </a:ext>
            </a:extLst>
          </p:cNvPr>
          <p:cNvSpPr txBox="1"/>
          <p:nvPr/>
        </p:nvSpPr>
        <p:spPr>
          <a:xfrm>
            <a:off x="5593699" y="6688837"/>
            <a:ext cx="7411101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Part 3: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In your Student Voice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team discuss the  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questions on page 2.</a:t>
            </a:r>
          </a:p>
        </p:txBody>
      </p:sp>
      <p:pic>
        <p:nvPicPr>
          <p:cNvPr id="4" name="Picture 3" descr="A screenshot of a diagram&#10;&#10;Description automatically generated">
            <a:extLst>
              <a:ext uri="{FF2B5EF4-FFF2-40B4-BE49-F238E27FC236}">
                <a16:creationId xmlns:a16="http://schemas.microsoft.com/office/drawing/2014/main" id="{87C1E52B-3845-21BC-228A-8EB9524CEA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64" y="2360714"/>
            <a:ext cx="5325254" cy="6646706"/>
          </a:xfrm>
          <a:prstGeom prst="rect">
            <a:avLst/>
          </a:prstGeom>
          <a:effectLst>
            <a:softEdge rad="89227"/>
          </a:effectLst>
        </p:spPr>
      </p:pic>
    </p:spTree>
    <p:extLst>
      <p:ext uri="{BB962C8B-B14F-4D97-AF65-F5344CB8AC3E}">
        <p14:creationId xmlns:p14="http://schemas.microsoft.com/office/powerpoint/2010/main" val="85651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1438300" y="655391"/>
            <a:ext cx="13393914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AU" sz="6000" dirty="0">
                <a:solidFill>
                  <a:srgbClr val="FFFF00"/>
                </a:solidFill>
                <a:latin typeface="Chalkduster"/>
              </a:rPr>
              <a:t>Communication</a:t>
            </a:r>
          </a:p>
          <a:p>
            <a:pPr defTabSz="914400"/>
            <a:r>
              <a:rPr lang="en-AU" sz="6000" dirty="0">
                <a:solidFill>
                  <a:srgbClr val="FFFF00"/>
                </a:solidFill>
                <a:latin typeface="Chalkduster"/>
              </a:rPr>
              <a:t>Commitment</a:t>
            </a:r>
          </a:p>
          <a:p>
            <a:pPr defTabSz="914400"/>
            <a:r>
              <a:rPr lang="en-AU" sz="6000" dirty="0">
                <a:solidFill>
                  <a:srgbClr val="FFFF00"/>
                </a:solidFill>
                <a:latin typeface="Chalkduster"/>
              </a:rPr>
              <a:t>2025-26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6F290A-4E69-62B1-44FE-9E0A536F4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539097" y="9007420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73D943-CE60-0790-3BB0-06834A71C1FA}"/>
              </a:ext>
            </a:extLst>
          </p:cNvPr>
          <p:cNvSpPr txBox="1"/>
          <p:nvPr/>
        </p:nvSpPr>
        <p:spPr>
          <a:xfrm>
            <a:off x="328178" y="3871389"/>
            <a:ext cx="11806145" cy="55194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lvl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uFillTx/>
                <a:latin typeface="Chalkduster" panose="03050602040202020205" pitchFamily="66" charset="77"/>
                <a:cs typeface="Times New Roman" panose="02020603050405020304" pitchFamily="18" charset="0"/>
                <a:sym typeface="Helvetica Light"/>
              </a:rPr>
              <a:t>What improvements related to</a:t>
            </a: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Times New Roman" panose="02020603050405020304" pitchFamily="18" charset="0"/>
              </a:rPr>
              <a:t> communication will your Student Voice team commit to for the upcoming year?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4400" dirty="0">
              <a:solidFill>
                <a:schemeClr val="bg1"/>
              </a:solidFill>
              <a:latin typeface="Chalkduster" panose="03050602040202020205" pitchFamily="66" charset="77"/>
              <a:cs typeface="Times New Roman" panose="02020603050405020304" pitchFamily="18" charset="0"/>
            </a:endParaRPr>
          </a:p>
          <a:p>
            <a:pPr marL="571500" marR="0" lvl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  <a:cs typeface="Times New Roman" panose="02020603050405020304" pitchFamily="18" charset="0"/>
              </a:rPr>
              <a:t>Why does this matter for the advancement of the work you are doing as a team? </a:t>
            </a:r>
            <a:endParaRPr kumimoji="0" lang="en-US" sz="4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 descr="A group of colorful objects with text&#10;&#10;Description automatically generated">
            <a:extLst>
              <a:ext uri="{FF2B5EF4-FFF2-40B4-BE49-F238E27FC236}">
                <a16:creationId xmlns:a16="http://schemas.microsoft.com/office/drawing/2014/main" id="{4BFBE8BF-DCDB-BE7D-7CCB-80D78F962B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86" y="208515"/>
            <a:ext cx="3331029" cy="3485684"/>
          </a:xfrm>
          <a:prstGeom prst="rect">
            <a:avLst/>
          </a:prstGeom>
          <a:effectLst>
            <a:softEdge rad="95042"/>
          </a:effectLst>
        </p:spPr>
      </p:pic>
    </p:spTree>
    <p:extLst>
      <p:ext uri="{BB962C8B-B14F-4D97-AF65-F5344CB8AC3E}">
        <p14:creationId xmlns:p14="http://schemas.microsoft.com/office/powerpoint/2010/main" val="14586417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487679" y="739319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Collaborate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505812-3EBE-FCAA-D346-C824421C9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5" name="Picture 4" descr="A group of colorful puzzle pieces&#10;&#10;Description automatically generated">
            <a:extLst>
              <a:ext uri="{FF2B5EF4-FFF2-40B4-BE49-F238E27FC236}">
                <a16:creationId xmlns:a16="http://schemas.microsoft.com/office/drawing/2014/main" id="{9958BBC9-4C32-A939-A316-E822933AD9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199" y="2263442"/>
            <a:ext cx="7772400" cy="5826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156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487679" y="608676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Collaboration Habits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505812-3EBE-FCAA-D346-C824421C9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D347F6-AF83-4D27-F4A2-E162A5C61B4D}"/>
              </a:ext>
            </a:extLst>
          </p:cNvPr>
          <p:cNvSpPr txBox="1"/>
          <p:nvPr/>
        </p:nvSpPr>
        <p:spPr>
          <a:xfrm>
            <a:off x="487680" y="1286363"/>
            <a:ext cx="12029440" cy="841255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Ask questions before giving feedback.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“Clarify for me…” or “Help me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understand…” are a powerful phrases.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Share the why behind your ideas.</a:t>
            </a:r>
            <a:b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Use “Yes, and…” to build on contributions.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Be mindful of airtime—make space for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quieter voices.</a:t>
            </a:r>
            <a:b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Assume positive intent &amp; stay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solutions-focused.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571500" marR="0" indent="-57150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57318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6AF67-1EF6-F893-E5EE-25FA13A8B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08055-399B-10BC-D7D6-61C821CA6963}"/>
              </a:ext>
            </a:extLst>
          </p:cNvPr>
          <p:cNvSpPr txBox="1">
            <a:spLocks/>
          </p:cNvSpPr>
          <p:nvPr/>
        </p:nvSpPr>
        <p:spPr>
          <a:xfrm>
            <a:off x="2419400" y="1090638"/>
            <a:ext cx="13393914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Collaboration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Challenge!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5D00C8-462F-3CFD-BCC9-7EF0AD14D480}"/>
              </a:ext>
            </a:extLst>
          </p:cNvPr>
          <p:cNvSpPr txBox="1"/>
          <p:nvPr/>
        </p:nvSpPr>
        <p:spPr>
          <a:xfrm>
            <a:off x="3614057" y="3666212"/>
            <a:ext cx="5776686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Part 1: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Create groups of 4.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8860E1-A9E0-465E-3130-016BD9C5FCE8}"/>
              </a:ext>
            </a:extLst>
          </p:cNvPr>
          <p:cNvSpPr txBox="1"/>
          <p:nvPr/>
        </p:nvSpPr>
        <p:spPr>
          <a:xfrm>
            <a:off x="261257" y="5478248"/>
            <a:ext cx="12636190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Part 2:</a:t>
            </a:r>
            <a:b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For each prompt, come up with a “Yes, and…” statement &amp; a “Yes, but…” statement.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58B632-EEFA-66FB-1068-9EC082F64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539097" y="9007420"/>
            <a:ext cx="1190453" cy="675997"/>
          </a:xfrm>
          <a:prstGeom prst="rect">
            <a:avLst/>
          </a:prstGeom>
        </p:spPr>
      </p:pic>
      <p:pic>
        <p:nvPicPr>
          <p:cNvPr id="3" name="Picture 2" descr="A group of colorful puzzle pieces&#10;&#10;Description automatically generated">
            <a:extLst>
              <a:ext uri="{FF2B5EF4-FFF2-40B4-BE49-F238E27FC236}">
                <a16:creationId xmlns:a16="http://schemas.microsoft.com/office/drawing/2014/main" id="{E892D1E3-9AD3-D87B-93BC-584219D2DA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7" y="255156"/>
            <a:ext cx="4746172" cy="355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56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-194558" y="4436766"/>
            <a:ext cx="13393914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Yes, And…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6F290A-4E69-62B1-44FE-9E0A536F4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539097" y="9007420"/>
            <a:ext cx="1190453" cy="6759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C96A6C-35F8-4C37-6642-4FAA5726D610}"/>
              </a:ext>
            </a:extLst>
          </p:cNvPr>
          <p:cNvSpPr txBox="1"/>
          <p:nvPr/>
        </p:nvSpPr>
        <p:spPr>
          <a:xfrm>
            <a:off x="2406259" y="6504446"/>
            <a:ext cx="8192277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Yes, But…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657BBF-126D-475A-CCE8-CB12E0D2E8C7}"/>
              </a:ext>
            </a:extLst>
          </p:cNvPr>
          <p:cNvSpPr txBox="1"/>
          <p:nvPr/>
        </p:nvSpPr>
        <p:spPr>
          <a:xfrm>
            <a:off x="134064" y="1910726"/>
            <a:ext cx="11719421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91440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bg1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The Student 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Voice </a:t>
            </a:r>
            <a:r>
              <a:rPr lang="en-US" sz="3600" dirty="0">
                <a:solidFill>
                  <a:schemeClr val="bg1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team believes everyone teacher should 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participate in</a:t>
            </a:r>
            <a:r>
              <a:rPr lang="en-US" sz="3600" dirty="0">
                <a:solidFill>
                  <a:schemeClr val="bg1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 student focus groups.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AF8E14-48FC-CDF9-E85A-E4F7FE32CCC4}"/>
              </a:ext>
            </a:extLst>
          </p:cNvPr>
          <p:cNvSpPr txBox="1"/>
          <p:nvPr/>
        </p:nvSpPr>
        <p:spPr>
          <a:xfrm>
            <a:off x="213271" y="1793806"/>
            <a:ext cx="11561009" cy="1200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914400" marR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bg1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The Student Voice team wants to add a few students to be part of the team.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C83E6F-BC0E-8942-473D-11FBC69B871A}"/>
              </a:ext>
            </a:extLst>
          </p:cNvPr>
          <p:cNvSpPr txBox="1"/>
          <p:nvPr/>
        </p:nvSpPr>
        <p:spPr>
          <a:xfrm>
            <a:off x="792064" y="1672116"/>
            <a:ext cx="11420669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The Student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Voice team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wants the entire</a:t>
            </a:r>
            <a:b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staff to 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commit to student voice practices &amp; common lessons.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081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  <p:bldP spid="5" grpId="0"/>
      <p:bldP spid="5" grpId="1"/>
      <p:bldP spid="5" grpId="2"/>
      <p:bldP spid="5" grpId="3"/>
      <p:bldP spid="5" grpId="4"/>
      <p:bldP spid="9" grpId="0"/>
      <p:bldP spid="14" grpId="0"/>
      <p:bldP spid="14" grpId="1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17C9D-C47D-614E-60CA-FACCE379D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2B853-485D-55A8-9AEB-BC86A024D2DB}"/>
              </a:ext>
            </a:extLst>
          </p:cNvPr>
          <p:cNvSpPr txBox="1">
            <a:spLocks/>
          </p:cNvSpPr>
          <p:nvPr/>
        </p:nvSpPr>
        <p:spPr>
          <a:xfrm>
            <a:off x="2419400" y="1090638"/>
            <a:ext cx="13393914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Collaboration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Challenge!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7688E8-2AEC-3A3E-2CE4-5A1C075CA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539097" y="9007420"/>
            <a:ext cx="1190453" cy="6759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46EB378-F089-E057-0515-FB2130B77DEA}"/>
              </a:ext>
            </a:extLst>
          </p:cNvPr>
          <p:cNvSpPr txBox="1"/>
          <p:nvPr/>
        </p:nvSpPr>
        <p:spPr>
          <a:xfrm>
            <a:off x="-315686" y="4340753"/>
            <a:ext cx="13636171" cy="348813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Part 3: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Discuss the difference between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the “Yes, and…” &amp; ”Yes, but”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statements &amp; the impact this might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have on collaboration. </a:t>
            </a:r>
          </a:p>
        </p:txBody>
      </p:sp>
      <p:pic>
        <p:nvPicPr>
          <p:cNvPr id="3" name="Picture 2" descr="A group of colorful puzzle pieces&#10;&#10;Description automatically generated">
            <a:extLst>
              <a:ext uri="{FF2B5EF4-FFF2-40B4-BE49-F238E27FC236}">
                <a16:creationId xmlns:a16="http://schemas.microsoft.com/office/drawing/2014/main" id="{0ECF500E-7B9A-70E8-D1C1-5651B74ECD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7" y="255156"/>
            <a:ext cx="4746172" cy="355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71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-2827515" y="1010734"/>
            <a:ext cx="13393914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Collaboration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Scenarios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D006D-1C2E-4498-5CA7-30F4CB1B93C1}"/>
              </a:ext>
            </a:extLst>
          </p:cNvPr>
          <p:cNvSpPr txBox="1"/>
          <p:nvPr/>
        </p:nvSpPr>
        <p:spPr>
          <a:xfrm>
            <a:off x="134093" y="4017131"/>
            <a:ext cx="12736613" cy="40421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Number group off 1-8.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sz="4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Consider cartoon &amp; scenario.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sz="44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Work through the discussion questions. </a:t>
            </a:r>
            <a:endParaRPr kumimoji="0" lang="en-US" sz="44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6F290A-4E69-62B1-44FE-9E0A536F4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61893" y="9007420"/>
            <a:ext cx="1190453" cy="675997"/>
          </a:xfrm>
          <a:prstGeom prst="rect">
            <a:avLst/>
          </a:prstGeom>
        </p:spPr>
      </p:pic>
      <p:pic>
        <p:nvPicPr>
          <p:cNvPr id="3" name="Picture 2" descr="A group of colorful puzzle pieces&#10;&#10;Description automatically generated">
            <a:extLst>
              <a:ext uri="{FF2B5EF4-FFF2-40B4-BE49-F238E27FC236}">
                <a16:creationId xmlns:a16="http://schemas.microsoft.com/office/drawing/2014/main" id="{1F1B8FFB-C22A-953B-8034-111E119852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342" y="300948"/>
            <a:ext cx="4746172" cy="355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21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1508D1-2D66-7D41-FEA3-59B925C6F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61893" y="9007420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5550D9-4BAA-C775-32C0-37B204742BD9}"/>
              </a:ext>
            </a:extLst>
          </p:cNvPr>
          <p:cNvSpPr txBox="1"/>
          <p:nvPr/>
        </p:nvSpPr>
        <p:spPr>
          <a:xfrm>
            <a:off x="628650" y="641707"/>
            <a:ext cx="11525250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Collaboration Commitments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2025-2026</a:t>
            </a: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18E43F-6ED5-FE3B-E0C0-2941DD7B830E}"/>
              </a:ext>
            </a:extLst>
          </p:cNvPr>
          <p:cNvSpPr txBox="1"/>
          <p:nvPr/>
        </p:nvSpPr>
        <p:spPr>
          <a:xfrm>
            <a:off x="-484094" y="2925584"/>
            <a:ext cx="13972987" cy="618630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What can your team do to collaborate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(related to Student Voice &amp; Aspirations work)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 this next school year with: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Students?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Your Colleagues?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Schools of Action?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Other Complex Schools?</a:t>
            </a:r>
          </a:p>
        </p:txBody>
      </p:sp>
    </p:spTree>
    <p:extLst>
      <p:ext uri="{BB962C8B-B14F-4D97-AF65-F5344CB8AC3E}">
        <p14:creationId xmlns:p14="http://schemas.microsoft.com/office/powerpoint/2010/main" val="7571001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7" name="Picture 6" descr="IMG_694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07" y="529597"/>
            <a:ext cx="11162090" cy="8719729"/>
          </a:xfrm>
          <a:prstGeom prst="rect">
            <a:avLst/>
          </a:prstGeom>
          <a:effectLst>
            <a:softEdge rad="5842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11A836-D906-1A4E-BDD5-35B462FFED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7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487679" y="739319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Celebration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505812-3EBE-FCAA-D346-C824421C9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8" name="Picture 7" descr="A cartoon hand pointing at something&#10;&#10;Description automatically generated">
            <a:extLst>
              <a:ext uri="{FF2B5EF4-FFF2-40B4-BE49-F238E27FC236}">
                <a16:creationId xmlns:a16="http://schemas.microsoft.com/office/drawing/2014/main" id="{2F7D4548-596D-62F7-7525-5FCE0C1766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606" y="2438693"/>
            <a:ext cx="6575588" cy="6575588"/>
          </a:xfrm>
          <a:prstGeom prst="rect">
            <a:avLst/>
          </a:prstGeom>
          <a:effectLst>
            <a:softEdge rad="110770"/>
          </a:effectLst>
        </p:spPr>
      </p:pic>
    </p:spTree>
    <p:extLst>
      <p:ext uri="{BB962C8B-B14F-4D97-AF65-F5344CB8AC3E}">
        <p14:creationId xmlns:p14="http://schemas.microsoft.com/office/powerpoint/2010/main" val="4403136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D0229AD-93B6-BBCA-029E-9B6A119266E2}"/>
              </a:ext>
            </a:extLst>
          </p:cNvPr>
          <p:cNvSpPr txBox="1"/>
          <p:nvPr/>
        </p:nvSpPr>
        <p:spPr>
          <a:xfrm>
            <a:off x="2895146" y="533331"/>
            <a:ext cx="7214507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Teacher Talents?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85355E-79BC-EA07-30DF-F8517C55CF5E}"/>
              </a:ext>
            </a:extLst>
          </p:cNvPr>
          <p:cNvSpPr txBox="1"/>
          <p:nvPr/>
        </p:nvSpPr>
        <p:spPr>
          <a:xfrm>
            <a:off x="1428376" y="2074238"/>
            <a:ext cx="10148047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rtl="0" latinLnBrk="1" hangingPunct="0"/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2"/>
              </a:rPr>
              <a:t>https://vimeo.com/1099356557/71c41e575c</a:t>
            </a: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 </a:t>
            </a:r>
          </a:p>
          <a:p>
            <a:pPr rtl="0" latinLnBrk="1" hangingPunct="0"/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https://youtu.be/UD5sKRmPu6Y</a:t>
            </a: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13D6FF-5B74-E6D4-08B3-97882185161D}"/>
              </a:ext>
            </a:extLst>
          </p:cNvPr>
          <p:cNvSpPr txBox="1"/>
          <p:nvPr/>
        </p:nvSpPr>
        <p:spPr>
          <a:xfrm>
            <a:off x="299258" y="8927793"/>
            <a:ext cx="2793077" cy="675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6480146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8E220F2-7F25-2C0E-F7EB-B689B067AFB6}"/>
              </a:ext>
            </a:extLst>
          </p:cNvPr>
          <p:cNvSpPr txBox="1"/>
          <p:nvPr/>
        </p:nvSpPr>
        <p:spPr>
          <a:xfrm>
            <a:off x="2049235" y="439442"/>
            <a:ext cx="8874579" cy="9335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54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Real Teacher Talents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B04045-3654-CEDB-DBDC-20E9022BBB2B}"/>
              </a:ext>
            </a:extLst>
          </p:cNvPr>
          <p:cNvSpPr txBox="1"/>
          <p:nvPr/>
        </p:nvSpPr>
        <p:spPr>
          <a:xfrm>
            <a:off x="299258" y="8927793"/>
            <a:ext cx="2793077" cy="675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06C2D8-E49E-1D32-2E98-7D7E66E7E098}"/>
              </a:ext>
            </a:extLst>
          </p:cNvPr>
          <p:cNvSpPr txBox="1"/>
          <p:nvPr/>
        </p:nvSpPr>
        <p:spPr>
          <a:xfrm>
            <a:off x="1428376" y="2074238"/>
            <a:ext cx="10148047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Vimeo: </a:t>
            </a:r>
          </a:p>
          <a:p>
            <a:pPr rtl="0" latinLnBrk="1" hangingPunct="0"/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https://vimeo.com/1099354875</a:t>
            </a: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YouTube: </a:t>
            </a:r>
          </a:p>
          <a:p>
            <a:pPr rtl="0" latinLnBrk="1" hangingPunct="0"/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4"/>
              </a:rPr>
              <a:t>https://youtu.be/MYN0OuIrYMw</a:t>
            </a:r>
            <a:r>
              <a:rPr lang="en-US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4953888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9634" y="882909"/>
            <a:ext cx="11656648" cy="2220791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Coffee Talk</a:t>
            </a:r>
            <a:b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3200" dirty="0">
                <a:solidFill>
                  <a:srgbClr val="FFFF00"/>
                </a:solidFill>
                <a:latin typeface="Chalkduster"/>
                <a:cs typeface="Chalkduster"/>
              </a:rPr>
              <a:t>Meeting Goals</a:t>
            </a:r>
            <a:br>
              <a:rPr lang="en-US" sz="3200" dirty="0">
                <a:solidFill>
                  <a:srgbClr val="FFFF00"/>
                </a:solidFill>
                <a:latin typeface="Chalkduster"/>
                <a:cs typeface="Chalkduster"/>
              </a:rPr>
            </a:br>
            <a:r>
              <a:rPr lang="en-US" sz="3200" dirty="0">
                <a:solidFill>
                  <a:srgbClr val="FFFF00"/>
                </a:solidFill>
                <a:latin typeface="Chalkduster"/>
                <a:cs typeface="Chalkduster"/>
              </a:rPr>
              <a:t>“Talk amongst yourselves!”</a:t>
            </a:r>
            <a:br>
              <a:rPr lang="en-US" sz="3200" dirty="0">
                <a:solidFill>
                  <a:srgbClr val="FFFF00"/>
                </a:solidFill>
                <a:latin typeface="Chalkduster"/>
                <a:cs typeface="Chalkduster"/>
              </a:rPr>
            </a:b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FA742C-7577-AA02-E831-298FFC75CD8A}"/>
              </a:ext>
            </a:extLst>
          </p:cNvPr>
          <p:cNvSpPr txBox="1"/>
          <p:nvPr/>
        </p:nvSpPr>
        <p:spPr>
          <a:xfrm>
            <a:off x="76003" y="3479682"/>
            <a:ext cx="1249284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 algn="l" rtl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Brief introduction of Text Set.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lvl="0" indent="-571500" algn="l" rtl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Read whatever you want from the Text Set! Freedom to choose!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lvl="0" indent="-571500" algn="l" rtl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Reflection Questions:</a:t>
            </a:r>
          </a:p>
          <a:p>
            <a:pPr lvl="2" indent="0" algn="l" rtl="0"/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	1. What did you learn about Talents?</a:t>
            </a:r>
          </a:p>
          <a:p>
            <a:pPr lvl="0" algn="l" rtl="0"/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	2. What are you wondering about? 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	3. What do you most want to remember?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571500" lvl="0" indent="-571500" algn="l" rtl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Create groups of 3 with people not at your table &amp; </a:t>
            </a:r>
            <a:r>
              <a:rPr lang="en-US" sz="3200" dirty="0">
                <a:solidFill>
                  <a:srgbClr val="FFFF00"/>
                </a:solidFill>
                <a:latin typeface="Chalkduster" panose="03050602040202020205" pitchFamily="66" charset="77"/>
              </a:rPr>
              <a:t>“talk amongst yourselves!”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36FED0-790D-E434-924E-AE512E8FD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8" name="Picture 7" descr="A logo of two cups&#10;&#10;AI-generated content may be incorrect.">
            <a:extLst>
              <a:ext uri="{FF2B5EF4-FFF2-40B4-BE49-F238E27FC236}">
                <a16:creationId xmlns:a16="http://schemas.microsoft.com/office/drawing/2014/main" id="{F1B9C5F6-789A-745B-2C46-F2727A7D6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883" y="272275"/>
            <a:ext cx="2683103" cy="2986666"/>
          </a:xfrm>
          <a:prstGeom prst="rect">
            <a:avLst/>
          </a:prstGeom>
          <a:effectLst>
            <a:softEdge rad="78764"/>
          </a:effectLst>
        </p:spPr>
      </p:pic>
    </p:spTree>
    <p:extLst>
      <p:ext uri="{BB962C8B-B14F-4D97-AF65-F5344CB8AC3E}">
        <p14:creationId xmlns:p14="http://schemas.microsoft.com/office/powerpoint/2010/main" val="269471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1609776" y="732284"/>
            <a:ext cx="12520332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Celebrating Talents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6F290A-4E69-62B1-44FE-9E0A536F4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61893" y="9007420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9852A3-1A1B-404E-5682-18206DDB9155}"/>
              </a:ext>
            </a:extLst>
          </p:cNvPr>
          <p:cNvSpPr txBox="1"/>
          <p:nvPr/>
        </p:nvSpPr>
        <p:spPr>
          <a:xfrm>
            <a:off x="510694" y="2655576"/>
            <a:ext cx="12742796" cy="69865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algn="l">
              <a:spcBef>
                <a:spcPts val="0"/>
              </a:spcBef>
              <a:spcAft>
                <a:spcPts val="900"/>
              </a:spcAft>
            </a:pPr>
            <a:r>
              <a:rPr lang="en-US" dirty="0">
                <a:solidFill>
                  <a:srgbClr val="FFFF00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Team benefits of </a:t>
            </a: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recognizing &amp; u</a:t>
            </a:r>
            <a:r>
              <a:rPr lang="en-US" dirty="0">
                <a:solidFill>
                  <a:srgbClr val="FFFF00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tilizing individual talents:</a:t>
            </a:r>
          </a:p>
          <a:p>
            <a:pPr marL="0" marR="0" algn="l">
              <a:spcBef>
                <a:spcPts val="0"/>
              </a:spcBef>
              <a:spcAft>
                <a:spcPts val="900"/>
              </a:spcAft>
            </a:pPr>
            <a:endParaRPr lang="en-US" sz="2800" dirty="0">
              <a:solidFill>
                <a:srgbClr val="FFFF00"/>
              </a:solidFill>
              <a:effectLst/>
              <a:latin typeface="Chalkduster" panose="03050602040202020205" pitchFamily="66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0" algn="l">
              <a:spcBef>
                <a:spcPts val="0"/>
              </a:spcBef>
              <a:spcAft>
                <a:spcPts val="900"/>
              </a:spcAft>
              <a:buSzPts val="1000"/>
              <a:tabLst>
                <a:tab pos="457200" algn="l"/>
              </a:tabLst>
            </a:pPr>
            <a:r>
              <a:rPr lang="en-US" dirty="0">
                <a:solidFill>
                  <a:schemeClr val="bg1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1. 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Maximizes</a:t>
            </a:r>
            <a:r>
              <a:rPr lang="en-US" dirty="0">
                <a:solidFill>
                  <a:schemeClr val="bg1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 time.</a:t>
            </a:r>
          </a:p>
          <a:p>
            <a:pPr marL="342900" marR="0" lvl="0" indent="-342900" algn="l">
              <a:spcBef>
                <a:spcPts val="0"/>
              </a:spcBef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US" dirty="0">
              <a:solidFill>
                <a:schemeClr val="bg1"/>
              </a:solidFill>
              <a:effectLst/>
              <a:latin typeface="Chalkduster" panose="03050602040202020205" pitchFamily="66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0" algn="l">
              <a:spcBef>
                <a:spcPts val="0"/>
              </a:spcBef>
              <a:spcAft>
                <a:spcPts val="900"/>
              </a:spcAft>
              <a:buSzPts val="1000"/>
              <a:tabLst>
                <a:tab pos="457200" algn="l"/>
              </a:tabLst>
            </a:pPr>
            <a:r>
              <a:rPr lang="en-US" dirty="0">
                <a:solidFill>
                  <a:schemeClr val="bg1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2. Supports individual accountability.</a:t>
            </a:r>
          </a:p>
          <a:p>
            <a:pPr marL="342900" marR="0" lvl="0" indent="-342900" algn="l">
              <a:spcBef>
                <a:spcPts val="0"/>
              </a:spcBef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US" dirty="0">
              <a:solidFill>
                <a:schemeClr val="bg1"/>
              </a:solidFill>
              <a:effectLst/>
              <a:latin typeface="Chalkduster" panose="03050602040202020205" pitchFamily="66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0" algn="l">
              <a:spcBef>
                <a:spcPts val="0"/>
              </a:spcBef>
              <a:spcAft>
                <a:spcPts val="900"/>
              </a:spcAft>
              <a:buSzPts val="1000"/>
              <a:tabLst>
                <a:tab pos="457200" algn="l"/>
              </a:tabLst>
            </a:pPr>
            <a:r>
              <a:rPr lang="en-US" dirty="0">
                <a:solidFill>
                  <a:schemeClr val="bg1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3. Builds a stronger sense of team.</a:t>
            </a:r>
          </a:p>
          <a:p>
            <a:pPr marL="342900" marR="0" lvl="0" indent="-342900" algn="l">
              <a:spcBef>
                <a:spcPts val="0"/>
              </a:spcBef>
              <a:spcAft>
                <a:spcPts val="9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0" algn="l">
              <a:spcBef>
                <a:spcPts val="0"/>
              </a:spcBef>
              <a:spcAft>
                <a:spcPts val="900"/>
              </a:spcAft>
              <a:buSzPts val="1000"/>
              <a:tabLst>
                <a:tab pos="457200" algn="l"/>
              </a:tabLst>
            </a:pPr>
            <a:r>
              <a:rPr lang="en-US" dirty="0">
                <a:solidFill>
                  <a:schemeClr val="bg1"/>
                </a:solidFill>
                <a:effectLst/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4. 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  <a:ea typeface="Aptos" panose="020B0004020202020204" pitchFamily="34" charset="0"/>
                <a:cs typeface="Times New Roman" panose="02020603050405020304" pitchFamily="18" charset="0"/>
              </a:rPr>
              <a:t>Celebrates each person’s unique abilities, 			 skills &amp; experiences. </a:t>
            </a:r>
            <a:endParaRPr lang="en-US" dirty="0">
              <a:solidFill>
                <a:schemeClr val="bg1"/>
              </a:solidFill>
              <a:effectLst/>
              <a:latin typeface="Chalkduster" panose="03050602040202020205" pitchFamily="66" charset="77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cartoon hand pointing at something&#10;&#10;Description automatically generated">
            <a:extLst>
              <a:ext uri="{FF2B5EF4-FFF2-40B4-BE49-F238E27FC236}">
                <a16:creationId xmlns:a16="http://schemas.microsoft.com/office/drawing/2014/main" id="{296F32FE-8C40-77C9-4047-93EAC21CFB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3058">
            <a:off x="668629" y="256758"/>
            <a:ext cx="2240883" cy="2240883"/>
          </a:xfrm>
          <a:prstGeom prst="rect">
            <a:avLst/>
          </a:prstGeom>
          <a:effectLst>
            <a:softEdge rad="110770"/>
          </a:effectLst>
        </p:spPr>
      </p:pic>
    </p:spTree>
    <p:extLst>
      <p:ext uri="{BB962C8B-B14F-4D97-AF65-F5344CB8AC3E}">
        <p14:creationId xmlns:p14="http://schemas.microsoft.com/office/powerpoint/2010/main" val="33565870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7F4204-959A-98BD-8B79-A48D604538DD}"/>
              </a:ext>
            </a:extLst>
          </p:cNvPr>
          <p:cNvSpPr txBox="1"/>
          <p:nvPr/>
        </p:nvSpPr>
        <p:spPr>
          <a:xfrm>
            <a:off x="3956371" y="208425"/>
            <a:ext cx="8995975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Our Talented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Student Voice Team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F54E18-19CE-F14E-29A5-0630061A681F}"/>
              </a:ext>
            </a:extLst>
          </p:cNvPr>
          <p:cNvSpPr txBox="1"/>
          <p:nvPr/>
        </p:nvSpPr>
        <p:spPr>
          <a:xfrm>
            <a:off x="4120483" y="2138019"/>
            <a:ext cx="8667750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Part 1: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Using the </a:t>
            </a:r>
            <a:r>
              <a:rPr kumimoji="0" lang="en-US" sz="3600" b="0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Talented Educators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resource</a:t>
            </a:r>
            <a:r>
              <a:rPr kumimoji="0" lang="en-US" sz="3600" b="0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as a guide, choose 1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alent you see in EACH of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your team members. Write a</a:t>
            </a:r>
            <a:b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post card to each team member highlighting the specific talent you see in them.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D5CE5F-B921-9CA6-8362-799EC21C5C70}"/>
              </a:ext>
            </a:extLst>
          </p:cNvPr>
          <p:cNvSpPr txBox="1"/>
          <p:nvPr/>
        </p:nvSpPr>
        <p:spPr>
          <a:xfrm>
            <a:off x="-274624" y="6810837"/>
            <a:ext cx="13062857" cy="28725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Part 2:</a:t>
            </a:r>
            <a:b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After receiving your Talent Cards, first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c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elebrate, &amp; then consider how you can use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your talents as a member of the</a:t>
            </a:r>
            <a:b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Student Voice Team.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C3D50D-409F-61D5-C01F-65847491B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61893" y="9007420"/>
            <a:ext cx="1190453" cy="675997"/>
          </a:xfrm>
          <a:prstGeom prst="rect">
            <a:avLst/>
          </a:prstGeom>
        </p:spPr>
      </p:pic>
      <p:pic>
        <p:nvPicPr>
          <p:cNvPr id="7" name="Picture 6" descr="A screenshot of a survey&#10;&#10;AI-generated content may be incorrect.">
            <a:extLst>
              <a:ext uri="{FF2B5EF4-FFF2-40B4-BE49-F238E27FC236}">
                <a16:creationId xmlns:a16="http://schemas.microsoft.com/office/drawing/2014/main" id="{BDCB5B14-421E-8114-211F-290FF9A5BB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78" y="1199237"/>
            <a:ext cx="3749737" cy="525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10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-282566" y="241927"/>
            <a:ext cx="13393914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Celebrating the Talent </a:t>
            </a:r>
          </a:p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at our School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6F290A-4E69-62B1-44FE-9E0A536F4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61893" y="9007420"/>
            <a:ext cx="1190453" cy="675997"/>
          </a:xfrm>
          <a:prstGeom prst="rect">
            <a:avLst/>
          </a:prstGeom>
        </p:spPr>
      </p:pic>
      <p:pic>
        <p:nvPicPr>
          <p:cNvPr id="6" name="Picture 5" descr="A questionnaire with text on it&#10;&#10;Description automatically generated">
            <a:extLst>
              <a:ext uri="{FF2B5EF4-FFF2-40B4-BE49-F238E27FC236}">
                <a16:creationId xmlns:a16="http://schemas.microsoft.com/office/drawing/2014/main" id="{71275F1F-CA08-5F1D-0218-5261041EB7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67" y="2138019"/>
            <a:ext cx="5484472" cy="7162242"/>
          </a:xfrm>
          <a:prstGeom prst="rect">
            <a:avLst/>
          </a:prstGeom>
          <a:effectLst>
            <a:softEdge rad="141032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7F6BF8-66BC-495A-98D0-6260BD85D043}"/>
              </a:ext>
            </a:extLst>
          </p:cNvPr>
          <p:cNvSpPr txBox="1"/>
          <p:nvPr/>
        </p:nvSpPr>
        <p:spPr>
          <a:xfrm>
            <a:off x="6215861" y="3282368"/>
            <a:ext cx="6322828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Work through the</a:t>
            </a:r>
            <a:b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School Talents Audit</a:t>
            </a:r>
            <a:b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to further explore how talents are recognized &amp; utilized to amplify</a:t>
            </a:r>
            <a:b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Student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 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Voice at your</a:t>
            </a:r>
            <a:b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school.</a:t>
            </a:r>
          </a:p>
        </p:txBody>
      </p:sp>
    </p:spTree>
    <p:extLst>
      <p:ext uri="{BB962C8B-B14F-4D97-AF65-F5344CB8AC3E}">
        <p14:creationId xmlns:p14="http://schemas.microsoft.com/office/powerpoint/2010/main" val="42274716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751AEF-54D3-D4B0-0991-1CA66E00BBA6}"/>
              </a:ext>
            </a:extLst>
          </p:cNvPr>
          <p:cNvSpPr txBox="1"/>
          <p:nvPr/>
        </p:nvSpPr>
        <p:spPr>
          <a:xfrm>
            <a:off x="3203931" y="847134"/>
            <a:ext cx="10980842" cy="2585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914400"/>
            <a:r>
              <a:rPr lang="en-AU" sz="5400" dirty="0">
                <a:solidFill>
                  <a:srgbClr val="FFFF00"/>
                </a:solidFill>
                <a:latin typeface="Chalkduster"/>
              </a:rPr>
              <a:t>Celebration</a:t>
            </a:r>
            <a:br>
              <a:rPr lang="en-AU" sz="5400" dirty="0">
                <a:solidFill>
                  <a:srgbClr val="FFFF00"/>
                </a:solidFill>
                <a:latin typeface="Chalkduster"/>
              </a:rPr>
            </a:br>
            <a:r>
              <a:rPr lang="en-AU" sz="5400" dirty="0">
                <a:solidFill>
                  <a:srgbClr val="FFFF00"/>
                </a:solidFill>
                <a:latin typeface="Chalkduster"/>
              </a:rPr>
              <a:t>Commitment</a:t>
            </a:r>
          </a:p>
          <a:p>
            <a:pPr defTabSz="914400"/>
            <a:r>
              <a:rPr lang="en-AU" sz="5400" dirty="0">
                <a:solidFill>
                  <a:srgbClr val="FFFF00"/>
                </a:solidFill>
                <a:latin typeface="Chalkduster"/>
              </a:rPr>
              <a:t>2025-26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7D235B-005D-0DB8-209A-542D80328BCC}"/>
              </a:ext>
            </a:extLst>
          </p:cNvPr>
          <p:cNvSpPr txBox="1"/>
          <p:nvPr/>
        </p:nvSpPr>
        <p:spPr>
          <a:xfrm>
            <a:off x="617764" y="4547984"/>
            <a:ext cx="11769271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How can each team member use their</a:t>
            </a:r>
            <a:b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alents to grow, share 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&amp;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celebrate the work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being done by the Student Voice 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eam?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How can you regularly celebrate &amp;</a:t>
            </a:r>
            <a:b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share successes as a Schools of Action</a:t>
            </a:r>
            <a:b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community?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578BC9-EC6C-70C3-EE5F-3A4297912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61893" y="9007420"/>
            <a:ext cx="1190453" cy="675997"/>
          </a:xfrm>
          <a:prstGeom prst="rect">
            <a:avLst/>
          </a:prstGeom>
        </p:spPr>
      </p:pic>
      <p:pic>
        <p:nvPicPr>
          <p:cNvPr id="2" name="Picture 1" descr="A cartoon hand pointing at something&#10;&#10;Description automatically generated">
            <a:extLst>
              <a:ext uri="{FF2B5EF4-FFF2-40B4-BE49-F238E27FC236}">
                <a16:creationId xmlns:a16="http://schemas.microsoft.com/office/drawing/2014/main" id="{AF87A8E3-C50B-1A47-8A7C-AAC3E7F36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23850"/>
            <a:ext cx="3700850" cy="3700850"/>
          </a:xfrm>
          <a:prstGeom prst="rect">
            <a:avLst/>
          </a:prstGeom>
          <a:effectLst>
            <a:softEdge rad="110770"/>
          </a:effectLst>
        </p:spPr>
      </p:pic>
    </p:spTree>
    <p:extLst>
      <p:ext uri="{BB962C8B-B14F-4D97-AF65-F5344CB8AC3E}">
        <p14:creationId xmlns:p14="http://schemas.microsoft.com/office/powerpoint/2010/main" val="1301725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5F67-A221-E41A-BD2D-3547F3DD1B3C}"/>
              </a:ext>
            </a:extLst>
          </p:cNvPr>
          <p:cNvSpPr txBox="1">
            <a:spLocks/>
          </p:cNvSpPr>
          <p:nvPr/>
        </p:nvSpPr>
        <p:spPr>
          <a:xfrm>
            <a:off x="-282566" y="241927"/>
            <a:ext cx="13393914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AU" sz="6000" dirty="0">
                <a:solidFill>
                  <a:srgbClr val="FFFF00"/>
                </a:solidFill>
                <a:latin typeface="Chalkduster"/>
              </a:rPr>
              <a:t>Celebrating Students’</a:t>
            </a:r>
          </a:p>
          <a:p>
            <a:pPr defTabSz="914400"/>
            <a:r>
              <a:rPr lang="en-AU" sz="6000" dirty="0">
                <a:solidFill>
                  <a:srgbClr val="FFFF00"/>
                </a:solidFill>
                <a:latin typeface="Chalkduster"/>
              </a:rPr>
              <a:t>Talents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6F290A-4E69-62B1-44FE-9E0A536F4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20782" y="8906466"/>
            <a:ext cx="1190453" cy="675997"/>
          </a:xfrm>
          <a:prstGeom prst="rect">
            <a:avLst/>
          </a:prstGeom>
        </p:spPr>
      </p:pic>
      <p:pic>
        <p:nvPicPr>
          <p:cNvPr id="4" name="Picture 3" descr="A lesson plan with text and images&#10;&#10;Description automatically generated">
            <a:extLst>
              <a:ext uri="{FF2B5EF4-FFF2-40B4-BE49-F238E27FC236}">
                <a16:creationId xmlns:a16="http://schemas.microsoft.com/office/drawing/2014/main" id="{0770F2A4-16AC-52B2-EDC4-2390D5DAAA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974" y="2916466"/>
            <a:ext cx="4200851" cy="5443764"/>
          </a:xfrm>
          <a:prstGeom prst="rect">
            <a:avLst/>
          </a:prstGeom>
        </p:spPr>
      </p:pic>
      <p:pic>
        <p:nvPicPr>
          <p:cNvPr id="8" name="Picture 7" descr="A close-up of a lesson plan&#10;&#10;Description automatically generated">
            <a:extLst>
              <a:ext uri="{FF2B5EF4-FFF2-40B4-BE49-F238E27FC236}">
                <a16:creationId xmlns:a16="http://schemas.microsoft.com/office/drawing/2014/main" id="{7A68673B-0646-D600-9A67-201707D84B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9680" y="4148024"/>
            <a:ext cx="4212664" cy="5443763"/>
          </a:xfrm>
          <a:prstGeom prst="rect">
            <a:avLst/>
          </a:prstGeom>
        </p:spPr>
      </p:pic>
      <p:pic>
        <p:nvPicPr>
          <p:cNvPr id="13" name="Picture 12" descr="A lesson plan with text and images&#10;&#10;Description automatically generated">
            <a:extLst>
              <a:ext uri="{FF2B5EF4-FFF2-40B4-BE49-F238E27FC236}">
                <a16:creationId xmlns:a16="http://schemas.microsoft.com/office/drawing/2014/main" id="{3720E823-3DD4-2A01-66F2-551090902A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3" y="1537893"/>
            <a:ext cx="4157056" cy="544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198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8985D9A-C1EA-FF42-B7CD-BDAF39519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531" y="601487"/>
            <a:ext cx="969573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4" name="Picture 3" descr="A qr code with a black text&#10;&#10;AI-generated content may be incorrect.">
            <a:extLst>
              <a:ext uri="{FF2B5EF4-FFF2-40B4-BE49-F238E27FC236}">
                <a16:creationId xmlns:a16="http://schemas.microsoft.com/office/drawing/2014/main" id="{D943B791-165E-BBF8-F696-0D07974BC1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298" y="2090530"/>
            <a:ext cx="6321971" cy="63431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DABCB8-97E3-7282-EBAD-15E9B0D7D2F1}"/>
              </a:ext>
            </a:extLst>
          </p:cNvPr>
          <p:cNvSpPr txBox="1"/>
          <p:nvPr/>
        </p:nvSpPr>
        <p:spPr>
          <a:xfrm>
            <a:off x="1557053" y="8868078"/>
            <a:ext cx="989069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https://</a:t>
            </a: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</a:rPr>
              <a:t>quagliainstitute.org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</a:rPr>
              <a:t>/c3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highlight>
                <a:srgbClr val="FF0000"/>
              </a:highlight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54228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11E1B9-5381-604C-DDCE-2F2D7F667AFB}"/>
              </a:ext>
            </a:extLst>
          </p:cNvPr>
          <p:cNvSpPr txBox="1"/>
          <p:nvPr/>
        </p:nvSpPr>
        <p:spPr>
          <a:xfrm>
            <a:off x="4334747" y="413051"/>
            <a:ext cx="8356715" cy="259558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Dr. Russ Requested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to End the Day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with a Game! </a:t>
            </a:r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  <a:sym typeface="Wingdings" pitchFamily="2" charset="2"/>
              </a:rPr>
              <a:t></a:t>
            </a:r>
            <a:endParaRPr kumimoji="0" lang="en-US" sz="5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F4996D-B8A0-D5D2-7AE7-884961F93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61893" y="9007420"/>
            <a:ext cx="1190453" cy="675997"/>
          </a:xfrm>
          <a:prstGeom prst="rect">
            <a:avLst/>
          </a:prstGeom>
        </p:spPr>
      </p:pic>
      <p:pic>
        <p:nvPicPr>
          <p:cNvPr id="3" name="Picture 2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8492820C-C7B3-993A-C880-09A67E6BA3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09" y="314016"/>
            <a:ext cx="3782794" cy="5422484"/>
          </a:xfrm>
          <a:prstGeom prst="rect">
            <a:avLst/>
          </a:prstGeom>
        </p:spPr>
      </p:pic>
      <p:pic>
        <p:nvPicPr>
          <p:cNvPr id="5" name="Picture 4" descr="A person clapping her hands&#10;&#10;AI-generated content may be incorrect.">
            <a:extLst>
              <a:ext uri="{FF2B5EF4-FFF2-40B4-BE49-F238E27FC236}">
                <a16:creationId xmlns:a16="http://schemas.microsoft.com/office/drawing/2014/main" id="{EEF179DF-1A7C-E2A8-1719-8E00C50106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574" y="4170855"/>
            <a:ext cx="2819059" cy="4082775"/>
          </a:xfrm>
          <a:prstGeom prst="rect">
            <a:avLst/>
          </a:prstGeom>
        </p:spPr>
      </p:pic>
      <p:pic>
        <p:nvPicPr>
          <p:cNvPr id="7" name="Picture 6" descr="A watercolor painting of hands making a heart shape&#10;&#10;AI-generated content may be incorrect.">
            <a:extLst>
              <a:ext uri="{FF2B5EF4-FFF2-40B4-BE49-F238E27FC236}">
                <a16:creationId xmlns:a16="http://schemas.microsoft.com/office/drawing/2014/main" id="{161E7ADB-85DC-7300-E8CB-A57718BAD7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509" y="3370792"/>
            <a:ext cx="2819058" cy="40551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C5E24E4-2CF8-8B58-04D7-F0E28C0A27EE}"/>
              </a:ext>
            </a:extLst>
          </p:cNvPr>
          <p:cNvSpPr txBox="1"/>
          <p:nvPr/>
        </p:nvSpPr>
        <p:spPr>
          <a:xfrm>
            <a:off x="302984" y="8463681"/>
            <a:ext cx="11584216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Crazy, random motions &amp; saying blah blah </a:t>
            </a:r>
            <a:r>
              <a:rPr lang="en-US" sz="3200" dirty="0" err="1">
                <a:solidFill>
                  <a:schemeClr val="bg1"/>
                </a:solidFill>
                <a:latin typeface="Chalkduster" panose="03050602040202020205" pitchFamily="66" charset="77"/>
              </a:rPr>
              <a:t>doesNOT</a:t>
            </a: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 count! Must do correct motion &amp; word! </a:t>
            </a: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  <a:sym typeface="Wingdings" pitchFamily="2" charset="2"/>
              </a:rPr>
              <a:t></a:t>
            </a: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pic>
        <p:nvPicPr>
          <p:cNvPr id="9" name="Picture 8" descr="A cartoon of a person with a light bulb above his head&#10;&#10;AI-generated content may be incorrect.">
            <a:extLst>
              <a:ext uri="{FF2B5EF4-FFF2-40B4-BE49-F238E27FC236}">
                <a16:creationId xmlns:a16="http://schemas.microsoft.com/office/drawing/2014/main" id="{FB570542-1626-18F9-9D29-414215C4B8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459" y="3343124"/>
            <a:ext cx="2850239" cy="408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1174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52260-00A8-BB2D-7A49-D04781608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425AF1-8425-8A15-7034-F8455ECF35DA}"/>
              </a:ext>
            </a:extLst>
          </p:cNvPr>
          <p:cNvSpPr txBox="1"/>
          <p:nvPr/>
        </p:nvSpPr>
        <p:spPr>
          <a:xfrm>
            <a:off x="1532934" y="225755"/>
            <a:ext cx="12538129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C3 Card Game Directions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D721C5-2282-A3C4-DE9F-9260FC207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3" name="Picture 12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49005906-251F-EF68-631C-E36F496EA2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16" y="225755"/>
            <a:ext cx="1950836" cy="279644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9742CAC-6688-F5D6-3C08-6D0CE27D168A}"/>
              </a:ext>
            </a:extLst>
          </p:cNvPr>
          <p:cNvSpPr txBox="1"/>
          <p:nvPr/>
        </p:nvSpPr>
        <p:spPr>
          <a:xfrm>
            <a:off x="2873799" y="1336380"/>
            <a:ext cx="985639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12 cards per person in a face down pile, one hand length from the middle.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One hand flat next to your pile.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96076D-EBA8-A2D7-22DF-0FA2A86986D7}"/>
              </a:ext>
            </a:extLst>
          </p:cNvPr>
          <p:cNvSpPr txBox="1"/>
          <p:nvPr/>
        </p:nvSpPr>
        <p:spPr>
          <a:xfrm>
            <a:off x="116378" y="3185669"/>
            <a:ext cx="12812419" cy="65043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Take turns saying any word on the front of the card. Flip the top card away from yourself. If the card is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the one you called, slap the pile. If you are the last to slap, you take the pile &amp; call out any word on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the front of the card to start the next round.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rtl="0" latinLnBrk="1" hangingPunct="0"/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If a wild card is flipped you must say the word &amp; do the motion before slapping the pile. Crazy, random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motions &amp; saying blah blah does NOT count! Must do correct motion &amp; word before slapping the pile or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you pick it up! </a:t>
            </a: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  <a:sym typeface="Wingdings" pitchFamily="2" charset="2"/>
              </a:rPr>
              <a:t></a:t>
            </a: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First person out of cards wins!</a:t>
            </a:r>
          </a:p>
        </p:txBody>
      </p:sp>
    </p:spTree>
    <p:extLst>
      <p:ext uri="{BB962C8B-B14F-4D97-AF65-F5344CB8AC3E}">
        <p14:creationId xmlns:p14="http://schemas.microsoft.com/office/powerpoint/2010/main" val="2613779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291D6-D928-05B4-1E33-948B9B9CA62B}"/>
              </a:ext>
            </a:extLst>
          </p:cNvPr>
          <p:cNvSpPr txBox="1">
            <a:spLocks/>
          </p:cNvSpPr>
          <p:nvPr/>
        </p:nvSpPr>
        <p:spPr>
          <a:xfrm>
            <a:off x="487679" y="640942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Closing Thoughts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from Dr. Russ!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B1516B-8AB7-B021-0BBC-2416066A2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6" name="Picture 5" descr="A cartoon character with a beard and glasses&#10;&#10;Description automatically generated">
            <a:extLst>
              <a:ext uri="{FF2B5EF4-FFF2-40B4-BE49-F238E27FC236}">
                <a16:creationId xmlns:a16="http://schemas.microsoft.com/office/drawing/2014/main" id="{5B1C8F86-C6FC-8C69-DC5D-5BD6AEC612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7645">
            <a:off x="3873499" y="2953892"/>
            <a:ext cx="5257800" cy="6311900"/>
          </a:xfrm>
          <a:prstGeom prst="rect">
            <a:avLst/>
          </a:prstGeom>
          <a:effectLst>
            <a:softEdge rad="207207"/>
          </a:effectLst>
        </p:spPr>
      </p:pic>
    </p:spTree>
    <p:extLst>
      <p:ext uri="{BB962C8B-B14F-4D97-AF65-F5344CB8AC3E}">
        <p14:creationId xmlns:p14="http://schemas.microsoft.com/office/powerpoint/2010/main" val="34111802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85233" y="3785523"/>
            <a:ext cx="9339033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Dr. Russ Quaglia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 err="1">
                <a:solidFill>
                  <a:schemeClr val="bg1"/>
                </a:solidFill>
                <a:latin typeface="Chalkduster"/>
                <a:cs typeface="Chalkduster"/>
              </a:rPr>
              <a:t>Quaglia@QuagliaInstitute.org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Dr. Lisa Lande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rtl="0" latinLnBrk="1" hangingPunct="0"/>
            <a:r>
              <a:rPr kumimoji="0" lang="en-US" sz="40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Lande@QuagliaInstitute.org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 rtl="0" latinLnBrk="1" hangingPunct="0"/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DDE59E-6740-FE43-99B1-E1A7E9DA7B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6E13BA-DE5C-C5F1-D586-D25C10750380}"/>
              </a:ext>
            </a:extLst>
          </p:cNvPr>
          <p:cNvSpPr txBox="1"/>
          <p:nvPr/>
        </p:nvSpPr>
        <p:spPr>
          <a:xfrm>
            <a:off x="3540875" y="1094194"/>
            <a:ext cx="9152220" cy="3416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600" b="1" spc="213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Thank you for </a:t>
            </a:r>
            <a:r>
              <a:rPr lang="en-US" b="1" spc="213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C</a:t>
            </a:r>
            <a:r>
              <a:rPr lang="en-US" sz="3600" b="1" spc="213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ommunicating, Collaborating, &amp; Celebrating with us today!</a:t>
            </a:r>
            <a:br>
              <a:rPr lang="en-US" sz="3600" b="1" spc="213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r>
              <a:rPr lang="en-US" sz="3600" b="1" spc="213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See you in September!</a:t>
            </a:r>
            <a:b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endParaRPr lang="en-US" sz="3600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4627E8-6C0E-F808-BE74-9452D94CA03E}"/>
              </a:ext>
            </a:extLst>
          </p:cNvPr>
          <p:cNvSpPr txBox="1"/>
          <p:nvPr/>
        </p:nvSpPr>
        <p:spPr>
          <a:xfrm>
            <a:off x="2607886" y="8439197"/>
            <a:ext cx="7789026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600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br>
              <a:rPr lang="en-US" sz="3600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r>
              <a:rPr lang="en-US" sz="3600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@</a:t>
            </a:r>
            <a:r>
              <a:rPr lang="en-US" sz="3600" spc="213" dirty="0" err="1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QISVAtweets</a:t>
            </a:r>
            <a:b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endParaRPr lang="en-US" sz="3600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06D73D-7619-0438-6FA7-3EE4B6955F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6058">
            <a:off x="522151" y="377601"/>
            <a:ext cx="2668803" cy="4124513"/>
          </a:xfrm>
          <a:prstGeom prst="rect">
            <a:avLst/>
          </a:prstGeom>
          <a:effectLst>
            <a:softEdge rad="84884"/>
          </a:effectLst>
        </p:spPr>
      </p:pic>
    </p:spTree>
    <p:extLst>
      <p:ext uri="{BB962C8B-B14F-4D97-AF65-F5344CB8AC3E}">
        <p14:creationId xmlns:p14="http://schemas.microsoft.com/office/powerpoint/2010/main" val="103637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195922</TotalTime>
  <Words>1198</Words>
  <Application>Microsoft Macintosh PowerPoint</Application>
  <PresentationFormat>Custom</PresentationFormat>
  <Paragraphs>164</Paragraphs>
  <Slides>34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Chalkduster</vt:lpstr>
      <vt:lpstr>Helvetica Neue</vt:lpstr>
      <vt:lpstr>Symbol</vt:lpstr>
      <vt:lpstr>White</vt:lpstr>
      <vt:lpstr>PowerPoint Presentation</vt:lpstr>
      <vt:lpstr>PowerPoint Presentation</vt:lpstr>
      <vt:lpstr>Learning Intention We are learning to amplify our skills of collaboration, communication, &amp; celebration as a Schools of Action Community. </vt:lpstr>
      <vt:lpstr>PowerPoint Presentation</vt:lpstr>
      <vt:lpstr>PowerPoint Presentation</vt:lpstr>
      <vt:lpstr>PowerPoint Presentation</vt:lpstr>
      <vt:lpstr>Communication Styles</vt:lpstr>
      <vt:lpstr>Vimeo:  https://vimeo.com/1099356131/fe873ec26f  or  YouTube:  https://youtu.be/aut4gPpBkXo  </vt:lpstr>
      <vt:lpstr>Communication Challenge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Coffee Talk Meeting Goals “Talk amongst yourselves!”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786</cp:revision>
  <cp:lastPrinted>2020-09-21T23:20:44Z</cp:lastPrinted>
  <dcterms:modified xsi:type="dcterms:W3CDTF">2025-07-07T13:48:29Z</dcterms:modified>
</cp:coreProperties>
</file>