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1266" r:id="rId2"/>
    <p:sldId id="4521" r:id="rId3"/>
    <p:sldId id="1267" r:id="rId4"/>
    <p:sldId id="4515" r:id="rId5"/>
    <p:sldId id="1032" r:id="rId6"/>
    <p:sldId id="4516" r:id="rId7"/>
    <p:sldId id="4519" r:id="rId8"/>
    <p:sldId id="4555" r:id="rId9"/>
    <p:sldId id="647" r:id="rId10"/>
    <p:sldId id="4522" r:id="rId11"/>
    <p:sldId id="4526" r:id="rId12"/>
    <p:sldId id="4531" r:id="rId13"/>
    <p:sldId id="4530" r:id="rId14"/>
    <p:sldId id="4561" r:id="rId15"/>
    <p:sldId id="4596" r:id="rId16"/>
    <p:sldId id="379" r:id="rId17"/>
    <p:sldId id="506" r:id="rId18"/>
    <p:sldId id="504" r:id="rId19"/>
    <p:sldId id="1356" r:id="rId20"/>
    <p:sldId id="4597" r:id="rId21"/>
    <p:sldId id="4523" r:id="rId22"/>
    <p:sldId id="4527" r:id="rId23"/>
    <p:sldId id="4534" r:id="rId24"/>
    <p:sldId id="4533" r:id="rId25"/>
    <p:sldId id="887" r:id="rId26"/>
    <p:sldId id="4547" r:id="rId27"/>
    <p:sldId id="4598" r:id="rId28"/>
    <p:sldId id="4535" r:id="rId29"/>
    <p:sldId id="4560" r:id="rId30"/>
    <p:sldId id="4559" r:id="rId31"/>
    <p:sldId id="4556" r:id="rId32"/>
    <p:sldId id="1274" r:id="rId33"/>
    <p:sldId id="4548" r:id="rId34"/>
    <p:sldId id="4511" r:id="rId35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647"/>
    <a:srgbClr val="F4B7AD"/>
    <a:srgbClr val="FF68B7"/>
    <a:srgbClr val="97C72B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72" autoAdjust="0"/>
    <p:restoredTop sz="86566" autoAdjust="0"/>
  </p:normalViewPr>
  <p:slideViewPr>
    <p:cSldViewPr snapToGrid="0" snapToObjects="1">
      <p:cViewPr varScale="1">
        <p:scale>
          <a:sx n="73" d="100"/>
          <a:sy n="73" d="100"/>
        </p:scale>
        <p:origin x="1272" y="192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6/27/25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22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79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82735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84972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34362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51266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79726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681853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395809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8E6E7-57B3-C310-73A9-FD67FCF74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1CF1D2-5D16-157E-2A00-DD3845873E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16AC2F-4D1E-3AD1-ADF9-B94D5004F5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652053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968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2191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308602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599621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471506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676285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323024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BA32A-CB9A-D9F1-6C85-99EE46DFD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0F2FA9-B5F6-67E9-0F7A-5F4EB9FBD3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CC370C-7BAE-5B02-591B-A79CBD76ED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103898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616657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D049B-D040-365C-4EF1-45D1EF31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2B3A89A1-C667-4E51-65F2-F8226371BF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77FF7E13-671E-8AD5-2B95-CC45C164F2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FF361F59-B2C1-A370-CFD3-400ABBE005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3976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EBEC8-9645-5DED-A70F-E71CF891D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BD83A95B-2F98-B5DD-AF21-5382C7114F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D4A2441E-5FFB-2D86-2E60-7A2E3BA958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08A47ECE-0585-8944-0DA0-48C5F98E24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338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1236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2709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69689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://www.quagliainstitute.org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uagliainstitute.org/" TargetMode="External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454" y="8222765"/>
            <a:ext cx="7653886" cy="129002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534513" y="240809"/>
            <a:ext cx="16073819" cy="114697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6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Power of Purpose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485689" y="4068992"/>
            <a:ext cx="13976172" cy="394774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32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Russ Quaglia &amp; Dr. Lisa Lande </a:t>
            </a:r>
            <a:r>
              <a:rPr lang="en-US" sz="32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endParaRPr lang="en-US" sz="32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sz="32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@</a:t>
            </a:r>
            <a:r>
              <a:rPr lang="en-US" sz="3200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QISVAtweets</a:t>
            </a:r>
            <a:br>
              <a:rPr lang="en-US" sz="32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r>
              <a:rPr lang="en-US" sz="3200" b="1" spc="213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June 27, </a:t>
            </a:r>
            <a:r>
              <a:rPr lang="en-US" sz="32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2025</a:t>
            </a:r>
            <a:endParaRPr lang="en-US" sz="3200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12" name="Picture 11" descr="A white flower with mountains in the background&#10;&#10;Description automatically generated">
            <a:extLst>
              <a:ext uri="{FF2B5EF4-FFF2-40B4-BE49-F238E27FC236}">
                <a16:creationId xmlns:a16="http://schemas.microsoft.com/office/drawing/2014/main" id="{F0B7FB77-386E-22BA-0629-D16A499467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396" y="1387784"/>
            <a:ext cx="4841474" cy="4841474"/>
          </a:xfrm>
          <a:prstGeom prst="rect">
            <a:avLst/>
          </a:prstGeom>
        </p:spPr>
      </p:pic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A1E92B6A-C97E-2EE3-59EF-EDDA407A92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12" y="1593816"/>
            <a:ext cx="4810784" cy="432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49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32C9CFE-3D97-2847-E5FB-49B738037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003" y="726551"/>
            <a:ext cx="13885949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Introductions &amp;</a:t>
            </a: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Opening Reflection</a:t>
            </a:r>
          </a:p>
        </p:txBody>
      </p:sp>
      <p:pic>
        <p:nvPicPr>
          <p:cNvPr id="4" name="Picture 3" descr="A hand holding a mirror&#10;&#10;AI-generated content may be incorrect.">
            <a:extLst>
              <a:ext uri="{FF2B5EF4-FFF2-40B4-BE49-F238E27FC236}">
                <a16:creationId xmlns:a16="http://schemas.microsoft.com/office/drawing/2014/main" id="{40615FF4-AACB-4202-B0E9-980B6E4D26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4624">
            <a:off x="463318" y="459348"/>
            <a:ext cx="2594211" cy="4030292"/>
          </a:xfrm>
          <a:prstGeom prst="rect">
            <a:avLst/>
          </a:prstGeom>
          <a:effectLst>
            <a:softEdge rad="20112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D07F8A-D3B6-9170-BAA7-E171B5CAFFED}"/>
              </a:ext>
            </a:extLst>
          </p:cNvPr>
          <p:cNvSpPr txBox="1"/>
          <p:nvPr/>
        </p:nvSpPr>
        <p:spPr>
          <a:xfrm>
            <a:off x="633229" y="4640329"/>
            <a:ext cx="11700341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Name &amp; School</a:t>
            </a: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4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What is something about your job as a Principal that you</a:t>
            </a:r>
            <a:b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are passionate about?</a:t>
            </a:r>
          </a:p>
        </p:txBody>
      </p:sp>
    </p:spTree>
    <p:extLst>
      <p:ext uri="{BB962C8B-B14F-4D97-AF65-F5344CB8AC3E}">
        <p14:creationId xmlns:p14="http://schemas.microsoft.com/office/powerpoint/2010/main" val="294801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9429" y="826799"/>
            <a:ext cx="9775371" cy="2590167"/>
          </a:xfrm>
        </p:spPr>
        <p:txBody>
          <a:bodyPr anchor="ctr"/>
          <a:lstStyle/>
          <a:p>
            <a:pPr rtl="0">
              <a:lnSpc>
                <a:spcPct val="130000"/>
              </a:lnSpc>
            </a:pP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Learning Intention</a:t>
            </a:r>
            <a:b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We are learning about Purpose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as a renewable energy source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to fuel &amp; guide educators.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542" y="4215737"/>
            <a:ext cx="132010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latinLnBrk="1" hangingPunct="0"/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Success Criteria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Consider how Purpose is the driving force that gives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meaning to educators’ actions.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Reflect on previous learning about the importance of 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Values &amp; further explore the element of Passion in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relation to your Purpose as an educator.  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Leverage your Purpose as energy to guide your career,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shape decisions, &amp; motivate you towards personal 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fulfilment &amp; contributions to the greater good.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drawing of a target with a arrow in the middle&#10;&#10;Description automatically generated">
            <a:extLst>
              <a:ext uri="{FF2B5EF4-FFF2-40B4-BE49-F238E27FC236}">
                <a16:creationId xmlns:a16="http://schemas.microsoft.com/office/drawing/2014/main" id="{170CB401-DE34-97B8-AF47-291746D77A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7624">
            <a:off x="845458" y="344880"/>
            <a:ext cx="2961947" cy="3702434"/>
          </a:xfrm>
          <a:prstGeom prst="rect">
            <a:avLst/>
          </a:prstGeom>
          <a:effectLst>
            <a:softEdge rad="216102"/>
          </a:effectLst>
        </p:spPr>
      </p:pic>
    </p:spTree>
    <p:extLst>
      <p:ext uri="{BB962C8B-B14F-4D97-AF65-F5344CB8AC3E}">
        <p14:creationId xmlns:p14="http://schemas.microsoft.com/office/powerpoint/2010/main" val="246957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newspapers with black text&#10;&#10;Description automatically generated">
            <a:extLst>
              <a:ext uri="{FF2B5EF4-FFF2-40B4-BE49-F238E27FC236}">
                <a16:creationId xmlns:a16="http://schemas.microsoft.com/office/drawing/2014/main" id="{E2A6874C-0F48-8D0E-8801-C91BB4908E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820" y="242651"/>
            <a:ext cx="3401408" cy="2599262"/>
          </a:xfrm>
          <a:prstGeom prst="rect">
            <a:avLst/>
          </a:prstGeom>
          <a:effectLst>
            <a:softEdge rad="91585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E83B0F-4AEC-312D-A279-0724BDE78311}"/>
              </a:ext>
            </a:extLst>
          </p:cNvPr>
          <p:cNvSpPr txBox="1">
            <a:spLocks/>
          </p:cNvSpPr>
          <p:nvPr/>
        </p:nvSpPr>
        <p:spPr>
          <a:xfrm>
            <a:off x="-2067101" y="912632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5400" dirty="0">
                <a:solidFill>
                  <a:srgbClr val="FFFF00"/>
                </a:solidFill>
                <a:latin typeface="Chalkduster"/>
              </a:rPr>
              <a:t>Last Summer…</a:t>
            </a:r>
            <a:endParaRPr lang="en-AU" sz="54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561B5EB-F987-ABBB-08EB-848E9821F3CA}"/>
              </a:ext>
            </a:extLst>
          </p:cNvPr>
          <p:cNvSpPr txBox="1">
            <a:spLocks/>
          </p:cNvSpPr>
          <p:nvPr/>
        </p:nvSpPr>
        <p:spPr>
          <a:xfrm>
            <a:off x="-3311240" y="3960327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5400" dirty="0">
                <a:solidFill>
                  <a:srgbClr val="FFFF00"/>
                </a:solidFill>
                <a:latin typeface="Chalkduster"/>
              </a:rPr>
              <a:t>All Year</a:t>
            </a:r>
            <a:br>
              <a:rPr lang="en-US" sz="5400" dirty="0">
                <a:solidFill>
                  <a:srgbClr val="FFFF00"/>
                </a:solidFill>
                <a:latin typeface="Chalkduster"/>
              </a:rPr>
            </a:br>
            <a:r>
              <a:rPr lang="en-US" sz="5400" dirty="0">
                <a:solidFill>
                  <a:srgbClr val="FFFF00"/>
                </a:solidFill>
                <a:latin typeface="Chalkduster"/>
              </a:rPr>
              <a:t>Long…</a:t>
            </a:r>
            <a:endParaRPr lang="en-AU" sz="54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6" name="Picture 5" descr="A cartoon character with a beard and glasses&#10;&#10;AI-generated content may be incorrect.">
            <a:extLst>
              <a:ext uri="{FF2B5EF4-FFF2-40B4-BE49-F238E27FC236}">
                <a16:creationId xmlns:a16="http://schemas.microsoft.com/office/drawing/2014/main" id="{EB74017B-F838-6E53-0362-A634394015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226" y="3165903"/>
            <a:ext cx="2850347" cy="3421793"/>
          </a:xfrm>
          <a:prstGeom prst="rect">
            <a:avLst/>
          </a:prstGeom>
          <a:effectLst>
            <a:softEdge rad="130681"/>
          </a:effec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0BC2C32-9BE0-A9E5-198D-48D885E2F971}"/>
              </a:ext>
            </a:extLst>
          </p:cNvPr>
          <p:cNvSpPr txBox="1">
            <a:spLocks/>
          </p:cNvSpPr>
          <p:nvPr/>
        </p:nvSpPr>
        <p:spPr>
          <a:xfrm>
            <a:off x="-394550" y="7382120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5400" dirty="0">
                <a:solidFill>
                  <a:srgbClr val="FFFF00"/>
                </a:solidFill>
                <a:latin typeface="Chalkduster"/>
              </a:rPr>
              <a:t>Get Ready</a:t>
            </a:r>
            <a:br>
              <a:rPr lang="en-US" sz="5400" dirty="0">
                <a:solidFill>
                  <a:srgbClr val="FFFF00"/>
                </a:solidFill>
                <a:latin typeface="Chalkduster"/>
              </a:rPr>
            </a:br>
            <a:r>
              <a:rPr lang="en-US" sz="5400" dirty="0">
                <a:solidFill>
                  <a:srgbClr val="FFFF00"/>
                </a:solidFill>
                <a:latin typeface="Chalkduster"/>
              </a:rPr>
              <a:t>for Today!!!</a:t>
            </a:r>
            <a:endParaRPr lang="en-AU" sz="54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7" name="Picture 6" descr="A book cover with a tree in the head&#10;&#10;AI-generated content may be incorrect.">
            <a:extLst>
              <a:ext uri="{FF2B5EF4-FFF2-40B4-BE49-F238E27FC236}">
                <a16:creationId xmlns:a16="http://schemas.microsoft.com/office/drawing/2014/main" id="{1864518F-8986-C0A9-FABE-57FA1B470C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233" y="5556738"/>
            <a:ext cx="2619665" cy="3954211"/>
          </a:xfrm>
          <a:prstGeom prst="rect">
            <a:avLst/>
          </a:prstGeom>
          <a:effectLst>
            <a:softEdge rad="98813"/>
          </a:effectLst>
        </p:spPr>
      </p:pic>
    </p:spTree>
    <p:extLst>
      <p:ext uri="{BB962C8B-B14F-4D97-AF65-F5344CB8AC3E}">
        <p14:creationId xmlns:p14="http://schemas.microsoft.com/office/powerpoint/2010/main" val="3424810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332908" y="372767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Quick Review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F814F7-DE72-FD48-A81C-15DC2C3D8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13" y="1458684"/>
            <a:ext cx="11381716" cy="7364640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415867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676100" y="307057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5400" dirty="0">
                <a:solidFill>
                  <a:srgbClr val="FFFF00"/>
                </a:solidFill>
                <a:latin typeface="Chalkduster"/>
              </a:rPr>
              <a:t>Purpose: The Renewable Energy in Education</a:t>
            </a:r>
            <a:endParaRPr lang="en-AU" sz="54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505812-3EBE-FCAA-D346-C824421C9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6" name="Picture 5" descr="A logo of a heart and a hand&#10;&#10;Description automatically generated">
            <a:extLst>
              <a:ext uri="{FF2B5EF4-FFF2-40B4-BE49-F238E27FC236}">
                <a16:creationId xmlns:a16="http://schemas.microsoft.com/office/drawing/2014/main" id="{85E8AE7F-DEAB-9107-F182-33A5A5C6CA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357" y="2610197"/>
            <a:ext cx="7290086" cy="655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18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1429788" y="902389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Purpose Matters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65EA68-AA81-4A43-2BBF-8FD00FF2C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637A2B-026F-8496-75FE-56A22361F975}"/>
              </a:ext>
            </a:extLst>
          </p:cNvPr>
          <p:cNvSpPr txBox="1"/>
          <p:nvPr/>
        </p:nvSpPr>
        <p:spPr>
          <a:xfrm>
            <a:off x="76004" y="3459971"/>
            <a:ext cx="12928796" cy="508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Directs Energy Toward Meaningful Goals</a:t>
            </a:r>
            <a:b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Fosters Social Connection &amp; Contribution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Promotes Productivity &amp; Achievement</a:t>
            </a:r>
            <a:b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Helps Navigate Uncertainty &amp; Change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Enhances Personal Well-Being</a:t>
            </a:r>
          </a:p>
        </p:txBody>
      </p:sp>
      <p:pic>
        <p:nvPicPr>
          <p:cNvPr id="7" name="Picture 6" descr="A logo of a heart and a hand&#10;&#10;Description automatically generated">
            <a:extLst>
              <a:ext uri="{FF2B5EF4-FFF2-40B4-BE49-F238E27FC236}">
                <a16:creationId xmlns:a16="http://schemas.microsoft.com/office/drawing/2014/main" id="{5E1D1FFC-97A8-5504-0485-8396FA11F2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219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90FC7F-69D0-CFCE-DC1E-BA2FDC7217D5}"/>
              </a:ext>
            </a:extLst>
          </p:cNvPr>
          <p:cNvSpPr txBox="1"/>
          <p:nvPr/>
        </p:nvSpPr>
        <p:spPr>
          <a:xfrm>
            <a:off x="4557008" y="4838524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Passions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18953D-40DD-4CD3-834B-2B74898A3E6A}"/>
              </a:ext>
            </a:extLst>
          </p:cNvPr>
          <p:cNvSpPr txBox="1"/>
          <p:nvPr/>
        </p:nvSpPr>
        <p:spPr>
          <a:xfrm>
            <a:off x="4679427" y="6344082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Aspirations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B6073C-BC1B-4114-01F8-495D2ED7B967}"/>
              </a:ext>
            </a:extLst>
          </p:cNvPr>
          <p:cNvSpPr txBox="1"/>
          <p:nvPr/>
        </p:nvSpPr>
        <p:spPr>
          <a:xfrm>
            <a:off x="4424595" y="7849640"/>
            <a:ext cx="4796853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b="1" dirty="0">
                <a:solidFill>
                  <a:schemeClr val="bg1"/>
                </a:solidFill>
                <a:latin typeface="Chalkduster" panose="03050602040202020205" pitchFamily="66" charset="77"/>
              </a:rPr>
              <a:t>Talent</a:t>
            </a: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EC9B8CF-0300-5542-4BE4-B5FF3051204A}"/>
              </a:ext>
            </a:extLst>
          </p:cNvPr>
          <p:cNvSpPr txBox="1">
            <a:spLocks/>
          </p:cNvSpPr>
          <p:nvPr/>
        </p:nvSpPr>
        <p:spPr>
          <a:xfrm>
            <a:off x="1836419" y="656555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Four Key Elements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to Purpose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71BB65-E0F0-47CB-A2BC-AFB1A36C0CC1}"/>
              </a:ext>
            </a:extLst>
          </p:cNvPr>
          <p:cNvSpPr txBox="1"/>
          <p:nvPr/>
        </p:nvSpPr>
        <p:spPr>
          <a:xfrm>
            <a:off x="4424595" y="3383718"/>
            <a:ext cx="4796853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Values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01271CC2-0FF8-0D44-1C7A-FE82494A27B2}"/>
              </a:ext>
            </a:extLst>
          </p:cNvPr>
          <p:cNvSpPr/>
          <p:nvPr/>
        </p:nvSpPr>
        <p:spPr>
          <a:xfrm rot="7330986">
            <a:off x="5779633" y="1930364"/>
            <a:ext cx="107576" cy="2492189"/>
          </a:xfrm>
          <a:prstGeom prst="triangle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C94E7E7F-6C03-246B-A68F-ECC9E7140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26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6411B0-0F11-6F62-ACA4-6A056E716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821" y="304800"/>
            <a:ext cx="10205222" cy="9094381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346303"/>
          </a:effectLst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668B2EF9-1DEA-0019-3C40-6077ACC5D305}"/>
              </a:ext>
            </a:extLst>
          </p:cNvPr>
          <p:cNvSpPr/>
          <p:nvPr/>
        </p:nvSpPr>
        <p:spPr>
          <a:xfrm>
            <a:off x="2765801" y="3821356"/>
            <a:ext cx="3232258" cy="1611824"/>
          </a:xfrm>
          <a:prstGeom prst="ellipse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prstTxWarp prst="textArchUp">
              <a:avLst/>
            </a:prstTxWarp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halkboard" panose="03050602040202020205" pitchFamily="66" charset="77"/>
                <a:sym typeface="Helvetica Light"/>
              </a:rPr>
              <a:t>Values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5B3C003-E848-1506-CBFC-3336E51E4B40}"/>
              </a:ext>
            </a:extLst>
          </p:cNvPr>
          <p:cNvSpPr/>
          <p:nvPr/>
        </p:nvSpPr>
        <p:spPr>
          <a:xfrm>
            <a:off x="7530775" y="3757314"/>
            <a:ext cx="3857893" cy="1675866"/>
          </a:xfrm>
          <a:prstGeom prst="ellipse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prstTxWarp prst="textArchUp">
              <a:avLst/>
            </a:prstTxWarp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halkboard" panose="03050602040202020205" pitchFamily="66" charset="77"/>
                <a:sym typeface="Helvetica Light"/>
              </a:rPr>
              <a:t>Passions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D88476C-0C7D-4CA1-D81B-13AC1099462C}"/>
              </a:ext>
            </a:extLst>
          </p:cNvPr>
          <p:cNvSpPr/>
          <p:nvPr/>
        </p:nvSpPr>
        <p:spPr>
          <a:xfrm rot="21420659">
            <a:off x="6105029" y="3125972"/>
            <a:ext cx="6185878" cy="4608297"/>
          </a:xfrm>
          <a:prstGeom prst="ellipse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prstTxWarp prst="textArchDown">
              <a:avLst>
                <a:gd name="adj" fmla="val 21375603"/>
              </a:avLst>
            </a:prstTxWarp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2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halkboard" panose="03050602040202020205" pitchFamily="66" charset="77"/>
                <a:ea typeface="NOTEWORTHY LIGHT" panose="02000400000000000000" pitchFamily="2" charset="77"/>
                <a:sym typeface="Helvetica Light"/>
              </a:rPr>
              <a:t>Talents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F1D2AE3-B0A4-C518-E6AF-C2EA9784312E}"/>
              </a:ext>
            </a:extLst>
          </p:cNvPr>
          <p:cNvSpPr/>
          <p:nvPr/>
        </p:nvSpPr>
        <p:spPr>
          <a:xfrm>
            <a:off x="1616132" y="3209364"/>
            <a:ext cx="6111444" cy="4482353"/>
          </a:xfrm>
          <a:prstGeom prst="ellipse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prstTxWarp prst="textArchDown">
              <a:avLst>
                <a:gd name="adj" fmla="val 99892"/>
              </a:avLst>
            </a:prstTxWarp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halkboard" panose="03050602040202020205" pitchFamily="66" charset="77"/>
                <a:sym typeface="Helvetica Light"/>
              </a:rPr>
              <a:t>Aspirations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3BD215-03D2-D5EC-75D5-47E9D9E296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375" y="1318811"/>
            <a:ext cx="7881428" cy="10059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C8EEC5-9C05-9C49-4EB4-A5F541A78D3A}"/>
              </a:ext>
            </a:extLst>
          </p:cNvPr>
          <p:cNvSpPr txBox="1"/>
          <p:nvPr/>
        </p:nvSpPr>
        <p:spPr>
          <a:xfrm>
            <a:off x="1841821" y="930513"/>
            <a:ext cx="1020522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halkboard" panose="03050602040202020205" pitchFamily="66" charset="77"/>
                <a:sym typeface="Helvetica Light"/>
              </a:rPr>
              <a:t>ELEMENTS OF PURPOSE</a:t>
            </a:r>
          </a:p>
        </p:txBody>
      </p:sp>
    </p:spTree>
    <p:extLst>
      <p:ext uri="{BB962C8B-B14F-4D97-AF65-F5344CB8AC3E}">
        <p14:creationId xmlns:p14="http://schemas.microsoft.com/office/powerpoint/2010/main" val="58911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91D6-D928-05B4-1E33-948B9B9CA62B}"/>
              </a:ext>
            </a:extLst>
          </p:cNvPr>
          <p:cNvSpPr txBox="1">
            <a:spLocks/>
          </p:cNvSpPr>
          <p:nvPr/>
        </p:nvSpPr>
        <p:spPr>
          <a:xfrm>
            <a:off x="487679" y="408186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12000" dirty="0">
                <a:solidFill>
                  <a:srgbClr val="FFFF00"/>
                </a:solidFill>
                <a:latin typeface="Chalkduster"/>
              </a:rPr>
              <a:t>Values</a:t>
            </a:r>
            <a:endParaRPr lang="en-AU" sz="12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7B7551-2974-167B-4328-59E99548B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812EE220-FF62-6483-253E-27FD0314B0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357" y="2610197"/>
            <a:ext cx="7290086" cy="655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132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487679" y="902389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9600" dirty="0">
                <a:solidFill>
                  <a:srgbClr val="FFFF00"/>
                </a:solidFill>
                <a:latin typeface="Chalkduster"/>
              </a:rPr>
              <a:t>Values</a:t>
            </a:r>
            <a:endParaRPr lang="en-AU" sz="96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E88764-7F7B-6621-A718-3B86D1ADA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45AE31-50C0-D1AA-B394-589C17523A82}"/>
              </a:ext>
            </a:extLst>
          </p:cNvPr>
          <p:cNvSpPr txBox="1"/>
          <p:nvPr/>
        </p:nvSpPr>
        <p:spPr>
          <a:xfrm>
            <a:off x="0" y="3969727"/>
            <a:ext cx="12928796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The moral compass guiding our</a:t>
            </a:r>
            <a:br>
              <a:rPr kumimoji="0" lang="en-US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choices</a:t>
            </a:r>
            <a:r>
              <a:rPr lang="en-US" i="1" dirty="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  <a:r>
              <a:rPr kumimoji="0" lang="en-US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&amp; actions.</a:t>
            </a:r>
            <a:b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Guides Decisions</a:t>
            </a: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Shapes Goals</a:t>
            </a: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Influences Behavior</a:t>
            </a: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3" name="Picture 2" descr="A logo of a heart and a hand&#10;&#10;Description automatically generated">
            <a:extLst>
              <a:ext uri="{FF2B5EF4-FFF2-40B4-BE49-F238E27FC236}">
                <a16:creationId xmlns:a16="http://schemas.microsoft.com/office/drawing/2014/main" id="{6EE04FE1-9760-6611-8BF0-57460167C0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149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564965" y="8940786"/>
            <a:ext cx="1190453" cy="675997"/>
          </a:xfrm>
          <a:prstGeom prst="rect">
            <a:avLst/>
          </a:prstGeom>
        </p:spPr>
      </p:pic>
      <p:pic>
        <p:nvPicPr>
          <p:cNvPr id="8" name="Picture 7" descr="A logo of a heart and a hand&#10;&#10;Description automatically generated">
            <a:extLst>
              <a:ext uri="{FF2B5EF4-FFF2-40B4-BE49-F238E27FC236}">
                <a16:creationId xmlns:a16="http://schemas.microsoft.com/office/drawing/2014/main" id="{988D3AEC-FC05-10DD-C362-B1C926C993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8" y="96043"/>
            <a:ext cx="3103222" cy="2789765"/>
          </a:xfrm>
          <a:prstGeom prst="rect">
            <a:avLst/>
          </a:prstGeom>
        </p:spPr>
      </p:pic>
      <p:pic>
        <p:nvPicPr>
          <p:cNvPr id="7" name="Picture 6" descr="A list of values on a white background&#10;&#10;AI-generated content may be incorrect.">
            <a:extLst>
              <a:ext uri="{FF2B5EF4-FFF2-40B4-BE49-F238E27FC236}">
                <a16:creationId xmlns:a16="http://schemas.microsoft.com/office/drawing/2014/main" id="{5F19DE30-8C74-FC88-D7E4-2342F93EDD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018" y="345247"/>
            <a:ext cx="6198822" cy="906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41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A27CA1-4135-E82A-F505-A1D12D33E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668596" y="8972256"/>
            <a:ext cx="1190453" cy="675997"/>
          </a:xfrm>
          <a:prstGeom prst="rect">
            <a:avLst/>
          </a:prstGeom>
        </p:spPr>
      </p:pic>
      <p:pic>
        <p:nvPicPr>
          <p:cNvPr id="10" name="Picture 9" descr="A paper with text on it&#10;&#10;AI-generated content may be incorrect.">
            <a:extLst>
              <a:ext uri="{FF2B5EF4-FFF2-40B4-BE49-F238E27FC236}">
                <a16:creationId xmlns:a16="http://schemas.microsoft.com/office/drawing/2014/main" id="{30F14791-CE0C-AED2-479F-20B463ACB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56" y="816734"/>
            <a:ext cx="5710949" cy="8120132"/>
          </a:xfrm>
          <a:prstGeom prst="rect">
            <a:avLst/>
          </a:prstGeom>
        </p:spPr>
      </p:pic>
      <p:pic>
        <p:nvPicPr>
          <p:cNvPr id="4" name="Picture 3" descr="A white paper with text and a heart&#10;&#10;AI-generated content may be incorrect.">
            <a:extLst>
              <a:ext uri="{FF2B5EF4-FFF2-40B4-BE49-F238E27FC236}">
                <a16:creationId xmlns:a16="http://schemas.microsoft.com/office/drawing/2014/main" id="{3CFF66AD-FFB6-8F4F-55AD-23E73AB59A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144" y="1317591"/>
            <a:ext cx="6502400" cy="711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46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6A501-5C64-0960-83CF-5B2441301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9A866-20C2-4A63-6A52-52AF4372C8FA}"/>
              </a:ext>
            </a:extLst>
          </p:cNvPr>
          <p:cNvSpPr txBox="1">
            <a:spLocks/>
          </p:cNvSpPr>
          <p:nvPr/>
        </p:nvSpPr>
        <p:spPr>
          <a:xfrm>
            <a:off x="487679" y="968891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9600" dirty="0">
                <a:solidFill>
                  <a:srgbClr val="FFFF00"/>
                </a:solidFill>
                <a:latin typeface="Chalkduster"/>
              </a:rPr>
              <a:t>Reflect</a:t>
            </a:r>
            <a:endParaRPr lang="en-AU" sz="96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743D97-6450-64C5-73FE-032BF2A81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75B822-1224-E9BB-AAC9-79C2D109D331}"/>
              </a:ext>
            </a:extLst>
          </p:cNvPr>
          <p:cNvSpPr txBox="1"/>
          <p:nvPr/>
        </p:nvSpPr>
        <p:spPr>
          <a:xfrm>
            <a:off x="0" y="4240391"/>
            <a:ext cx="12928796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b="0" dirty="0">
                <a:solidFill>
                  <a:schemeClr val="bg1"/>
                </a:solidFill>
                <a:latin typeface="Chalkduster" panose="03050602040202020205" pitchFamily="66" charset="77"/>
              </a:rPr>
              <a:t>What additional thinking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did you do this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past year about Values?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b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Did Values play a role in the work you did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to lead your school this past year?</a:t>
            </a:r>
            <a:endParaRPr kumimoji="0" lang="en-US" b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3" name="Picture 2" descr="A logo of a heart and a hand&#10;&#10;Description automatically generated">
            <a:extLst>
              <a:ext uri="{FF2B5EF4-FFF2-40B4-BE49-F238E27FC236}">
                <a16:creationId xmlns:a16="http://schemas.microsoft.com/office/drawing/2014/main" id="{1E8A42C5-E9C1-8B9E-F98C-B738008662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356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1D3B3-32FE-BA12-74B8-42295D0A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2B493-AC90-5570-7900-EB79474EC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>
            <a:extLst>
              <a:ext uri="{FF2B5EF4-FFF2-40B4-BE49-F238E27FC236}">
                <a16:creationId xmlns:a16="http://schemas.microsoft.com/office/drawing/2014/main" id="{7B72F4A2-2FC8-457E-7902-50CA834AA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9D383A-3691-8F95-7AAA-A2A9389E3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16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68" y="335798"/>
            <a:ext cx="11054082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Values Auction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744930" y="3102592"/>
            <a:ext cx="7327839" cy="310341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65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rtl="0" latinLnBrk="1" hangingPunct="0"/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What do</a:t>
            </a:r>
          </a:p>
          <a:p>
            <a:pPr rtl="0" latinLnBrk="1" hangingPunct="0"/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you value?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1378">
            <a:off x="5983696" y="2767437"/>
            <a:ext cx="6377074" cy="5318396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CF6147-47DF-4C4C-A586-EFF24B0285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0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20617" y="177278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Preparing for the</a:t>
            </a:r>
            <a:b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Values Auction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07240" y="5411079"/>
            <a:ext cx="12682816" cy="41652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baseline="0" dirty="0">
                <a:solidFill>
                  <a:srgbClr val="FFFFFF"/>
                </a:solidFill>
                <a:latin typeface="Chalkduster"/>
                <a:cs typeface="Chalkduster"/>
              </a:rPr>
              <a:t>Courage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Creativity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baseline="0" dirty="0">
                <a:solidFill>
                  <a:srgbClr val="FFFFFF"/>
                </a:solidFill>
                <a:latin typeface="Chalkduster"/>
                <a:cs typeface="Chalkduster"/>
              </a:rPr>
              <a:t>Empathy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Equality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baseline="0" dirty="0">
                <a:solidFill>
                  <a:srgbClr val="FFFFFF"/>
                </a:solidFill>
                <a:latin typeface="Chalkduster"/>
                <a:cs typeface="Chalkduster"/>
              </a:rPr>
              <a:t>Freedom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Generosity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1072">
            <a:off x="577689" y="316020"/>
            <a:ext cx="2640625" cy="220224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DABBAE-11FE-1F4A-A330-89CF04E4A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02848B-369F-2E14-D0F8-8B63EAEA81F6}"/>
              </a:ext>
            </a:extLst>
          </p:cNvPr>
          <p:cNvSpPr txBox="1"/>
          <p:nvPr/>
        </p:nvSpPr>
        <p:spPr>
          <a:xfrm>
            <a:off x="7614203" y="5555338"/>
            <a:ext cx="12682816" cy="41652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Gratitude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Honesty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Love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Security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Trust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Wisdom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FEF8FD-73DD-7F94-46E7-558AB2BC4919}"/>
              </a:ext>
            </a:extLst>
          </p:cNvPr>
          <p:cNvSpPr txBox="1"/>
          <p:nvPr/>
        </p:nvSpPr>
        <p:spPr>
          <a:xfrm>
            <a:off x="237786" y="2565243"/>
            <a:ext cx="12529227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Your team gets $2,000!!!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Explore the Values Cards &amp; determine your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strategy for the auction. What items do you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most want to purchase for the Maui Complex? How much are you willing to spend on what? </a:t>
            </a: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5050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631422" y="1034067"/>
            <a:ext cx="12700699" cy="1918129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Auction</a:t>
            </a:r>
            <a:b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Time!!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1378">
            <a:off x="7257985" y="442070"/>
            <a:ext cx="5024069" cy="4190007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55885C-1630-DD47-A670-FCFC923287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231C53-4C44-988A-71B0-BCBE1B4A4F93}"/>
              </a:ext>
            </a:extLst>
          </p:cNvPr>
          <p:cNvSpPr txBox="1"/>
          <p:nvPr/>
        </p:nvSpPr>
        <p:spPr>
          <a:xfrm>
            <a:off x="941727" y="5106782"/>
            <a:ext cx="12682816" cy="41652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baseline="0" dirty="0">
                <a:solidFill>
                  <a:srgbClr val="FFFFFF"/>
                </a:solidFill>
                <a:latin typeface="Chalkduster"/>
                <a:cs typeface="Chalkduster"/>
              </a:rPr>
              <a:t>Courage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Creativity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baseline="0" dirty="0">
                <a:solidFill>
                  <a:srgbClr val="FFFFFF"/>
                </a:solidFill>
                <a:latin typeface="Chalkduster"/>
                <a:cs typeface="Chalkduster"/>
              </a:rPr>
              <a:t>Empathy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Equality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baseline="0" dirty="0">
                <a:solidFill>
                  <a:srgbClr val="FFFFFF"/>
                </a:solidFill>
                <a:latin typeface="Chalkduster"/>
                <a:cs typeface="Chalkduster"/>
              </a:rPr>
              <a:t>Freedom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Generosity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834F1F-DC74-C94E-F20F-9A35D636FAC4}"/>
              </a:ext>
            </a:extLst>
          </p:cNvPr>
          <p:cNvSpPr txBox="1"/>
          <p:nvPr/>
        </p:nvSpPr>
        <p:spPr>
          <a:xfrm>
            <a:off x="6849432" y="5151117"/>
            <a:ext cx="12682816" cy="41652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Gratitude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Honesty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Love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Security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Trust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Wisdom</a:t>
            </a:r>
          </a:p>
        </p:txBody>
      </p:sp>
    </p:spTree>
    <p:extLst>
      <p:ext uri="{BB962C8B-B14F-4D97-AF65-F5344CB8AC3E}">
        <p14:creationId xmlns:p14="http://schemas.microsoft.com/office/powerpoint/2010/main" val="51274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284808" y="3307015"/>
            <a:ext cx="12407236" cy="875111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Why are values important to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consider as a Principal?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5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How do you go about leading when differing values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&amp; ideas exist in your school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community?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539012-BD22-EA4C-B17A-738618596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7E2A51D-0C39-C1A9-7CE1-30B6577B58AC}"/>
              </a:ext>
            </a:extLst>
          </p:cNvPr>
          <p:cNvSpPr txBox="1">
            <a:spLocks/>
          </p:cNvSpPr>
          <p:nvPr/>
        </p:nvSpPr>
        <p:spPr>
          <a:xfrm>
            <a:off x="487679" y="968891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9600" dirty="0">
                <a:solidFill>
                  <a:srgbClr val="FFFF00"/>
                </a:solidFill>
                <a:latin typeface="Chalkduster"/>
              </a:rPr>
              <a:t>Reflect</a:t>
            </a:r>
            <a:endParaRPr lang="en-AU" sz="96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D007FC0C-EA52-B669-C776-A5B5E6496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930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360" y="276926"/>
            <a:ext cx="11054081" cy="2497104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Quick Break!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4" name="Picture 3" descr="IMG_69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9428">
            <a:off x="4159494" y="2161226"/>
            <a:ext cx="5140806" cy="6959860"/>
          </a:xfrm>
          <a:prstGeom prst="rect">
            <a:avLst/>
          </a:prstGeom>
          <a:effectLst>
            <a:softEdge rad="4699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C10CD2-1509-7042-BCF1-3055AD54B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5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91D6-D928-05B4-1E33-948B9B9CA62B}"/>
              </a:ext>
            </a:extLst>
          </p:cNvPr>
          <p:cNvSpPr txBox="1">
            <a:spLocks/>
          </p:cNvSpPr>
          <p:nvPr/>
        </p:nvSpPr>
        <p:spPr>
          <a:xfrm>
            <a:off x="487679" y="408186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12000" dirty="0">
                <a:solidFill>
                  <a:srgbClr val="FFFF00"/>
                </a:solidFill>
                <a:latin typeface="Chalkduster"/>
              </a:rPr>
              <a:t>Passions</a:t>
            </a:r>
            <a:endParaRPr lang="en-AU" sz="12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016578-38F3-FEB5-CA10-F2D4793B5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4" name="Picture 3" descr="A logo of a heart and a hand&#10;&#10;Description automatically generated">
            <a:extLst>
              <a:ext uri="{FF2B5EF4-FFF2-40B4-BE49-F238E27FC236}">
                <a16:creationId xmlns:a16="http://schemas.microsoft.com/office/drawing/2014/main" id="{714EDB42-A9F1-05CB-2799-DDEB76541F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357" y="2610197"/>
            <a:ext cx="7290086" cy="655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4157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822523" y="902389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9600" dirty="0">
                <a:solidFill>
                  <a:srgbClr val="FFFF00"/>
                </a:solidFill>
                <a:latin typeface="Chalkduster"/>
              </a:rPr>
              <a:t>Passions</a:t>
            </a:r>
            <a:endParaRPr lang="en-AU" sz="96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259658-CCC6-8328-B669-776BD70C6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7CF0BE-1FAF-2CE2-DD25-102E49942CE8}"/>
              </a:ext>
            </a:extLst>
          </p:cNvPr>
          <p:cNvSpPr txBox="1"/>
          <p:nvPr/>
        </p:nvSpPr>
        <p:spPr>
          <a:xfrm>
            <a:off x="0" y="3969727"/>
            <a:ext cx="12928796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The driving forces that ignite our</a:t>
            </a:r>
            <a:br>
              <a:rPr kumimoji="0" lang="en-US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enthusiasm &amp; dedication.</a:t>
            </a:r>
            <a:b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Fuels Motivation &amp; Persistence</a:t>
            </a: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Inspires Others</a:t>
            </a: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Drives Innovation &amp; Creativity</a:t>
            </a: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3" name="Picture 2" descr="A logo of a heart and a hand&#10;&#10;Description automatically generated">
            <a:extLst>
              <a:ext uri="{FF2B5EF4-FFF2-40B4-BE49-F238E27FC236}">
                <a16:creationId xmlns:a16="http://schemas.microsoft.com/office/drawing/2014/main" id="{50E72A53-A37E-F834-09B9-9E504AD81B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7696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1634571" y="385679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Passions Pulse: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Personal Passions Audit 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D006D-1C2E-4498-5CA7-30F4CB1B93C1}"/>
              </a:ext>
            </a:extLst>
          </p:cNvPr>
          <p:cNvSpPr txBox="1"/>
          <p:nvPr/>
        </p:nvSpPr>
        <p:spPr>
          <a:xfrm>
            <a:off x="6502400" y="2894354"/>
            <a:ext cx="5791201" cy="61965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Find a partner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not sitting at your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table. Interview one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another to complete the Audit. You will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fill out the questions about your partner &amp; give to them at the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completion of the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activity.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BFBA0A-25ED-CB3C-DF5D-E47E99A2B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632919" y="216535"/>
            <a:ext cx="1190453" cy="675997"/>
          </a:xfrm>
          <a:prstGeom prst="rect">
            <a:avLst/>
          </a:prstGeom>
        </p:spPr>
      </p:pic>
      <p:pic>
        <p:nvPicPr>
          <p:cNvPr id="6" name="Picture 5" descr="A logo of a heart and a hand&#10;&#10;Description automatically generated">
            <a:extLst>
              <a:ext uri="{FF2B5EF4-FFF2-40B4-BE49-F238E27FC236}">
                <a16:creationId xmlns:a16="http://schemas.microsoft.com/office/drawing/2014/main" id="{D229F868-FF67-D774-DBCB-1489E23A40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86" y="208730"/>
            <a:ext cx="2491643" cy="2239962"/>
          </a:xfrm>
          <a:prstGeom prst="rect">
            <a:avLst/>
          </a:prstGeom>
        </p:spPr>
      </p:pic>
      <p:pic>
        <p:nvPicPr>
          <p:cNvPr id="7" name="Picture 6" descr="A white sheet of paper with text&#10;&#10;AI-generated content may be incorrect.">
            <a:extLst>
              <a:ext uri="{FF2B5EF4-FFF2-40B4-BE49-F238E27FC236}">
                <a16:creationId xmlns:a16="http://schemas.microsoft.com/office/drawing/2014/main" id="{140AA6AE-0E24-C1B4-843F-47C445B96D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982" y="2625641"/>
            <a:ext cx="5095309" cy="695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3612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1547353" y="434096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Ideas Exchange: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Passions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D006D-1C2E-4498-5CA7-30F4CB1B93C1}"/>
              </a:ext>
            </a:extLst>
          </p:cNvPr>
          <p:cNvSpPr txBox="1"/>
          <p:nvPr/>
        </p:nvSpPr>
        <p:spPr>
          <a:xfrm>
            <a:off x="2058539" y="2343456"/>
            <a:ext cx="4959267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Part 1: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Deliberate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 with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your table group.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F35B79-F9E5-746A-2612-230CE41489A0}"/>
              </a:ext>
            </a:extLst>
          </p:cNvPr>
          <p:cNvSpPr txBox="1"/>
          <p:nvPr/>
        </p:nvSpPr>
        <p:spPr>
          <a:xfrm>
            <a:off x="313418" y="4461740"/>
            <a:ext cx="6824407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Part 2: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Dialogue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  <a:r>
              <a:rPr lang="en-US">
                <a:solidFill>
                  <a:schemeClr val="bg1"/>
                </a:solidFill>
                <a:latin typeface="Chalkduster" panose="03050602040202020205" pitchFamily="66" charset="77"/>
              </a:rPr>
              <a:t>with your</a:t>
            </a:r>
            <a:br>
              <a:rPr lang="en-US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>
                <a:solidFill>
                  <a:schemeClr val="bg1"/>
                </a:solidFill>
                <a:latin typeface="Chalkduster" panose="03050602040202020205" pitchFamily="66" charset="77"/>
              </a:rPr>
              <a:t>assigned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partner.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29626D-FC3E-068F-D58C-B4F4482F1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601714" y="216055"/>
            <a:ext cx="1190453" cy="675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A05E1F-6865-1D1B-FDA8-74471E61C982}"/>
              </a:ext>
            </a:extLst>
          </p:cNvPr>
          <p:cNvSpPr txBox="1"/>
          <p:nvPr/>
        </p:nvSpPr>
        <p:spPr>
          <a:xfrm>
            <a:off x="57285" y="6798451"/>
            <a:ext cx="7336674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Part 3: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Decide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is an opportunity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to extend your learning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&amp; continue your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reflection post-session.</a:t>
            </a:r>
          </a:p>
        </p:txBody>
      </p:sp>
      <p:pic>
        <p:nvPicPr>
          <p:cNvPr id="7" name="Picture 6" descr="A logo of a heart and a hand&#10;&#10;Description automatically generated">
            <a:extLst>
              <a:ext uri="{FF2B5EF4-FFF2-40B4-BE49-F238E27FC236}">
                <a16:creationId xmlns:a16="http://schemas.microsoft.com/office/drawing/2014/main" id="{73A5D8D7-8D88-C6A1-DB85-7DC907F48A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3" y="165384"/>
            <a:ext cx="3103222" cy="2789765"/>
          </a:xfrm>
          <a:prstGeom prst="rect">
            <a:avLst/>
          </a:prstGeom>
        </p:spPr>
      </p:pic>
      <p:pic>
        <p:nvPicPr>
          <p:cNvPr id="9" name="Picture 8" descr="A white and blue text on a white background&#10;&#10;AI-generated content may be incorrect.">
            <a:extLst>
              <a:ext uri="{FF2B5EF4-FFF2-40B4-BE49-F238E27FC236}">
                <a16:creationId xmlns:a16="http://schemas.microsoft.com/office/drawing/2014/main" id="{9FCFE749-DBBD-FE15-B425-F34101FE39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412" y="2471867"/>
            <a:ext cx="5417970" cy="697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5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7" name="Picture 6" descr="IMG_69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07" y="529597"/>
            <a:ext cx="11162090" cy="8719729"/>
          </a:xfrm>
          <a:prstGeom prst="rect">
            <a:avLst/>
          </a:prstGeom>
          <a:effectLst>
            <a:softEdge rad="5842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11A836-D906-1A4E-BDD5-35B462FFE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7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91D6-D928-05B4-1E33-948B9B9CA62B}"/>
              </a:ext>
            </a:extLst>
          </p:cNvPr>
          <p:cNvSpPr txBox="1">
            <a:spLocks/>
          </p:cNvSpPr>
          <p:nvPr/>
        </p:nvSpPr>
        <p:spPr>
          <a:xfrm>
            <a:off x="487679" y="640942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Resin-ate Your Passion: Art Time with Dr. Russ!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B1516B-8AB7-B021-0BBC-2416066A2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5" name="Picture 4" descr="A pencils in a box&#10;&#10;Description automatically generated">
            <a:extLst>
              <a:ext uri="{FF2B5EF4-FFF2-40B4-BE49-F238E27FC236}">
                <a16:creationId xmlns:a16="http://schemas.microsoft.com/office/drawing/2014/main" id="{C5AB2732-EF54-8F51-7468-54164BB7F7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12" y="3176100"/>
            <a:ext cx="4450066" cy="5936558"/>
          </a:xfrm>
          <a:prstGeom prst="rect">
            <a:avLst/>
          </a:prstGeom>
          <a:effectLst>
            <a:softEdge rad="235162"/>
          </a:effectLst>
        </p:spPr>
      </p:pic>
      <p:pic>
        <p:nvPicPr>
          <p:cNvPr id="7" name="Picture 6" descr="Cartoon of a person with a hat and sunglasses blowing a party horn&#10;&#10;Description automatically generated">
            <a:extLst>
              <a:ext uri="{FF2B5EF4-FFF2-40B4-BE49-F238E27FC236}">
                <a16:creationId xmlns:a16="http://schemas.microsoft.com/office/drawing/2014/main" id="{A1957301-7AE8-0B52-99C6-373BCA0BF2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3084">
            <a:off x="7385780" y="3025370"/>
            <a:ext cx="3886277" cy="4015820"/>
          </a:xfrm>
          <a:prstGeom prst="rect">
            <a:avLst/>
          </a:prstGeom>
          <a:effectLst>
            <a:softEdge rad="86047"/>
          </a:effectLst>
        </p:spPr>
      </p:pic>
    </p:spTree>
    <p:extLst>
      <p:ext uri="{BB962C8B-B14F-4D97-AF65-F5344CB8AC3E}">
        <p14:creationId xmlns:p14="http://schemas.microsoft.com/office/powerpoint/2010/main" val="17843453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48AE8-1B79-1F82-E2A2-A9E80618D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6EF06-4C79-88FB-2E48-6B1F890C6AE2}"/>
              </a:ext>
            </a:extLst>
          </p:cNvPr>
          <p:cNvSpPr txBox="1">
            <a:spLocks/>
          </p:cNvSpPr>
          <p:nvPr/>
        </p:nvSpPr>
        <p:spPr>
          <a:xfrm>
            <a:off x="1148738" y="182803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Quotes &amp; Questions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C41DF5-315A-4D11-E33D-89BFA62EB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605340" y="182804"/>
            <a:ext cx="1190453" cy="675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561050-81DE-698F-286E-EE87C15B0E35}"/>
              </a:ext>
            </a:extLst>
          </p:cNvPr>
          <p:cNvSpPr txBox="1"/>
          <p:nvPr/>
        </p:nvSpPr>
        <p:spPr>
          <a:xfrm>
            <a:off x="389604" y="5266671"/>
            <a:ext cx="5779739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Part 2:</a:t>
            </a: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Discuss 2-3 questions from your list with a partner who has the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same color boarder around their quote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(blue, red, orange).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5" name="Picture 4" descr="A logo of a heart and a hand&#10;&#10;Description automatically generated">
            <a:extLst>
              <a:ext uri="{FF2B5EF4-FFF2-40B4-BE49-F238E27FC236}">
                <a16:creationId xmlns:a16="http://schemas.microsoft.com/office/drawing/2014/main" id="{6156F9A7-C33A-1353-1B85-74634A1D44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3744"/>
            <a:ext cx="3103222" cy="2789765"/>
          </a:xfrm>
          <a:prstGeom prst="rect">
            <a:avLst/>
          </a:prstGeom>
        </p:spPr>
      </p:pic>
      <p:pic>
        <p:nvPicPr>
          <p:cNvPr id="7" name="Picture 6" descr="A group of cards with text&#10;&#10;AI-generated content may be incorrect.">
            <a:extLst>
              <a:ext uri="{FF2B5EF4-FFF2-40B4-BE49-F238E27FC236}">
                <a16:creationId xmlns:a16="http://schemas.microsoft.com/office/drawing/2014/main" id="{AE3BD63A-B4F3-6BA5-0B70-E9F4CC06D1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757" y="1354945"/>
            <a:ext cx="5575488" cy="4164705"/>
          </a:xfrm>
          <a:prstGeom prst="rect">
            <a:avLst/>
          </a:prstGeom>
        </p:spPr>
      </p:pic>
      <p:pic>
        <p:nvPicPr>
          <p:cNvPr id="10" name="Picture 9" descr="A screenshot of a card&#10;&#10;AI-generated content may be incorrect.">
            <a:extLst>
              <a:ext uri="{FF2B5EF4-FFF2-40B4-BE49-F238E27FC236}">
                <a16:creationId xmlns:a16="http://schemas.microsoft.com/office/drawing/2014/main" id="{FE490697-6504-048A-0E0A-99E00AB6AF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756" y="5519650"/>
            <a:ext cx="5575488" cy="41515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554B60D-D830-5065-3AD1-0A79C65A51BD}"/>
              </a:ext>
            </a:extLst>
          </p:cNvPr>
          <p:cNvSpPr txBox="1"/>
          <p:nvPr/>
        </p:nvSpPr>
        <p:spPr>
          <a:xfrm>
            <a:off x="389604" y="2833509"/>
            <a:ext cx="5639783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Part 1:</a:t>
            </a: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Write 10 questions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related to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your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Passions Quote.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17439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1929738" y="479981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Passions Pulse: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School Passions Audit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2F0ABD-7331-BB21-0512-49E1BC732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605340" y="182804"/>
            <a:ext cx="1190453" cy="675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BC2F03-5D46-CB07-C7B4-713747602B02}"/>
              </a:ext>
            </a:extLst>
          </p:cNvPr>
          <p:cNvSpPr txBox="1"/>
          <p:nvPr/>
        </p:nvSpPr>
        <p:spPr>
          <a:xfrm>
            <a:off x="283330" y="3523425"/>
            <a:ext cx="5639783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Part 1:</a:t>
            </a: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Work through the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School Audit</a:t>
            </a:r>
            <a:b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individually.</a:t>
            </a:r>
          </a:p>
        </p:txBody>
      </p:sp>
      <p:pic>
        <p:nvPicPr>
          <p:cNvPr id="5" name="Picture 4" descr="A logo of a heart and a hand&#10;&#10;Description automatically generated">
            <a:extLst>
              <a:ext uri="{FF2B5EF4-FFF2-40B4-BE49-F238E27FC236}">
                <a16:creationId xmlns:a16="http://schemas.microsoft.com/office/drawing/2014/main" id="{9849CFFA-36EC-2E11-3E42-29494AED6F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64"/>
            <a:ext cx="3103222" cy="2789765"/>
          </a:xfrm>
          <a:prstGeom prst="rect">
            <a:avLst/>
          </a:prstGeom>
        </p:spPr>
      </p:pic>
      <p:pic>
        <p:nvPicPr>
          <p:cNvPr id="6" name="Picture 5" descr="A school passion audit form&#10;&#10;AI-generated content may be incorrect.">
            <a:extLst>
              <a:ext uri="{FF2B5EF4-FFF2-40B4-BE49-F238E27FC236}">
                <a16:creationId xmlns:a16="http://schemas.microsoft.com/office/drawing/2014/main" id="{A164EA8C-9BBC-0E1D-D00F-57C57B7943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164" y="2578097"/>
            <a:ext cx="5657402" cy="68763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58C3CB-60C8-E9FA-4589-341B84C2D6BA}"/>
              </a:ext>
            </a:extLst>
          </p:cNvPr>
          <p:cNvSpPr txBox="1"/>
          <p:nvPr/>
        </p:nvSpPr>
        <p:spPr>
          <a:xfrm>
            <a:off x="384447" y="6707193"/>
            <a:ext cx="5848692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Part 2:</a:t>
            </a: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Discuss with a partner of your choice.</a:t>
            </a:r>
          </a:p>
        </p:txBody>
      </p:sp>
    </p:spTree>
    <p:extLst>
      <p:ext uri="{BB962C8B-B14F-4D97-AF65-F5344CB8AC3E}">
        <p14:creationId xmlns:p14="http://schemas.microsoft.com/office/powerpoint/2010/main" val="360414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8AC2F-167E-5FD5-E340-85575AD5C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9F640A8-F679-89FD-E90F-F81077C00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678142" y="9040550"/>
            <a:ext cx="1190453" cy="675997"/>
          </a:xfrm>
          <a:prstGeom prst="rect">
            <a:avLst/>
          </a:prstGeom>
        </p:spPr>
      </p:pic>
      <p:pic>
        <p:nvPicPr>
          <p:cNvPr id="2" name="Picture 1" descr="A logo of a heart and a hand&#10;&#10;Description automatically generated">
            <a:extLst>
              <a:ext uri="{FF2B5EF4-FFF2-40B4-BE49-F238E27FC236}">
                <a16:creationId xmlns:a16="http://schemas.microsoft.com/office/drawing/2014/main" id="{82427A0F-11C5-58D2-8DEE-A9F70F12BE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32" y="353117"/>
            <a:ext cx="3103222" cy="2789765"/>
          </a:xfrm>
          <a:prstGeom prst="rect">
            <a:avLst/>
          </a:prstGeom>
        </p:spPr>
      </p:pic>
      <p:pic>
        <p:nvPicPr>
          <p:cNvPr id="4" name="Picture 3" descr="A paper with text on it&#10;&#10;AI-generated content may be incorrect.">
            <a:extLst>
              <a:ext uri="{FF2B5EF4-FFF2-40B4-BE49-F238E27FC236}">
                <a16:creationId xmlns:a16="http://schemas.microsoft.com/office/drawing/2014/main" id="{E38BF6D1-01FE-D35B-72A7-559F9188FB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589" y="353117"/>
            <a:ext cx="7172093" cy="904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230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F4E78-F324-8AAB-B18D-9C1AC0FDF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D1198FC-3665-323B-DEF0-405A75792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529539" y="9028908"/>
            <a:ext cx="1190453" cy="675997"/>
          </a:xfrm>
          <a:prstGeom prst="rect">
            <a:avLst/>
          </a:prstGeom>
        </p:spPr>
      </p:pic>
      <p:pic>
        <p:nvPicPr>
          <p:cNvPr id="5" name="Picture 4" descr="A paper with text and a list of values&#10;&#10;AI-generated content may be incorrect.">
            <a:extLst>
              <a:ext uri="{FF2B5EF4-FFF2-40B4-BE49-F238E27FC236}">
                <a16:creationId xmlns:a16="http://schemas.microsoft.com/office/drawing/2014/main" id="{CECF2A4D-CFA8-630A-7B33-3F516B8F91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28" y="395607"/>
            <a:ext cx="6240904" cy="8971300"/>
          </a:xfrm>
          <a:prstGeom prst="rect">
            <a:avLst/>
          </a:prstGeom>
        </p:spPr>
      </p:pic>
      <p:pic>
        <p:nvPicPr>
          <p:cNvPr id="10" name="Picture 9" descr="A survey form with text&#10;&#10;AI-generated content may be incorrect.">
            <a:extLst>
              <a:ext uri="{FF2B5EF4-FFF2-40B4-BE49-F238E27FC236}">
                <a16:creationId xmlns:a16="http://schemas.microsoft.com/office/drawing/2014/main" id="{142EB63F-970C-D02D-EC0F-AC95BD126A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550" y="1163846"/>
            <a:ext cx="5548227" cy="701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9823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124300" y="487808"/>
            <a:ext cx="9209270" cy="2901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Fueling Purpose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Admin &amp; Teacher Strategies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819049-5127-754B-8934-019CCDF1A125}"/>
              </a:ext>
            </a:extLst>
          </p:cNvPr>
          <p:cNvSpPr txBox="1"/>
          <p:nvPr/>
        </p:nvSpPr>
        <p:spPr>
          <a:xfrm>
            <a:off x="136204" y="4423119"/>
            <a:ext cx="4905631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00B0F0"/>
                </a:solidFill>
                <a:latin typeface="Chalkduster" panose="03050602040202020205" pitchFamily="66" charset="77"/>
              </a:rPr>
              <a:t>Take Away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Strategies to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support fueling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Purpose for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Administrators &amp; Teachers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DF94CE-16D3-2442-BAED-138EF0899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678143" y="149809"/>
            <a:ext cx="1190453" cy="675997"/>
          </a:xfrm>
          <a:prstGeom prst="rect">
            <a:avLst/>
          </a:prstGeom>
        </p:spPr>
      </p:pic>
      <p:pic>
        <p:nvPicPr>
          <p:cNvPr id="2" name="Picture 1" descr="A logo of a heart and a hand&#10;&#10;Description automatically generated">
            <a:extLst>
              <a:ext uri="{FF2B5EF4-FFF2-40B4-BE49-F238E27FC236}">
                <a16:creationId xmlns:a16="http://schemas.microsoft.com/office/drawing/2014/main" id="{45B21FB4-8F94-865F-C721-AD87F05531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08" y="386693"/>
            <a:ext cx="3103222" cy="2789765"/>
          </a:xfrm>
          <a:prstGeom prst="rect">
            <a:avLst/>
          </a:prstGeom>
        </p:spPr>
      </p:pic>
      <p:pic>
        <p:nvPicPr>
          <p:cNvPr id="6" name="Picture 5" descr="A paper with text on it&#10;&#10;AI-generated content may be incorrect.">
            <a:extLst>
              <a:ext uri="{FF2B5EF4-FFF2-40B4-BE49-F238E27FC236}">
                <a16:creationId xmlns:a16="http://schemas.microsoft.com/office/drawing/2014/main" id="{C8CC0E61-A225-2BAC-88B9-9993F09AC8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75" y="3534601"/>
            <a:ext cx="4548955" cy="5949524"/>
          </a:xfrm>
          <a:prstGeom prst="rect">
            <a:avLst/>
          </a:prstGeom>
        </p:spPr>
      </p:pic>
      <p:pic>
        <p:nvPicPr>
          <p:cNvPr id="9" name="Picture 8" descr="A red and black text on a white background&#10;&#10;AI-generated content may be incorrect.">
            <a:extLst>
              <a:ext uri="{FF2B5EF4-FFF2-40B4-BE49-F238E27FC236}">
                <a16:creationId xmlns:a16="http://schemas.microsoft.com/office/drawing/2014/main" id="{CD9A1DE2-368C-B63B-F1E2-BC55EA281D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467" y="4628199"/>
            <a:ext cx="3533405" cy="463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679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8985D9A-C1EA-FF42-B7CD-BDAF39519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531" y="601487"/>
            <a:ext cx="969573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F05B38-4257-DF5A-67DF-FF3E7A2E516A}"/>
              </a:ext>
            </a:extLst>
          </p:cNvPr>
          <p:cNvSpPr txBox="1"/>
          <p:nvPr/>
        </p:nvSpPr>
        <p:spPr>
          <a:xfrm>
            <a:off x="2248593" y="8235989"/>
            <a:ext cx="8890462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</a:t>
            </a:r>
            <a:r>
              <a:rPr lang="en-US" dirty="0" err="1">
                <a:solidFill>
                  <a:schemeClr val="bg1"/>
                </a:solidFill>
              </a:rPr>
              <a:t>quagliainstitute.org</a:t>
            </a:r>
            <a:r>
              <a:rPr lang="en-US" dirty="0">
                <a:solidFill>
                  <a:schemeClr val="bg1"/>
                </a:solidFill>
              </a:rPr>
              <a:t>/the-renewable-energy-in-education</a:t>
            </a:r>
            <a:endParaRPr lang="en-US" dirty="0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  <p:pic>
        <p:nvPicPr>
          <p:cNvPr id="5" name="Picture 4" descr="Qr code with a qr code on it&#10;&#10;AI-generated content may be incorrect.">
            <a:extLst>
              <a:ext uri="{FF2B5EF4-FFF2-40B4-BE49-F238E27FC236}">
                <a16:creationId xmlns:a16="http://schemas.microsoft.com/office/drawing/2014/main" id="{E61ECBD5-8760-35BB-C6F7-EF51D4E76D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982" y="1950382"/>
            <a:ext cx="5852835" cy="585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7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91D6-D928-05B4-1E33-948B9B9CA62B}"/>
              </a:ext>
            </a:extLst>
          </p:cNvPr>
          <p:cNvSpPr txBox="1">
            <a:spLocks/>
          </p:cNvSpPr>
          <p:nvPr/>
        </p:nvSpPr>
        <p:spPr>
          <a:xfrm>
            <a:off x="487679" y="640942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Closing Thoughts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from Dr. Russ!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B1516B-8AB7-B021-0BBC-2416066A2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6" name="Picture 5" descr="A cartoon character with a beard and glasses&#10;&#10;Description automatically generated">
            <a:extLst>
              <a:ext uri="{FF2B5EF4-FFF2-40B4-BE49-F238E27FC236}">
                <a16:creationId xmlns:a16="http://schemas.microsoft.com/office/drawing/2014/main" id="{5B1C8F86-C6FC-8C69-DC5D-5BD6AEC612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7645">
            <a:off x="3873499" y="2953892"/>
            <a:ext cx="5257800" cy="6311900"/>
          </a:xfrm>
          <a:prstGeom prst="rect">
            <a:avLst/>
          </a:prstGeom>
          <a:effectLst>
            <a:softEdge rad="207207"/>
          </a:effectLst>
        </p:spPr>
      </p:pic>
    </p:spTree>
    <p:extLst>
      <p:ext uri="{BB962C8B-B14F-4D97-AF65-F5344CB8AC3E}">
        <p14:creationId xmlns:p14="http://schemas.microsoft.com/office/powerpoint/2010/main" val="15133876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85233" y="3785523"/>
            <a:ext cx="9339033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Dr. Russ Quaglia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Quaglia@QuagliaInstitute.org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Dr. Lisa Lande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rtl="0" latinLnBrk="1" hangingPunct="0"/>
            <a:r>
              <a:rPr kumimoji="0" lang="en-US" sz="40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Lande@QuagliaInstitute.org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 rtl="0" latinLnBrk="1" hangingPunct="0"/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DDE59E-6740-FE43-99B1-E1A7E9DA7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6E13BA-DE5C-C5F1-D586-D25C10750380}"/>
              </a:ext>
            </a:extLst>
          </p:cNvPr>
          <p:cNvSpPr txBox="1"/>
          <p:nvPr/>
        </p:nvSpPr>
        <p:spPr>
          <a:xfrm>
            <a:off x="3540875" y="1094194"/>
            <a:ext cx="9152220" cy="2862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600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Thank you for learning with us! Reach out with any questions or to continue</a:t>
            </a:r>
            <a:br>
              <a:rPr lang="en-US" sz="3600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r>
              <a:rPr lang="en-US" sz="3600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the conversation!</a:t>
            </a:r>
            <a:b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endParaRPr lang="en-US" sz="3600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4627E8-6C0E-F808-BE74-9452D94CA03E}"/>
              </a:ext>
            </a:extLst>
          </p:cNvPr>
          <p:cNvSpPr txBox="1"/>
          <p:nvPr/>
        </p:nvSpPr>
        <p:spPr>
          <a:xfrm>
            <a:off x="2607886" y="8439197"/>
            <a:ext cx="7789026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600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br>
              <a:rPr lang="en-US" sz="3600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r>
              <a:rPr lang="en-US" sz="3600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@</a:t>
            </a:r>
            <a:r>
              <a:rPr lang="en-US" sz="3600" spc="213" dirty="0" err="1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QISVAtweets</a:t>
            </a:r>
            <a:b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endParaRPr lang="en-US" sz="3600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06D73D-7619-0438-6FA7-3EE4B6955F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6058">
            <a:off x="522151" y="377601"/>
            <a:ext cx="2668803" cy="4124513"/>
          </a:xfrm>
          <a:prstGeom prst="rect">
            <a:avLst/>
          </a:prstGeom>
          <a:effectLst>
            <a:softEdge rad="84884"/>
          </a:effectLst>
        </p:spPr>
      </p:pic>
    </p:spTree>
    <p:extLst>
      <p:ext uri="{BB962C8B-B14F-4D97-AF65-F5344CB8AC3E}">
        <p14:creationId xmlns:p14="http://schemas.microsoft.com/office/powerpoint/2010/main" val="70307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285552</TotalTime>
  <Words>696</Words>
  <Application>Microsoft Macintosh PowerPoint</Application>
  <PresentationFormat>Custom</PresentationFormat>
  <Paragraphs>129</Paragraphs>
  <Slides>34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Chalkboard</vt:lpstr>
      <vt:lpstr>Chalkduster</vt:lpstr>
      <vt:lpstr>Helvetica Neue</vt:lpstr>
      <vt:lpstr>White</vt:lpstr>
      <vt:lpstr>PowerPoint Presentation</vt:lpstr>
      <vt:lpstr>Introductions &amp; Opening Reflection</vt:lpstr>
      <vt:lpstr>Learning Intention We are learning about Purpose as a renewable energy source to fuel &amp; guide educators.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 Time…</vt:lpstr>
      <vt:lpstr>Values Auction</vt:lpstr>
      <vt:lpstr>Preparing for the Values Auction</vt:lpstr>
      <vt:lpstr>Auction Time!!</vt:lpstr>
      <vt:lpstr>PowerPoint Presentation</vt:lpstr>
      <vt:lpstr>Quick Break!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Abigale Kinnaman</cp:lastModifiedBy>
  <cp:revision>779</cp:revision>
  <cp:lastPrinted>2025-06-17T20:42:57Z</cp:lastPrinted>
  <dcterms:modified xsi:type="dcterms:W3CDTF">2025-06-28T00:12:34Z</dcterms:modified>
</cp:coreProperties>
</file>