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926" r:id="rId2"/>
    <p:sldId id="895" r:id="rId3"/>
    <p:sldId id="467" r:id="rId4"/>
    <p:sldId id="964" r:id="rId5"/>
    <p:sldId id="660" r:id="rId6"/>
    <p:sldId id="896" r:id="rId7"/>
    <p:sldId id="1216" r:id="rId8"/>
    <p:sldId id="1217" r:id="rId9"/>
    <p:sldId id="257" r:id="rId10"/>
    <p:sldId id="1218" r:id="rId11"/>
    <p:sldId id="1028" r:id="rId12"/>
    <p:sldId id="4271" r:id="rId13"/>
    <p:sldId id="1273" r:id="rId14"/>
    <p:sldId id="4245" r:id="rId15"/>
    <p:sldId id="4243" r:id="rId16"/>
    <p:sldId id="4274" r:id="rId17"/>
    <p:sldId id="4272" r:id="rId18"/>
    <p:sldId id="4292" r:id="rId19"/>
    <p:sldId id="1255" r:id="rId20"/>
    <p:sldId id="920" r:id="rId21"/>
    <p:sldId id="1187" r:id="rId22"/>
    <p:sldId id="1188" r:id="rId23"/>
    <p:sldId id="1189" r:id="rId24"/>
    <p:sldId id="1190" r:id="rId25"/>
    <p:sldId id="1191" r:id="rId26"/>
    <p:sldId id="398" r:id="rId27"/>
    <p:sldId id="399" r:id="rId28"/>
    <p:sldId id="1185" r:id="rId29"/>
    <p:sldId id="1064" r:id="rId30"/>
    <p:sldId id="1253" r:id="rId31"/>
    <p:sldId id="1240" r:id="rId32"/>
    <p:sldId id="1199" r:id="rId33"/>
    <p:sldId id="1200" r:id="rId34"/>
    <p:sldId id="1201" r:id="rId35"/>
    <p:sldId id="1252" r:id="rId36"/>
    <p:sldId id="1258" r:id="rId37"/>
    <p:sldId id="1259" r:id="rId38"/>
    <p:sldId id="1260" r:id="rId39"/>
    <p:sldId id="1267" r:id="rId40"/>
    <p:sldId id="4293" r:id="rId41"/>
    <p:sldId id="944" r:id="rId42"/>
    <p:sldId id="1043" r:id="rId43"/>
    <p:sldId id="1044" r:id="rId44"/>
    <p:sldId id="1049" r:id="rId45"/>
    <p:sldId id="877" r:id="rId46"/>
    <p:sldId id="4278" r:id="rId47"/>
    <p:sldId id="4275" r:id="rId48"/>
    <p:sldId id="4270" r:id="rId49"/>
    <p:sldId id="4276" r:id="rId50"/>
    <p:sldId id="1274" r:id="rId51"/>
    <p:sldId id="4282" r:id="rId52"/>
    <p:sldId id="4283" r:id="rId53"/>
    <p:sldId id="1276" r:id="rId54"/>
    <p:sldId id="1275" r:id="rId55"/>
    <p:sldId id="4286" r:id="rId56"/>
    <p:sldId id="4287" r:id="rId57"/>
    <p:sldId id="1277" r:id="rId58"/>
    <p:sldId id="4288" r:id="rId59"/>
    <p:sldId id="1278" r:id="rId60"/>
    <p:sldId id="1280" r:id="rId61"/>
    <p:sldId id="4290" r:id="rId62"/>
    <p:sldId id="1279" r:id="rId63"/>
    <p:sldId id="4281" r:id="rId64"/>
    <p:sldId id="1241" r:id="rId65"/>
    <p:sldId id="1050" r:id="rId66"/>
    <p:sldId id="1242" r:id="rId67"/>
    <p:sldId id="1234" r:id="rId68"/>
    <p:sldId id="1263" r:id="rId69"/>
    <p:sldId id="275" r:id="rId70"/>
    <p:sldId id="4230" r:id="rId71"/>
    <p:sldId id="4229" r:id="rId72"/>
    <p:sldId id="4259" r:id="rId73"/>
    <p:sldId id="4260" r:id="rId74"/>
    <p:sldId id="4264" r:id="rId75"/>
    <p:sldId id="644" r:id="rId76"/>
    <p:sldId id="701" r:id="rId77"/>
    <p:sldId id="1063" r:id="rId78"/>
    <p:sldId id="4294" r:id="rId79"/>
    <p:sldId id="1272" r:id="rId80"/>
    <p:sldId id="1192" r:id="rId81"/>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647"/>
    <a:srgbClr val="F4B7AD"/>
    <a:srgbClr val="FF68B7"/>
    <a:srgbClr val="97C72B"/>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18" autoAdjust="0"/>
    <p:restoredTop sz="83222" autoAdjust="0"/>
  </p:normalViewPr>
  <p:slideViewPr>
    <p:cSldViewPr snapToGrid="0" snapToObjects="1">
      <p:cViewPr varScale="1">
        <p:scale>
          <a:sx n="76" d="100"/>
          <a:sy n="76" d="100"/>
        </p:scale>
        <p:origin x="1776" y="192"/>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4" d="100"/>
        <a:sy n="114" d="100"/>
      </p:scale>
      <p:origin x="0" y="-1590"/>
    </p:cViewPr>
  </p:sorterViewPr>
  <p:notesViewPr>
    <p:cSldViewPr snapToGrid="0" snapToObjects="1">
      <p:cViewPr varScale="1">
        <p:scale>
          <a:sx n="80" d="100"/>
          <a:sy n="80" d="100"/>
        </p:scale>
        <p:origin x="4002" y="11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1/12/23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dirty="0"/>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dirty="0"/>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50305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3EBEE3C2-AFB9-9D49-8D7C-099F9BCE08C2}" type="slidenum">
              <a:rPr lang="en-US">
                <a:latin typeface="Arial" pitchFamily="-65" charset="0"/>
              </a:rPr>
              <a:pPr/>
              <a:t>2</a:t>
            </a:fld>
            <a:endParaRPr lang="en-US" dirty="0">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r>
              <a:rPr lang="en-US" dirty="0">
                <a:latin typeface="Arial" pitchFamily="-65" charset="0"/>
              </a:rPr>
              <a:t>How do we enact these beliefs in our day to day work. Does our practice reflect these beliefs?</a:t>
            </a:r>
          </a:p>
        </p:txBody>
      </p:sp>
    </p:spTree>
    <p:extLst>
      <p:ext uri="{BB962C8B-B14F-4D97-AF65-F5344CB8AC3E}">
        <p14:creationId xmlns:p14="http://schemas.microsoft.com/office/powerpoint/2010/main" val="321427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8979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759805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5</a:t>
            </a:fld>
            <a:endParaRPr lang="en-US" dirty="0">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460374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143428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vision is our point of reference. Not just words, but the actions and conditions that create the vision. Do our words and actions align? If we want students to be able to… then we need to build their skills and capabilities   and we can only know this through hearing and using their voice. Through all voices, we can create the conditions where every day, students are partnering with each other and teachers to listen, learn and lead together. They need to know what is current reality and what they can do to improve (learn) toward the shared vision/aspiration and goals and lead with action and shared responsibility. Moving towards engagement in learning with teachers how to improve and reach our aspirations</a:t>
            </a:r>
            <a:endParaRPr lang="en-AU" dirty="0"/>
          </a:p>
        </p:txBody>
      </p:sp>
    </p:spTree>
    <p:extLst>
      <p:ext uri="{BB962C8B-B14F-4D97-AF65-F5344CB8AC3E}">
        <p14:creationId xmlns:p14="http://schemas.microsoft.com/office/powerpoint/2010/main" val="1555089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did look at VIC voice skills in session 1. I think here we would </a:t>
            </a:r>
            <a:r>
              <a:rPr lang="en-US" dirty="0" err="1"/>
              <a:t>emphasise</a:t>
            </a:r>
            <a:r>
              <a:rPr lang="en-US" dirty="0"/>
              <a:t> that students can’t follow those pathways without the skills, capabilities and motivation to use their voice. Thus implementation and deliberate integrating these skills in multiple aspects of school work. Leads on to developing students as partners</a:t>
            </a:r>
            <a:endParaRPr lang="en-AU" dirty="0"/>
          </a:p>
        </p:txBody>
      </p:sp>
    </p:spTree>
    <p:extLst>
      <p:ext uri="{BB962C8B-B14F-4D97-AF65-F5344CB8AC3E}">
        <p14:creationId xmlns:p14="http://schemas.microsoft.com/office/powerpoint/2010/main" val="4260854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as active participants in learning how to achieve the school vision. School vision requires all to listen and learn together to then lead, and interpret, is this working, is this creating the school we all aspire to have? Voices of all to actively create and decide, what are we doing well, what can we do next to ensure all are thriving, learning, being well </a:t>
            </a:r>
            <a:r>
              <a:rPr lang="en-US" dirty="0" err="1"/>
              <a:t>etc</a:t>
            </a:r>
            <a:r>
              <a:rPr lang="en-US" dirty="0"/>
              <a:t>? Are we making explicit the conditions that will create the school </a:t>
            </a:r>
            <a:r>
              <a:rPr lang="en-US" dirty="0" err="1"/>
              <a:t>vsio</a:t>
            </a:r>
            <a:endParaRPr lang="en-AU" dirty="0"/>
          </a:p>
        </p:txBody>
      </p:sp>
    </p:spTree>
    <p:extLst>
      <p:ext uri="{BB962C8B-B14F-4D97-AF65-F5344CB8AC3E}">
        <p14:creationId xmlns:p14="http://schemas.microsoft.com/office/powerpoint/2010/main" val="2603298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their SIF rubric here. I can talk through this. Are we ensuring all students feel they belong, have people to support them and they can be their unique self, recognising their individual strengths and sense of identity? Are we creating a fun learning environment, that supports creativity and activates curiosity. Do we develop resilience and encourage a sense of adventure, where mistakes are seen as part of learning. How do we monitor our progress together? See our collective responsibility for creating these conditions, to work deliberately towards our shared purpose, our own goals and aspirations? Are we developing the confidence to see that it is by using our voice and taking responsibility to act on those suggestions, that we will create the vision. </a:t>
            </a:r>
            <a:endParaRPr lang="en-AU" dirty="0"/>
          </a:p>
        </p:txBody>
      </p:sp>
    </p:spTree>
    <p:extLst>
      <p:ext uri="{BB962C8B-B14F-4D97-AF65-F5344CB8AC3E}">
        <p14:creationId xmlns:p14="http://schemas.microsoft.com/office/powerpoint/2010/main" val="703295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AU" dirty="0"/>
          </a:p>
        </p:txBody>
      </p:sp>
    </p:spTree>
    <p:extLst>
      <p:ext uri="{BB962C8B-B14F-4D97-AF65-F5344CB8AC3E}">
        <p14:creationId xmlns:p14="http://schemas.microsoft.com/office/powerpoint/2010/main" val="328193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opportunity</a:t>
            </a:r>
            <a:endParaRPr lang="en-AU" dirty="0"/>
          </a:p>
        </p:txBody>
      </p:sp>
    </p:spTree>
    <p:extLst>
      <p:ext uri="{BB962C8B-B14F-4D97-AF65-F5344CB8AC3E}">
        <p14:creationId xmlns:p14="http://schemas.microsoft.com/office/powerpoint/2010/main" val="801993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8369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308983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27"/>
          <p:cNvSpPr>
            <a:spLocks noGrp="1" noRot="1" noChangeAspect="1"/>
          </p:cNvSpPr>
          <p:nvPr>
            <p:ph type="sldImg"/>
          </p:nvPr>
        </p:nvSpPr>
        <p:spPr>
          <a:prstGeom prst="rect">
            <a:avLst/>
          </a:prstGeom>
        </p:spPr>
        <p:txBody>
          <a:bodyPr/>
          <a:lstStyle/>
          <a:p>
            <a:pPr lvl="0"/>
            <a:endParaRPr dirty="0"/>
          </a:p>
        </p:txBody>
      </p:sp>
      <p:sp>
        <p:nvSpPr>
          <p:cNvPr id="28" name="Shape 28"/>
          <p:cNvSpPr>
            <a:spLocks noGrp="1"/>
          </p:cNvSpPr>
          <p:nvPr>
            <p:ph type="body" sz="quarter" idx="1"/>
          </p:nvPr>
        </p:nvSpPr>
        <p:spPr>
          <a:prstGeom prst="rect">
            <a:avLst/>
          </a:prstGeom>
        </p:spPr>
        <p:txBody>
          <a:bodyPr/>
          <a:lstStyle>
            <a:lvl1pPr defTabSz="457200">
              <a:defRPr>
                <a:solidFill>
                  <a:srgbClr val="000000"/>
                </a:solidFill>
                <a:uFillTx/>
                <a:latin typeface="Helvetica"/>
                <a:ea typeface="Helvetica"/>
                <a:cs typeface="Helvetica"/>
                <a:sym typeface="Helvetica"/>
              </a:defRPr>
            </a:lvl1pPr>
          </a:lstStyle>
          <a:p>
            <a:endParaRPr sz="1100" dirty="0"/>
          </a:p>
        </p:txBody>
      </p:sp>
    </p:spTree>
    <p:extLst>
      <p:ext uri="{BB962C8B-B14F-4D97-AF65-F5344CB8AC3E}">
        <p14:creationId xmlns:p14="http://schemas.microsoft.com/office/powerpoint/2010/main" val="913744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noRot="1" noChangeAspect="1"/>
          </p:cNvSpPr>
          <p:nvPr>
            <p:ph type="sldImg"/>
          </p:nvPr>
        </p:nvSpPr>
        <p:spPr>
          <a:prstGeom prst="rect">
            <a:avLst/>
          </a:prstGeom>
        </p:spPr>
        <p:txBody>
          <a:bodyPr/>
          <a:lstStyle/>
          <a:p>
            <a:pPr lvl="0"/>
            <a:endParaRPr dirty="0"/>
          </a:p>
        </p:txBody>
      </p:sp>
      <p:sp>
        <p:nvSpPr>
          <p:cNvPr id="106" name="Shape 106"/>
          <p:cNvSpPr>
            <a:spLocks noGrp="1"/>
          </p:cNvSpPr>
          <p:nvPr>
            <p:ph type="body" sz="quarter" idx="1"/>
          </p:nvPr>
        </p:nvSpPr>
        <p:spPr>
          <a:prstGeom prst="rect">
            <a:avLst/>
          </a:prstGeom>
        </p:spPr>
        <p:txBody>
          <a:bodyPr>
            <a:norm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sz="1800">
                <a:solidFill>
                  <a:srgbClr val="000000"/>
                </a:solidFill>
                <a:uFillTx/>
              </a:defRPr>
            </a:pPr>
            <a:endParaRPr lang="en-US" sz="1100" dirty="0">
              <a:solidFill>
                <a:srgbClr val="FF0000"/>
              </a:solidFill>
              <a:uFill>
                <a:solidFill/>
              </a:uFill>
            </a:endParaRPr>
          </a:p>
        </p:txBody>
      </p:sp>
    </p:spTree>
    <p:extLst>
      <p:ext uri="{BB962C8B-B14F-4D97-AF65-F5344CB8AC3E}">
        <p14:creationId xmlns:p14="http://schemas.microsoft.com/office/powerpoint/2010/main" val="2851204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noRot="1" noChangeAspect="1"/>
          </p:cNvSpPr>
          <p:nvPr>
            <p:ph type="sldImg"/>
          </p:nvPr>
        </p:nvSpPr>
        <p:spPr>
          <a:prstGeom prst="rect">
            <a:avLst/>
          </a:prstGeom>
        </p:spPr>
        <p:txBody>
          <a:bodyPr/>
          <a:lstStyle/>
          <a:p>
            <a:pPr lvl="0"/>
            <a:endParaRPr dirty="0"/>
          </a:p>
        </p:txBody>
      </p:sp>
      <p:sp>
        <p:nvSpPr>
          <p:cNvPr id="106" name="Shape 106"/>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sz="1800">
                <a:solidFill>
                  <a:srgbClr val="000000"/>
                </a:solidFill>
                <a:uFillTx/>
              </a:defRPr>
            </a:pPr>
            <a:endParaRPr lang="en-US" sz="1100" dirty="0">
              <a:solidFill>
                <a:srgbClr val="FF0000"/>
              </a:solidFill>
              <a:uFill>
                <a:solidFill/>
              </a:uFill>
            </a:endParaRPr>
          </a:p>
        </p:txBody>
      </p:sp>
    </p:spTree>
    <p:extLst>
      <p:ext uri="{BB962C8B-B14F-4D97-AF65-F5344CB8AC3E}">
        <p14:creationId xmlns:p14="http://schemas.microsoft.com/office/powerpoint/2010/main" val="1736990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4690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753148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183762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2332178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013468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34</a:t>
            </a:fld>
            <a:endParaRPr lang="en-US" dirty="0">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479344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79547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8395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3388563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54764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726177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Russ is drawing a few new graphics I will insert where indicated on slides.</a:t>
            </a:r>
          </a:p>
        </p:txBody>
      </p:sp>
    </p:spTree>
    <p:extLst>
      <p:ext uri="{BB962C8B-B14F-4D97-AF65-F5344CB8AC3E}">
        <p14:creationId xmlns:p14="http://schemas.microsoft.com/office/powerpoint/2010/main" val="1297961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Celebrate wins and what school is doing well. Value student voice data</a:t>
            </a:r>
            <a:endParaRPr lang="en-AU" dirty="0"/>
          </a:p>
        </p:txBody>
      </p:sp>
    </p:spTree>
    <p:extLst>
      <p:ext uri="{BB962C8B-B14F-4D97-AF65-F5344CB8AC3E}">
        <p14:creationId xmlns:p14="http://schemas.microsoft.com/office/powerpoint/2010/main" val="4628554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introduce the 8 conditions as to what the Quaglia Surveys are measuring and how they have been selected as they contribute to 3 key principles. Link this back to their wellbeing, learning and purpose (catholic identity) spheres. Introduce and say this is what we go deeper into in year 2, </a:t>
            </a:r>
            <a:r>
              <a:rPr lang="en-US" dirty="0" err="1"/>
              <a:t>etc</a:t>
            </a:r>
            <a:r>
              <a:rPr lang="en-US" dirty="0"/>
              <a:t> but will now introduce an Au school that used these surveys. Winchelsea is study tour also, which they have now heard about..,</a:t>
            </a:r>
            <a:endParaRPr lang="en-AU" dirty="0"/>
          </a:p>
        </p:txBody>
      </p:sp>
    </p:spTree>
    <p:extLst>
      <p:ext uri="{BB962C8B-B14F-4D97-AF65-F5344CB8AC3E}">
        <p14:creationId xmlns:p14="http://schemas.microsoft.com/office/powerpoint/2010/main" val="366691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04 Opportunity for chat response. What did you hear about the benefits of unpacking and </a:t>
            </a:r>
            <a:r>
              <a:rPr lang="en-US" dirty="0" err="1"/>
              <a:t>analysing</a:t>
            </a:r>
            <a:r>
              <a:rPr lang="en-US" dirty="0"/>
              <a:t> data with students?</a:t>
            </a:r>
            <a:endParaRPr lang="en-AU" dirty="0"/>
          </a:p>
        </p:txBody>
      </p:sp>
    </p:spTree>
    <p:extLst>
      <p:ext uri="{BB962C8B-B14F-4D97-AF65-F5344CB8AC3E}">
        <p14:creationId xmlns:p14="http://schemas.microsoft.com/office/powerpoint/2010/main" val="2567292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opportunity. Here we would be expecting to have ideas from prior learning. Know what voice is, voice v noise, know that teachers will listen, trust and respect, aspirations to know that what they say they also are expected to act upon, together. Etc. Sue lead into next slide. Not just given student survey but now going to go deeper with listening and ask you to interpret what the whole school is saying</a:t>
            </a:r>
            <a:endParaRPr lang="en-AU" dirty="0"/>
          </a:p>
        </p:txBody>
      </p:sp>
    </p:spTree>
    <p:extLst>
      <p:ext uri="{BB962C8B-B14F-4D97-AF65-F5344CB8AC3E}">
        <p14:creationId xmlns:p14="http://schemas.microsoft.com/office/powerpoint/2010/main" val="2171018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1:46</a:t>
            </a:r>
            <a:endParaRPr lang="en-AU" dirty="0"/>
          </a:p>
        </p:txBody>
      </p:sp>
    </p:spTree>
    <p:extLst>
      <p:ext uri="{BB962C8B-B14F-4D97-AF65-F5344CB8AC3E}">
        <p14:creationId xmlns:p14="http://schemas.microsoft.com/office/powerpoint/2010/main" val="1862567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Linking back to using voice to look deeper at reality of school. Before introduce numbers, listen to what the students ‘think’ might be happening. Is this reality? Learning to use the data to challenge perceptions. Also link to good of the whole, culture of trust and respect, who is responsible for creating these conditions?</a:t>
            </a:r>
            <a:endParaRPr lang="en-AU" dirty="0"/>
          </a:p>
        </p:txBody>
      </p:sp>
    </p:spTree>
    <p:extLst>
      <p:ext uri="{BB962C8B-B14F-4D97-AF65-F5344CB8AC3E}">
        <p14:creationId xmlns:p14="http://schemas.microsoft.com/office/powerpoint/2010/main" val="310443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Invitation to chat from group( would expect to hear things like, collaboration, data analysis, co-operation, contributing thoughts and ideas, </a:t>
            </a:r>
            <a:endParaRPr lang="en-AU" dirty="0"/>
          </a:p>
        </p:txBody>
      </p:sp>
    </p:spTree>
    <p:extLst>
      <p:ext uri="{BB962C8B-B14F-4D97-AF65-F5344CB8AC3E}">
        <p14:creationId xmlns:p14="http://schemas.microsoft.com/office/powerpoint/2010/main" val="3351373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endParaRPr lang="en-AU" dirty="0"/>
          </a:p>
        </p:txBody>
      </p:sp>
    </p:spTree>
    <p:extLst>
      <p:ext uri="{BB962C8B-B14F-4D97-AF65-F5344CB8AC3E}">
        <p14:creationId xmlns:p14="http://schemas.microsoft.com/office/powerpoint/2010/main" val="3502637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endParaRPr lang="en-AU" dirty="0"/>
          </a:p>
        </p:txBody>
      </p:sp>
    </p:spTree>
    <p:extLst>
      <p:ext uri="{BB962C8B-B14F-4D97-AF65-F5344CB8AC3E}">
        <p14:creationId xmlns:p14="http://schemas.microsoft.com/office/powerpoint/2010/main" val="3932635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opportunity. Shout out about the process of students highlighting what is working well. Visual display can be shared with community. </a:t>
            </a:r>
            <a:endParaRPr lang="en-AU" dirty="0"/>
          </a:p>
        </p:txBody>
      </p:sp>
    </p:spTree>
    <p:extLst>
      <p:ext uri="{BB962C8B-B14F-4D97-AF65-F5344CB8AC3E}">
        <p14:creationId xmlns:p14="http://schemas.microsoft.com/office/powerpoint/2010/main" val="1403831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for their thinking for next video</a:t>
            </a:r>
            <a:endParaRPr lang="en-AU" dirty="0"/>
          </a:p>
        </p:txBody>
      </p:sp>
    </p:spTree>
    <p:extLst>
      <p:ext uri="{BB962C8B-B14F-4D97-AF65-F5344CB8AC3E}">
        <p14:creationId xmlns:p14="http://schemas.microsoft.com/office/powerpoint/2010/main" val="1023551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2.46</a:t>
            </a:r>
            <a:endParaRPr lang="en-AU" dirty="0"/>
          </a:p>
        </p:txBody>
      </p:sp>
    </p:spTree>
    <p:extLst>
      <p:ext uri="{BB962C8B-B14F-4D97-AF65-F5344CB8AC3E}">
        <p14:creationId xmlns:p14="http://schemas.microsoft.com/office/powerpoint/2010/main" val="33776162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for their thinking for next video</a:t>
            </a:r>
            <a:endParaRPr lang="en-AU" dirty="0"/>
          </a:p>
        </p:txBody>
      </p:sp>
    </p:spTree>
    <p:extLst>
      <p:ext uri="{BB962C8B-B14F-4D97-AF65-F5344CB8AC3E}">
        <p14:creationId xmlns:p14="http://schemas.microsoft.com/office/powerpoint/2010/main" val="28150673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a:t>
            </a:r>
            <a:endParaRPr lang="en-AU" dirty="0"/>
          </a:p>
        </p:txBody>
      </p:sp>
    </p:spTree>
    <p:extLst>
      <p:ext uri="{BB962C8B-B14F-4D97-AF65-F5344CB8AC3E}">
        <p14:creationId xmlns:p14="http://schemas.microsoft.com/office/powerpoint/2010/main" val="2826951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at least 10 minutes here as videos have shown a lot and most likely  a new process for schools. Invite feedback from groups as to what was discussed. Allow another 5 minutes for this either in chat or out loud. </a:t>
            </a:r>
            <a:endParaRPr lang="en-AU" dirty="0"/>
          </a:p>
        </p:txBody>
      </p:sp>
    </p:spTree>
    <p:extLst>
      <p:ext uri="{BB962C8B-B14F-4D97-AF65-F5344CB8AC3E}">
        <p14:creationId xmlns:p14="http://schemas.microsoft.com/office/powerpoint/2010/main" val="2385541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a:t>
            </a:r>
            <a:endParaRPr lang="en-AU" dirty="0"/>
          </a:p>
        </p:txBody>
      </p:sp>
    </p:spTree>
    <p:extLst>
      <p:ext uri="{BB962C8B-B14F-4D97-AF65-F5344CB8AC3E}">
        <p14:creationId xmlns:p14="http://schemas.microsoft.com/office/powerpoint/2010/main" val="37952112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7373648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26169865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941925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31719c506a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31719c506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Even Year 1 can do the data analysis. This is an example from a school where students and teachers identified the question I think school is easy as needing greater explanation as 50% split. </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AU" dirty="0"/>
          </a:p>
        </p:txBody>
      </p:sp>
    </p:spTree>
    <p:extLst>
      <p:ext uri="{BB962C8B-B14F-4D97-AF65-F5344CB8AC3E}">
        <p14:creationId xmlns:p14="http://schemas.microsoft.com/office/powerpoint/2010/main" val="28327806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AU" dirty="0"/>
          </a:p>
        </p:txBody>
      </p:sp>
    </p:spTree>
    <p:extLst>
      <p:ext uri="{BB962C8B-B14F-4D97-AF65-F5344CB8AC3E}">
        <p14:creationId xmlns:p14="http://schemas.microsoft.com/office/powerpoint/2010/main" val="42765199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0" i="0" dirty="0">
                <a:effectLst/>
                <a:latin typeface="Helvetica Neue"/>
                <a:ea typeface="Helvetica Neue"/>
                <a:cs typeface="Helvetica Neue"/>
                <a:sym typeface="Helvetica Neue"/>
              </a:rPr>
              <a:t>Per Sue B: I just wanted to share with you the example of student work that Charlotte has just sent me from the Year 1/2 class at Hampton Park. The whole school developed pages for their own version of the Cay and </a:t>
            </a:r>
            <a:r>
              <a:rPr lang="en-US" sz="2200" b="0" i="0" dirty="0" err="1">
                <a:effectLst/>
                <a:latin typeface="Helvetica Neue"/>
                <a:ea typeface="Helvetica Neue"/>
                <a:cs typeface="Helvetica Neue"/>
                <a:sym typeface="Helvetica Neue"/>
              </a:rPr>
              <a:t>Adlee</a:t>
            </a:r>
            <a:r>
              <a:rPr lang="en-US" sz="2200" b="0" i="0" dirty="0">
                <a:effectLst/>
                <a:latin typeface="Helvetica Neue"/>
                <a:ea typeface="Helvetica Neue"/>
                <a:cs typeface="Helvetica Neue"/>
                <a:sym typeface="Helvetica Neue"/>
              </a:rPr>
              <a:t> book. </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9B75D4-B4E3-4136-9D72-4E6F61A5C8C2}"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4743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0" i="0" dirty="0">
                <a:effectLst/>
                <a:latin typeface="Helvetica Neue"/>
                <a:ea typeface="Helvetica Neue"/>
                <a:cs typeface="Helvetica Neue"/>
                <a:sym typeface="Helvetica Neue"/>
              </a:rPr>
              <a:t>Per Sue B: I just wanted to share with you the example of student work that Charlotte has just sent me from the Year 1/2 class at Hampton Park. The whole school developed pages for their own version of the Cay and </a:t>
            </a:r>
            <a:r>
              <a:rPr lang="en-US" sz="2200" b="0" i="0" dirty="0" err="1">
                <a:effectLst/>
                <a:latin typeface="Helvetica Neue"/>
                <a:ea typeface="Helvetica Neue"/>
                <a:cs typeface="Helvetica Neue"/>
                <a:sym typeface="Helvetica Neue"/>
              </a:rPr>
              <a:t>Adlee</a:t>
            </a:r>
            <a:r>
              <a:rPr lang="en-US" sz="2200" b="0" i="0" dirty="0">
                <a:effectLst/>
                <a:latin typeface="Helvetica Neue"/>
                <a:ea typeface="Helvetica Neue"/>
                <a:cs typeface="Helvetica Neue"/>
                <a:sym typeface="Helvetica Neue"/>
              </a:rPr>
              <a:t> book. </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9B75D4-B4E3-4136-9D72-4E6F61A5C8C2}"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2874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0" i="0" dirty="0">
                <a:effectLst/>
                <a:latin typeface="Helvetica Neue"/>
                <a:ea typeface="Helvetica Neue"/>
                <a:cs typeface="Helvetica Neue"/>
                <a:sym typeface="Helvetica Neue"/>
              </a:rPr>
              <a:t>Per Sue B: I just wanted to share with you the example of student work that Charlotte has just sent me from the Year 1/2 class at Hampton Park. The whole school developed pages for their own version of the Cay and </a:t>
            </a:r>
            <a:r>
              <a:rPr lang="en-US" sz="2200" b="0" i="0" dirty="0" err="1">
                <a:effectLst/>
                <a:latin typeface="Helvetica Neue"/>
                <a:ea typeface="Helvetica Neue"/>
                <a:cs typeface="Helvetica Neue"/>
                <a:sym typeface="Helvetica Neue"/>
              </a:rPr>
              <a:t>Adlee</a:t>
            </a:r>
            <a:r>
              <a:rPr lang="en-US" sz="2200" b="0" i="0" dirty="0">
                <a:effectLst/>
                <a:latin typeface="Helvetica Neue"/>
                <a:ea typeface="Helvetica Neue"/>
                <a:cs typeface="Helvetica Neue"/>
                <a:sym typeface="Helvetica Neue"/>
              </a:rPr>
              <a:t> book. </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9B75D4-B4E3-4136-9D72-4E6F61A5C8C2}"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3407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34242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defRPr sz="1100" b="1"/>
            </a:pPr>
            <a:endParaRPr lang="en-US"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D168FB27-FBF0-40BD-AAAA-99B40542DE62}" type="slidenum">
              <a:rPr lang="en-US" smtClean="0"/>
              <a:pPr/>
              <a:t>76</a:t>
            </a:fld>
            <a:endParaRPr lang="en-US"/>
          </a:p>
        </p:txBody>
      </p:sp>
    </p:spTree>
    <p:extLst>
      <p:ext uri="{BB962C8B-B14F-4D97-AF65-F5344CB8AC3E}">
        <p14:creationId xmlns:p14="http://schemas.microsoft.com/office/powerpoint/2010/main" val="11441687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can tell story of Principal that had a copy of a poster created by students that said Principal turns school upside down, teacher are learners too. </a:t>
            </a:r>
            <a:endParaRPr lang="en-AU" dirty="0"/>
          </a:p>
        </p:txBody>
      </p:sp>
    </p:spTree>
    <p:extLst>
      <p:ext uri="{BB962C8B-B14F-4D97-AF65-F5344CB8AC3E}">
        <p14:creationId xmlns:p14="http://schemas.microsoft.com/office/powerpoint/2010/main" val="40168589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80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045890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dirty="0"/>
          </a:p>
        </p:txBody>
      </p:sp>
    </p:spTree>
    <p:extLst>
      <p:ext uri="{BB962C8B-B14F-4D97-AF65-F5344CB8AC3E}">
        <p14:creationId xmlns:p14="http://schemas.microsoft.com/office/powerpoint/2010/main" val="20907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240" y="2275841"/>
            <a:ext cx="11704320" cy="6436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50240" y="8882098"/>
            <a:ext cx="3034453" cy="677333"/>
          </a:xfrm>
          <a:prstGeom prst="rect">
            <a:avLst/>
          </a:prstGeom>
          <a:ln/>
        </p:spPr>
        <p:txBody>
          <a:bodyPr lIns="130046" tIns="65023" rIns="130046" bIns="65023"/>
          <a:lstStyle>
            <a:lvl1pPr>
              <a:defRPr/>
            </a:lvl1pPr>
          </a:lstStyle>
          <a:p>
            <a:pPr>
              <a:defRPr/>
            </a:pPr>
            <a:endParaRPr lang="en-US" dirty="0"/>
          </a:p>
        </p:txBody>
      </p:sp>
      <p:sp>
        <p:nvSpPr>
          <p:cNvPr id="5" name="Rectangle 5"/>
          <p:cNvSpPr>
            <a:spLocks noGrp="1" noChangeArrowheads="1"/>
          </p:cNvSpPr>
          <p:nvPr>
            <p:ph type="ftr" sz="quarter" idx="11"/>
          </p:nvPr>
        </p:nvSpPr>
        <p:spPr>
          <a:xfrm>
            <a:off x="4443307" y="8882098"/>
            <a:ext cx="4118187" cy="677333"/>
          </a:xfrm>
          <a:prstGeom prst="rect">
            <a:avLst/>
          </a:prstGeom>
          <a:ln/>
        </p:spPr>
        <p:txBody>
          <a:bodyPr lIns="130046" tIns="65023" rIns="130046" bIns="65023"/>
          <a:lstStyle>
            <a:lvl1pPr>
              <a:defRPr/>
            </a:lvl1pPr>
          </a:lstStyle>
          <a:p>
            <a:pPr>
              <a:defRPr/>
            </a:pPr>
            <a:endParaRPr lang="en-US" dirty="0"/>
          </a:p>
        </p:txBody>
      </p:sp>
      <p:sp>
        <p:nvSpPr>
          <p:cNvPr id="6"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5ADE5B17-1B6C-B140-B3A4-2DB230358886}" type="slidenum">
              <a:rPr lang="en-US"/>
              <a:pPr>
                <a:defRPr/>
              </a:pPr>
              <a:t>‹#›</a:t>
            </a:fld>
            <a:endParaRPr lang="en-US" dirty="0"/>
          </a:p>
        </p:txBody>
      </p:sp>
    </p:spTree>
    <p:extLst>
      <p:ext uri="{BB962C8B-B14F-4D97-AF65-F5344CB8AC3E}">
        <p14:creationId xmlns:p14="http://schemas.microsoft.com/office/powerpoint/2010/main" val="308456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4875911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302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62" r:id="rId5"/>
    <p:sldLayoutId id="2147483665" r:id="rId6"/>
    <p:sldLayoutId id="2147483666" r:id="rId7"/>
    <p:sldLayoutId id="2147483667" r:id="rId8"/>
    <p:sldLayoutId id="2147483670" r:id="rId9"/>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7.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tiff"/><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hyperlink" Target="https://vimeo.com/qisva/trustfall"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tiff"/></Relationships>
</file>

<file path=ppt/slides/_rels/slide1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tiff"/><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2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5.tiff"/></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0.jpg"/><Relationship Id="rId4" Type="http://schemas.openxmlformats.org/officeDocument/2006/relationships/image" Target="../media/image5.tiff"/></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3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4.JPG"/></Relationships>
</file>

<file path=ppt/slides/_rels/slide34.xml.rels><?xml version="1.0" encoding="UTF-8" standalone="yes"?>
<Relationships xmlns="http://schemas.openxmlformats.org/package/2006/relationships"><Relationship Id="rId3" Type="http://schemas.openxmlformats.org/officeDocument/2006/relationships/hyperlink" Target="https://youtu.be/TEYmmghjX6g"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vimeo.com/77000675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3" Type="http://schemas.openxmlformats.org/officeDocument/2006/relationships/hyperlink" Target="https://vimeo.com/qisva/focusgroup" TargetMode="External"/><Relationship Id="rId2" Type="http://schemas.openxmlformats.org/officeDocument/2006/relationships/hyperlink" Target="https://youtu.be/1jrDhlSt3xw" TargetMode="Externa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4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50.JPG"/><Relationship Id="rId7" Type="http://schemas.openxmlformats.org/officeDocument/2006/relationships/image" Target="../media/image54.JPG"/><Relationship Id="rId2" Type="http://schemas.openxmlformats.org/officeDocument/2006/relationships/image" Target="../media/image49.png"/><Relationship Id="rId1" Type="http://schemas.openxmlformats.org/officeDocument/2006/relationships/slideLayout" Target="../slideLayouts/slideLayout6.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s>
</file>

<file path=ppt/slides/_rels/slide4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3.xml"/><Relationship Id="rId1" Type="http://schemas.openxmlformats.org/officeDocument/2006/relationships/slideLayout" Target="../slideLayouts/slideLayout8.xml"/><Relationship Id="rId5" Type="http://schemas.openxmlformats.org/officeDocument/2006/relationships/hyperlink" Target="https://vimeo.com/qisva/whyanalysedata" TargetMode="External"/><Relationship Id="rId4" Type="http://schemas.openxmlformats.org/officeDocument/2006/relationships/hyperlink" Target="https://youtu.be/uJ5DBmzOP6o"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hyperlink" Target="https://vimeo.com/qisva/theprocess" TargetMode="External"/><Relationship Id="rId4" Type="http://schemas.openxmlformats.org/officeDocument/2006/relationships/hyperlink" Target="https://youtu.be/K27Wh9ZtWJk"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hyperlink" Target="https://vimeo.com/qisva/observe" TargetMode="External"/><Relationship Id="rId4" Type="http://schemas.openxmlformats.org/officeDocument/2006/relationships/hyperlink" Target="https://youtu.be/dDt_0m7wvYU"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youtu.be/Y7tUygK6aXY"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hyperlink" Target="https://vimeo.com/qisva/celebrate"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youtu.be/I9Uv1XNQC_s"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hyperlink" Target="https://vimeo.com/qisva/usingourvoice"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hyperlink" Target="https://vimeo.com/qisva/sharedresponsibility" TargetMode="External"/><Relationship Id="rId4" Type="http://schemas.openxmlformats.org/officeDocument/2006/relationships/hyperlink" Target="https://youtu.be/4Yd0lPdMH6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6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hyperlink" Target="https://vimeo.com/qisva/thingstothinkabout" TargetMode="External"/><Relationship Id="rId4" Type="http://schemas.openxmlformats.org/officeDocument/2006/relationships/hyperlink" Target="https://youtu.be/aYRI1H1Ky3Q"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58.jpg"/></Relationships>
</file>

<file path=ppt/slides/_rels/slide6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image" Target="../media/image61.jpg"/></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7" Type="http://schemas.openxmlformats.org/officeDocument/2006/relationships/image" Target="../media/image5.tiff"/><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64.jpg"/><Relationship Id="rId4" Type="http://schemas.openxmlformats.org/officeDocument/2006/relationships/image" Target="../media/image63.jpg"/></Relationships>
</file>

<file path=ppt/slides/_rels/slide7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1.xml"/><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7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69.png"/></Relationships>
</file>

<file path=ppt/slides/_rels/slide7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70.png"/></Relationships>
</file>

<file path=ppt/slides/_rels/slide75.xml.rels><?xml version="1.0" encoding="UTF-8" standalone="yes"?>
<Relationships xmlns="http://schemas.openxmlformats.org/package/2006/relationships"><Relationship Id="rId3" Type="http://schemas.openxmlformats.org/officeDocument/2006/relationships/hyperlink" Target="https://youtu.be/1V2OG5Ksj_M" TargetMode="External"/><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hyperlink" Target="https://vimeo.com/qisva/advertising"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youtu.be/LsHdKP7HDiU"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hyperlink" Target="https://vimeo.com/qisva/whodunnit"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5600" y="5231089"/>
            <a:ext cx="9873915" cy="3006973"/>
          </a:xfrm>
          <a:prstGeom prst="rect">
            <a:avLst/>
          </a:prstGeom>
        </p:spPr>
        <p:txBody>
          <a:bodyPr wrap="square" lIns="97531" tIns="48766" rIns="97531" bIns="48766">
            <a:spAutoFit/>
          </a:bodyPr>
          <a:lstStyle/>
          <a:p>
            <a:pPr defTabSz="438148" rtl="0">
              <a:defRPr/>
            </a:pPr>
            <a:endParaRPr lang="en-US" sz="2400" b="1" spc="160"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pPr defTabSz="438148" rtl="0">
              <a:defRPr/>
            </a:pPr>
            <a:endParaRPr lang="en-US" sz="3300" spc="160" dirty="0">
              <a:ln w="11430"/>
              <a:solidFill>
                <a:srgbClr val="A2D630"/>
              </a:solidFill>
              <a:effectLst>
                <a:outerShdw blurRad="25400" algn="tl" rotWithShape="0">
                  <a:srgbClr val="000000">
                    <a:alpha val="43000"/>
                  </a:srgbClr>
                </a:outerShdw>
              </a:effectLst>
              <a:latin typeface="Chalkduster" panose="03050602040202020205" pitchFamily="66" charset="77"/>
            </a:endParaRPr>
          </a:p>
          <a:p>
            <a:pPr defTabSz="438148" rtl="0">
              <a:defRPr/>
            </a:pPr>
            <a:endParaRPr lang="en-US" sz="3300" spc="160" dirty="0">
              <a:ln w="11430"/>
              <a:solidFill>
                <a:srgbClr val="FFFFFF"/>
              </a:solidFill>
              <a:effectLst>
                <a:outerShdw blurRad="25400" algn="tl" rotWithShape="0">
                  <a:srgbClr val="000000">
                    <a:alpha val="43000"/>
                  </a:srgbClr>
                </a:outerShdw>
              </a:effectLst>
              <a:latin typeface="Chalkduster" panose="03050602040202020205" pitchFamily="66" charset="77"/>
            </a:endParaRPr>
          </a:p>
          <a:p>
            <a:pPr defTabSz="438148" rtl="0">
              <a:defRPr/>
            </a:pPr>
            <a:endParaRPr lang="en-US" sz="3300" spc="160" dirty="0">
              <a:ln w="11430"/>
              <a:solidFill>
                <a:srgbClr val="FFFFFF"/>
              </a:solidFill>
              <a:effectLst>
                <a:outerShdw blurRad="25400" algn="tl" rotWithShape="0">
                  <a:srgbClr val="000000">
                    <a:alpha val="43000"/>
                  </a:srgbClr>
                </a:outerShdw>
              </a:effectLst>
              <a:latin typeface="Chalkduster" panose="03050602040202020205" pitchFamily="66" charset="77"/>
            </a:endParaRPr>
          </a:p>
          <a:p>
            <a:pPr defTabSz="438148" rtl="0">
              <a:defRPr/>
            </a:pPr>
            <a:r>
              <a:rPr lang="en-US" sz="3300" spc="160" dirty="0">
                <a:ln w="11430"/>
                <a:solidFill>
                  <a:srgbClr val="FFFFFF"/>
                </a:solidFill>
                <a:effectLst>
                  <a:outerShdw blurRad="25400" algn="tl" rotWithShape="0">
                    <a:srgbClr val="000000">
                      <a:alpha val="43000"/>
                    </a:srgbClr>
                  </a:outerShdw>
                </a:effectLst>
                <a:latin typeface="Chalkduster" panose="03050602040202020205" pitchFamily="66" charset="77"/>
              </a:rPr>
              <a:t>Dr. Kristine Fox &amp; Sue Bryen with special guest Dr. Russ Quaglia</a:t>
            </a:r>
            <a:endParaRPr lang="en-US" sz="3300" dirty="0">
              <a:solidFill>
                <a:srgbClr val="FFFFFF"/>
              </a:solidFill>
              <a:latin typeface="Chalkduster" panose="03050602040202020205" pitchFamily="66" charset="77"/>
            </a:endParaRPr>
          </a:p>
        </p:txBody>
      </p:sp>
      <p:pic>
        <p:nvPicPr>
          <p:cNvPr id="5" name="Picture 4" descr="A close up of a sign&#10;&#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360" y="691538"/>
            <a:ext cx="10988365" cy="1852037"/>
          </a:xfrm>
          <a:prstGeom prst="rect">
            <a:avLst/>
          </a:prstGeom>
        </p:spPr>
      </p:pic>
      <p:sp>
        <p:nvSpPr>
          <p:cNvPr id="6" name="Rectangle 5">
            <a:extLst>
              <a:ext uri="{FF2B5EF4-FFF2-40B4-BE49-F238E27FC236}">
                <a16:creationId xmlns:a16="http://schemas.microsoft.com/office/drawing/2014/main" id="{08B2F97D-DF85-274D-8311-4AB8E4B373AA}"/>
              </a:ext>
            </a:extLst>
          </p:cNvPr>
          <p:cNvSpPr/>
          <p:nvPr/>
        </p:nvSpPr>
        <p:spPr>
          <a:xfrm>
            <a:off x="1200134" y="3541081"/>
            <a:ext cx="10002816" cy="2363720"/>
          </a:xfrm>
          <a:prstGeom prst="rect">
            <a:avLst/>
          </a:prstGeom>
        </p:spPr>
        <p:txBody>
          <a:bodyPr wrap="square" lIns="97531" tIns="48766" rIns="97531" bIns="48766">
            <a:spAutoFit/>
          </a:bodyPr>
          <a:lstStyle/>
          <a:p>
            <a:r>
              <a:rPr lang="en-US" sz="5120" b="1" spc="160" dirty="0">
                <a:ln w="11430"/>
                <a:solidFill>
                  <a:srgbClr val="00B0F0"/>
                </a:solidFill>
                <a:effectLst>
                  <a:outerShdw blurRad="25400" algn="tl" rotWithShape="0">
                    <a:srgbClr val="000000">
                      <a:alpha val="43000"/>
                    </a:srgbClr>
                  </a:outerShdw>
                </a:effectLst>
                <a:latin typeface="Chalkduster" panose="03050602040202020205" pitchFamily="66" charset="77"/>
                <a:cs typeface="Chalkduster"/>
              </a:rPr>
              <a:t> </a:t>
            </a:r>
            <a:r>
              <a:rPr lang="en-US" sz="4800"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Voice &amp; Vision:</a:t>
            </a:r>
            <a:br>
              <a:rPr lang="en-US" sz="4800"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sz="4800"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Using Data to Guide Implementation </a:t>
            </a:r>
          </a:p>
        </p:txBody>
      </p:sp>
      <p:pic>
        <p:nvPicPr>
          <p:cNvPr id="4" name="Picture 3">
            <a:extLst>
              <a:ext uri="{FF2B5EF4-FFF2-40B4-BE49-F238E27FC236}">
                <a16:creationId xmlns:a16="http://schemas.microsoft.com/office/drawing/2014/main" id="{3C41F8EF-F0E4-F240-9910-BAC323DF7C12}"/>
              </a:ext>
            </a:extLst>
          </p:cNvPr>
          <p:cNvPicPr>
            <a:picLocks noChangeAspect="1"/>
          </p:cNvPicPr>
          <p:nvPr/>
        </p:nvPicPr>
        <p:blipFill>
          <a:blip r:embed="rId4"/>
          <a:stretch>
            <a:fillRect/>
          </a:stretch>
        </p:blipFill>
        <p:spPr>
          <a:xfrm>
            <a:off x="0" y="8547947"/>
            <a:ext cx="3793067" cy="1205653"/>
          </a:xfrm>
          <a:prstGeom prst="rect">
            <a:avLst/>
          </a:prstGeom>
        </p:spPr>
      </p:pic>
    </p:spTree>
    <p:extLst>
      <p:ext uri="{BB962C8B-B14F-4D97-AF65-F5344CB8AC3E}">
        <p14:creationId xmlns:p14="http://schemas.microsoft.com/office/powerpoint/2010/main" val="4138978541"/>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69619" y="259646"/>
            <a:ext cx="12083627" cy="1274195"/>
          </a:xfrm>
          <a:prstGeom prst="rect">
            <a:avLst/>
          </a:prstGeom>
          <a:noFill/>
          <a:ln w="9525">
            <a:noFill/>
            <a:miter lim="800000"/>
            <a:headEnd/>
            <a:tailEnd/>
          </a:ln>
          <a:effectLst/>
        </p:spPr>
        <p:txBody>
          <a:bodyPr wrap="square">
            <a:prstTxWarp prst="textNoShape">
              <a:avLst/>
            </a:prstTxWarp>
            <a:spAutoFit/>
          </a:bodyPr>
          <a:lstStyle/>
          <a:p>
            <a:pPr algn="ctr">
              <a:defRPr/>
            </a:pPr>
            <a:r>
              <a:rPr lang="en-US" sz="7680" dirty="0">
                <a:solidFill>
                  <a:srgbClr val="FFFF00"/>
                </a:solidFill>
                <a:effectLst>
                  <a:outerShdw blurRad="50800" dist="38100" dir="2700000">
                    <a:srgbClr val="000000">
                      <a:alpha val="43000"/>
                    </a:srgbClr>
                  </a:outerShdw>
                </a:effectLst>
                <a:latin typeface="Chalkduster"/>
                <a:cs typeface="Chalkduster"/>
              </a:rPr>
              <a:t>Fundamental Beliefs</a:t>
            </a:r>
          </a:p>
        </p:txBody>
      </p:sp>
      <p:sp>
        <p:nvSpPr>
          <p:cNvPr id="2" name="TextBox 1"/>
          <p:cNvSpPr txBox="1"/>
          <p:nvPr/>
        </p:nvSpPr>
        <p:spPr>
          <a:xfrm>
            <a:off x="1039709" y="2111893"/>
            <a:ext cx="11036016" cy="6395597"/>
          </a:xfrm>
          <a:prstGeom prst="rect">
            <a:avLst/>
          </a:prstGeom>
          <a:noFill/>
        </p:spPr>
        <p:txBody>
          <a:bodyPr wrap="square" rtlCol="0">
            <a:spAutoFit/>
          </a:bodyPr>
          <a:lstStyle/>
          <a:p>
            <a:pPr marL="812787" indent="-812787" algn="l">
              <a:buFont typeface="Arial"/>
              <a:buChar char="•"/>
            </a:pPr>
            <a:r>
              <a:rPr lang="en-US" sz="5120" dirty="0">
                <a:solidFill>
                  <a:schemeClr val="bg1"/>
                </a:solidFill>
                <a:latin typeface="Chalkduster"/>
                <a:cs typeface="Chalkduster"/>
              </a:rPr>
              <a:t>Students are the potential, not the problem.</a:t>
            </a:r>
          </a:p>
          <a:p>
            <a:pPr marL="812787" indent="-812787" algn="l">
              <a:buFont typeface="Arial"/>
              <a:buChar char="•"/>
            </a:pPr>
            <a:endParaRPr lang="en-US" sz="5120" dirty="0">
              <a:solidFill>
                <a:schemeClr val="bg1"/>
              </a:solidFill>
              <a:latin typeface="Chalkduster"/>
              <a:cs typeface="Chalkduster"/>
            </a:endParaRPr>
          </a:p>
          <a:p>
            <a:pPr marL="812787" indent="-812787" algn="l">
              <a:buFont typeface="Arial"/>
              <a:buChar char="•"/>
            </a:pPr>
            <a:r>
              <a:rPr lang="en-US" sz="5120" dirty="0">
                <a:solidFill>
                  <a:schemeClr val="bg1"/>
                </a:solidFill>
                <a:latin typeface="Chalkduster"/>
                <a:cs typeface="Chalkduster"/>
              </a:rPr>
              <a:t>Students have something to teach us.</a:t>
            </a:r>
          </a:p>
          <a:p>
            <a:pPr marL="812787" indent="-812787" algn="l">
              <a:buFont typeface="Arial"/>
              <a:buChar char="•"/>
            </a:pPr>
            <a:endParaRPr lang="en-US" sz="5120" dirty="0">
              <a:solidFill>
                <a:schemeClr val="bg1"/>
              </a:solidFill>
              <a:latin typeface="Chalkduster"/>
              <a:cs typeface="Chalkduster"/>
            </a:endParaRPr>
          </a:p>
          <a:p>
            <a:pPr marL="812787" indent="-812787" algn="l">
              <a:buFont typeface="Arial"/>
              <a:buChar char="•"/>
            </a:pPr>
            <a:r>
              <a:rPr lang="en-US" sz="5120">
                <a:solidFill>
                  <a:schemeClr val="bg1"/>
                </a:solidFill>
                <a:latin typeface="Chalkduster"/>
                <a:cs typeface="Chalkduster"/>
              </a:rPr>
              <a:t>Working together is </a:t>
            </a:r>
            <a:r>
              <a:rPr lang="en-US" sz="5120" dirty="0">
                <a:solidFill>
                  <a:schemeClr val="bg1"/>
                </a:solidFill>
                <a:latin typeface="Chalkduster"/>
                <a:cs typeface="Chalkduster"/>
              </a:rPr>
              <a:t>the only way forward.</a:t>
            </a:r>
          </a:p>
        </p:txBody>
      </p:sp>
      <p:pic>
        <p:nvPicPr>
          <p:cNvPr id="6" name="Picture 5">
            <a:extLst>
              <a:ext uri="{FF2B5EF4-FFF2-40B4-BE49-F238E27FC236}">
                <a16:creationId xmlns:a16="http://schemas.microsoft.com/office/drawing/2014/main" id="{EB3EC25D-D650-1A4D-A317-FA819349354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5950517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1895"/>
            <a:ext cx="13004800" cy="2590167"/>
          </a:xfrm>
        </p:spPr>
        <p:txBody>
          <a:bodyPr anchor="ctr"/>
          <a:lstStyle/>
          <a:p>
            <a:pPr>
              <a:lnSpc>
                <a:spcPct val="130000"/>
              </a:lnSpc>
            </a:pPr>
            <a:r>
              <a:rPr lang="en-US" sz="6500" dirty="0">
                <a:solidFill>
                  <a:srgbClr val="FFFF00"/>
                </a:solidFill>
                <a:latin typeface="Chalkduster"/>
                <a:cs typeface="Chalkduster"/>
              </a:rPr>
              <a:t>Goals for Today</a:t>
            </a:r>
          </a:p>
        </p:txBody>
      </p:sp>
      <p:sp>
        <p:nvSpPr>
          <p:cNvPr id="4" name="Rectangle 3"/>
          <p:cNvSpPr/>
          <p:nvPr/>
        </p:nvSpPr>
        <p:spPr>
          <a:xfrm>
            <a:off x="497305" y="2632961"/>
            <a:ext cx="12431491" cy="4524315"/>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Dig deeper into student voice pathways</a:t>
            </a:r>
          </a:p>
          <a:p>
            <a:pPr algn="l" rtl="0" latinLnBrk="1" hangingPunct="0"/>
            <a:r>
              <a:rPr lang="en-US" dirty="0">
                <a:solidFill>
                  <a:srgbClr val="FFFFFF"/>
                </a:solidFill>
                <a:latin typeface="Chalkduster"/>
                <a:cs typeface="Chalkduster"/>
              </a:rPr>
              <a:t>   and skills and use of student perspectives</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Consider how Student Voice Data</a:t>
            </a:r>
            <a:br>
              <a:rPr lang="en-US" dirty="0">
                <a:solidFill>
                  <a:srgbClr val="FFFFFF"/>
                </a:solidFill>
                <a:latin typeface="Chalkduster"/>
                <a:cs typeface="Chalkduster"/>
              </a:rPr>
            </a:br>
            <a:r>
              <a:rPr lang="en-US" dirty="0">
                <a:solidFill>
                  <a:srgbClr val="FFFFFF"/>
                </a:solidFill>
                <a:latin typeface="Chalkduster"/>
                <a:cs typeface="Chalkduster"/>
              </a:rPr>
              <a:t>informs progress towards school vision</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Apply learning to amplify student</a:t>
            </a:r>
            <a:br>
              <a:rPr lang="en-US" dirty="0">
                <a:solidFill>
                  <a:srgbClr val="FFFFFF"/>
                </a:solidFill>
                <a:latin typeface="Chalkduster"/>
                <a:cs typeface="Chalkduster"/>
              </a:rPr>
            </a:br>
            <a:r>
              <a:rPr lang="en-US" dirty="0">
                <a:solidFill>
                  <a:srgbClr val="FFFFFF"/>
                </a:solidFill>
                <a:latin typeface="Chalkduster"/>
                <a:cs typeface="Chalkduster"/>
              </a:rPr>
              <a:t>voice in YOUR school.</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0893817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3202279" y="350996"/>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Quick Review</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7BF814F7-DE72-FD48-A81C-15DC2C3D8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942" y="1473396"/>
            <a:ext cx="10955273" cy="7088706"/>
          </a:xfrm>
          <a:prstGeom prst="rect">
            <a:avLst/>
          </a:prstGeom>
          <a:effectLst>
            <a:softEdge rad="114300"/>
          </a:effectLst>
        </p:spPr>
      </p:pic>
    </p:spTree>
    <p:extLst>
      <p:ext uri="{BB962C8B-B14F-4D97-AF65-F5344CB8AC3E}">
        <p14:creationId xmlns:p14="http://schemas.microsoft.com/office/powerpoint/2010/main" val="4051899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890" dirty="0">
                <a:solidFill>
                  <a:srgbClr val="FFFFFF"/>
                </a:solidFill>
                <a:latin typeface="Chalkduster"/>
                <a:cs typeface="Chalkduster"/>
              </a:rPr>
              <a:t>Sharing thoughts &amp; ideas in an environment underpinned by trust and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you say but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964A6450-F3E1-2549-AF13-65FF970E7734}"/>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198845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952" y="2821009"/>
            <a:ext cx="10728959" cy="5384038"/>
          </a:xfrm>
          <a:prstGeom prst="rect">
            <a:avLst/>
          </a:prstGeom>
          <a:noFill/>
        </p:spPr>
        <p:txBody>
          <a:bodyPr wrap="square" lIns="130046" tIns="65023" rIns="130046" bIns="65023" rtlCol="0">
            <a:spAutoFit/>
          </a:bodyPr>
          <a:lstStyle/>
          <a:p>
            <a:pPr algn="ctr"/>
            <a:r>
              <a:rPr lang="en-US" sz="5700" dirty="0">
                <a:solidFill>
                  <a:srgbClr val="FFFFFF"/>
                </a:solidFill>
                <a:latin typeface="Chalkduster"/>
                <a:cs typeface="Chalkduster"/>
              </a:rPr>
              <a:t> The ability to </a:t>
            </a:r>
          </a:p>
          <a:p>
            <a:pPr algn="ctr"/>
            <a:r>
              <a:rPr lang="en-US" sz="5700" dirty="0">
                <a:solidFill>
                  <a:srgbClr val="FFFFFF"/>
                </a:solidFill>
                <a:latin typeface="Chalkduster"/>
                <a:cs typeface="Chalkduster"/>
              </a:rPr>
              <a:t>dream and set goals </a:t>
            </a:r>
          </a:p>
          <a:p>
            <a:pPr algn="ctr"/>
            <a:r>
              <a:rPr lang="en-US" sz="5700" dirty="0">
                <a:solidFill>
                  <a:srgbClr val="FFFFFF"/>
                </a:solidFill>
                <a:latin typeface="Chalkduster"/>
                <a:cs typeface="Chalkduster"/>
              </a:rPr>
              <a:t>for the future, </a:t>
            </a:r>
          </a:p>
          <a:p>
            <a:pPr algn="ctr"/>
            <a:r>
              <a:rPr lang="en-US" sz="5700" dirty="0">
                <a:solidFill>
                  <a:srgbClr val="FFFFFF"/>
                </a:solidFill>
                <a:latin typeface="Chalkduster"/>
                <a:cs typeface="Chalkduster"/>
              </a:rPr>
              <a:t>while being inspired </a:t>
            </a:r>
          </a:p>
          <a:p>
            <a:pPr algn="ctr"/>
            <a:r>
              <a:rPr lang="en-US" sz="5700" dirty="0">
                <a:solidFill>
                  <a:srgbClr val="FFFFFF"/>
                </a:solidFill>
                <a:latin typeface="Chalkduster"/>
                <a:cs typeface="Chalkduster"/>
              </a:rPr>
              <a:t>in the present </a:t>
            </a:r>
          </a:p>
          <a:p>
            <a:pPr algn="ctr"/>
            <a:r>
              <a:rPr lang="en-US" sz="5700" dirty="0">
                <a:solidFill>
                  <a:srgbClr val="FFFFFF"/>
                </a:solidFill>
                <a:latin typeface="Chalkduster"/>
                <a:cs typeface="Chalkduster"/>
              </a:rPr>
              <a:t>to reach those dreams.</a:t>
            </a:r>
          </a:p>
        </p:txBody>
      </p:sp>
      <p:sp>
        <p:nvSpPr>
          <p:cNvPr id="17411" name="Text Box 3"/>
          <p:cNvSpPr txBox="1">
            <a:spLocks noChangeArrowheads="1"/>
          </p:cNvSpPr>
          <p:nvPr/>
        </p:nvSpPr>
        <p:spPr bwMode="auto">
          <a:xfrm>
            <a:off x="469619" y="936965"/>
            <a:ext cx="12083627" cy="1313180"/>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7700" dirty="0">
                <a:solidFill>
                  <a:srgbClr val="FFFF00"/>
                </a:solidFill>
                <a:effectLst>
                  <a:outerShdw blurRad="50800" dist="38100" dir="2700000">
                    <a:srgbClr val="000000">
                      <a:alpha val="43000"/>
                    </a:srgbClr>
                  </a:outerShdw>
                </a:effectLst>
                <a:latin typeface="Chalkduster"/>
                <a:cs typeface="Chalkduster"/>
              </a:rPr>
              <a:t>ASPIRATIONS</a:t>
            </a:r>
          </a:p>
        </p:txBody>
      </p:sp>
      <p:pic>
        <p:nvPicPr>
          <p:cNvPr id="5" name="Picture 4">
            <a:extLst>
              <a:ext uri="{FF2B5EF4-FFF2-40B4-BE49-F238E27FC236}">
                <a16:creationId xmlns:a16="http://schemas.microsoft.com/office/drawing/2014/main" id="{EA82C38B-5487-104A-9346-08C1DEE3B40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81576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384" y="120"/>
                <a:ext cx="1679"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grpSp>
        <p:nvGrpSpPr>
          <p:cNvPr id="6" name="Group 22"/>
          <p:cNvGrpSpPr>
            <a:grpSpLocks/>
          </p:cNvGrpSpPr>
          <p:nvPr/>
        </p:nvGrpSpPr>
        <p:grpSpPr bwMode="auto">
          <a:xfrm>
            <a:off x="5638800" y="4770438"/>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7" name="Rectangle 19"/>
              <p:cNvSpPr>
                <a:spLocks/>
              </p:cNvSpPr>
              <p:nvPr/>
            </p:nvSpPr>
            <p:spPr bwMode="auto">
              <a:xfrm>
                <a:off x="447" y="164"/>
                <a:ext cx="1557"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Times New Roman Bold" charset="0"/>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72" name="Rectangle 24"/>
              <p:cNvSpPr>
                <a:spLocks/>
              </p:cNvSpPr>
              <p:nvPr/>
            </p:nvSpPr>
            <p:spPr bwMode="auto">
              <a:xfrm>
                <a:off x="457" y="164"/>
                <a:ext cx="1534"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Times New Roman Bold" charset="0"/>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4"/>
            <a:srcRect/>
            <a:stretch>
              <a:fillRect/>
            </a:stretch>
          </p:blipFill>
          <p:spPr bwMode="auto">
            <a:xfrm>
              <a:off x="722" y="753"/>
              <a:ext cx="973" cy="1232"/>
            </a:xfrm>
            <a:prstGeom prst="rect">
              <a:avLst/>
            </a:prstGeom>
            <a:noFill/>
            <a:ln w="9525" cap="flat">
              <a:noFill/>
              <a:miter lim="800000"/>
              <a:headEnd/>
              <a:tailEnd/>
            </a:ln>
          </p:spPr>
        </p:pic>
      </p:grpSp>
      <p:grpSp>
        <p:nvGrpSpPr>
          <p:cNvPr id="2" name="Group 12"/>
          <p:cNvGrpSpPr>
            <a:grpSpLocks/>
          </p:cNvGrpSpPr>
          <p:nvPr/>
        </p:nvGrpSpPr>
        <p:grpSpPr bwMode="auto">
          <a:xfrm>
            <a:off x="5638800" y="863600"/>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446" y="109"/>
                <a:ext cx="1560"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board"/>
                    <a:ea typeface="Times New Roman Bold" charset="0"/>
                    <a:cs typeface="Chalkboard"/>
                    <a:sym typeface="Times New Roman Bold" charset="0"/>
                  </a:rPr>
                  <a:t>Aspirations</a:t>
                </a:r>
              </a:p>
            </p:txBody>
          </p:sp>
        </p:grpSp>
        <p:pic>
          <p:nvPicPr>
            <p:cNvPr id="2059" name="Picture 11"/>
            <p:cNvPicPr>
              <a:picLocks noChangeAspect="1" noChangeArrowheads="1"/>
            </p:cNvPicPr>
            <p:nvPr/>
          </p:nvPicPr>
          <p:blipFill>
            <a:blip r:embed="rId5"/>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30" name="Picture 29">
            <a:extLst>
              <a:ext uri="{FF2B5EF4-FFF2-40B4-BE49-F238E27FC236}">
                <a16:creationId xmlns:a16="http://schemas.microsoft.com/office/drawing/2014/main" id="{815C43A6-59A0-EA48-A9A5-FB9831448474}"/>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31820126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2"/>
            <a:stretch>
              <a:fillRect/>
            </a:stretch>
          </p:blipFill>
          <p:spPr>
            <a:xfrm>
              <a:off x="4137508" y="1846464"/>
              <a:ext cx="3102965" cy="76201"/>
            </a:xfrm>
            <a:prstGeom prst="rect">
              <a:avLst/>
            </a:prstGeom>
            <a:effectLst/>
          </p:spPr>
        </p:pic>
        <p:pic>
          <p:nvPicPr>
            <p:cNvPr id="34" name="Picture 33"/>
            <p:cNvPicPr/>
            <p:nvPr/>
          </p:nvPicPr>
          <p:blipFill>
            <a:blip r:embed="rId3"/>
            <a:stretch>
              <a:fillRect/>
            </a:stretch>
          </p:blipFill>
          <p:spPr>
            <a:xfrm>
              <a:off x="4143901" y="2824367"/>
              <a:ext cx="3310028" cy="58296"/>
            </a:xfrm>
            <a:prstGeom prst="rect">
              <a:avLst/>
            </a:prstGeom>
            <a:effectLst/>
          </p:spPr>
        </p:pic>
        <p:pic>
          <p:nvPicPr>
            <p:cNvPr id="35" name="Picture 34"/>
            <p:cNvPicPr/>
            <p:nvPr/>
          </p:nvPicPr>
          <p:blipFill>
            <a:blip r:embed="rId4"/>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2"/>
            <a:stretch>
              <a:fillRect/>
            </a:stretch>
          </p:blipFill>
          <p:spPr>
            <a:xfrm>
              <a:off x="4137508" y="1846464"/>
              <a:ext cx="3155440" cy="76201"/>
            </a:xfrm>
            <a:prstGeom prst="rect">
              <a:avLst/>
            </a:prstGeom>
            <a:effectLst/>
          </p:spPr>
        </p:pic>
        <p:pic>
          <p:nvPicPr>
            <p:cNvPr id="38" name="Picture 37"/>
            <p:cNvPicPr/>
            <p:nvPr/>
          </p:nvPicPr>
          <p:blipFill>
            <a:blip r:embed="rId3"/>
            <a:stretch>
              <a:fillRect/>
            </a:stretch>
          </p:blipFill>
          <p:spPr>
            <a:xfrm>
              <a:off x="4143901" y="2824367"/>
              <a:ext cx="3310028" cy="58296"/>
            </a:xfrm>
            <a:prstGeom prst="rect">
              <a:avLst/>
            </a:prstGeom>
            <a:effectLst/>
          </p:spPr>
        </p:pic>
        <p:pic>
          <p:nvPicPr>
            <p:cNvPr id="39" name="Picture 38"/>
            <p:cNvPicPr/>
            <p:nvPr/>
          </p:nvPicPr>
          <p:blipFill>
            <a:blip r:embed="rId4"/>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1142768" y="8337129"/>
            <a:ext cx="10719277" cy="1118251"/>
          </a:xfrm>
          <a:prstGeom prst="rect">
            <a:avLst/>
          </a:prstGeom>
          <a:ln w="12700">
            <a:miter lim="400000"/>
          </a:ln>
          <a:extLst>
            <a:ext uri="{C572A759-6A51-4108-AA02-DFA0A04FC94B}">
              <ma14:wrappingTextBoxFlag xmlns:ma14="http://schemas.microsoft.com/office/mac/drawingml/2011/main" xmlns=""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S</a:t>
            </a:r>
            <a:r>
              <a:rPr lang="en-US" sz="6600" dirty="0">
                <a:solidFill>
                  <a:srgbClr val="FFFFFF"/>
                </a:solidFill>
              </a:rPr>
              <a:t>tudent</a:t>
            </a:r>
            <a:r>
              <a:rPr sz="6600" dirty="0">
                <a:solidFill>
                  <a:srgbClr val="FFFFFF"/>
                </a:solidFill>
              </a:rPr>
              <a:t> 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72175571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11A8F-3606-89EF-F809-9E7FEDB4C3DD}"/>
              </a:ext>
            </a:extLst>
          </p:cNvPr>
          <p:cNvSpPr txBox="1"/>
          <p:nvPr/>
        </p:nvSpPr>
        <p:spPr>
          <a:xfrm>
            <a:off x="0" y="743564"/>
            <a:ext cx="130048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Trust Fall</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5" name="TextBox 4">
            <a:extLst>
              <a:ext uri="{FF2B5EF4-FFF2-40B4-BE49-F238E27FC236}">
                <a16:creationId xmlns:a16="http://schemas.microsoft.com/office/drawing/2014/main" id="{D17343C5-4D02-20E5-5EEE-FC6F6CB22049}"/>
              </a:ext>
            </a:extLst>
          </p:cNvPr>
          <p:cNvSpPr txBox="1"/>
          <p:nvPr/>
        </p:nvSpPr>
        <p:spPr>
          <a:xfrm>
            <a:off x="0" y="3469902"/>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rgbClr val="0000FF"/>
                </a:solidFill>
                <a:latin typeface="Chalkduster" panose="03050602040202020205" pitchFamily="66" charset="77"/>
              </a:rPr>
              <a:t>https://</a:t>
            </a:r>
            <a:r>
              <a:rPr lang="en-US" dirty="0" err="1">
                <a:solidFill>
                  <a:srgbClr val="0000FF"/>
                </a:solidFill>
                <a:latin typeface="Chalkduster" panose="03050602040202020205" pitchFamily="66" charset="77"/>
              </a:rPr>
              <a:t>youtu.be</a:t>
            </a:r>
            <a:r>
              <a:rPr lang="en-US" dirty="0">
                <a:solidFill>
                  <a:srgbClr val="0000FF"/>
                </a:solidFill>
                <a:latin typeface="Chalkduster" panose="03050602040202020205" pitchFamily="66" charset="77"/>
              </a:rPr>
              <a:t>/aTY2WwNj8lc</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2"/>
              </a:rPr>
              <a:t>https://vimeo.com/qisva/trustfall</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540286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436246" y="4155287"/>
            <a:ext cx="12068022" cy="3795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ctr" defTabSz="584200" rtl="0" fontAlgn="auto" latinLnBrk="1" hangingPunct="0">
              <a:lnSpc>
                <a:spcPct val="100000"/>
              </a:lnSpc>
              <a:spcBef>
                <a:spcPts val="0"/>
              </a:spcBef>
              <a:spcAft>
                <a:spcPts val="0"/>
              </a:spcAft>
              <a:buClrTx/>
              <a:buSzTx/>
              <a:tabLst/>
            </a:pPr>
            <a:r>
              <a:rPr lang="en-US" sz="6000" dirty="0">
                <a:solidFill>
                  <a:schemeClr val="bg1"/>
                </a:solidFill>
                <a:latin typeface="Chalkduster" panose="03050602040202020205" pitchFamily="66" charset="77"/>
              </a:rPr>
              <a:t>What has most stuck with</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you from our previous</a:t>
            </a:r>
            <a:br>
              <a:rPr lang="en-US" sz="6000" dirty="0">
                <a:solidFill>
                  <a:schemeClr val="bg1"/>
                </a:solidFill>
                <a:latin typeface="Chalkduster" panose="03050602040202020205" pitchFamily="66" charset="77"/>
              </a:rPr>
            </a:br>
            <a:r>
              <a:rPr lang="en-US" sz="6000" dirty="0">
                <a:solidFill>
                  <a:srgbClr val="FFFF00"/>
                </a:solidFill>
                <a:latin typeface="Chalkduster" panose="03050602040202020205" pitchFamily="66" charset="77"/>
              </a:rPr>
              <a:t>Voice &amp; Aspirations</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learning?</a:t>
            </a:r>
            <a:endParaRPr lang="en-US" sz="6000" dirty="0">
              <a:solidFill>
                <a:srgbClr val="FFFF00"/>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707711" y="641964"/>
            <a:ext cx="7787866"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9" name="Picture 8">
            <a:extLst>
              <a:ext uri="{FF2B5EF4-FFF2-40B4-BE49-F238E27FC236}">
                <a16:creationId xmlns:a16="http://schemas.microsoft.com/office/drawing/2014/main" id="{2409213A-AF94-FC47-A98E-547EC403C2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97687" y="459434"/>
            <a:ext cx="1877066" cy="2916157"/>
          </a:xfrm>
          <a:prstGeom prst="rect">
            <a:avLst/>
          </a:prstGeom>
          <a:effectLst>
            <a:softEdge rad="76200"/>
          </a:effectLst>
        </p:spPr>
      </p:pic>
      <p:pic>
        <p:nvPicPr>
          <p:cNvPr id="6" name="Picture 5" descr="A picture containing logo&#10;&#10;Description automatically generated">
            <a:extLst>
              <a:ext uri="{FF2B5EF4-FFF2-40B4-BE49-F238E27FC236}">
                <a16:creationId xmlns:a16="http://schemas.microsoft.com/office/drawing/2014/main" id="{B34E0F78-C97E-9046-81A7-B27B7E5A4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60063">
            <a:off x="8995973" y="259038"/>
            <a:ext cx="2772818" cy="3697091"/>
          </a:xfrm>
          <a:prstGeom prst="rect">
            <a:avLst/>
          </a:prstGeom>
          <a:effectLst>
            <a:softEdge rad="233293"/>
          </a:effectLst>
        </p:spPr>
      </p:pic>
    </p:spTree>
    <p:extLst>
      <p:ext uri="{BB962C8B-B14F-4D97-AF65-F5344CB8AC3E}">
        <p14:creationId xmlns:p14="http://schemas.microsoft.com/office/powerpoint/2010/main" val="4177485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6104460" y="2059510"/>
            <a:ext cx="6753383" cy="659462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Time to journey</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onward &amp; explore voice more in-depth in your context</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56289">
            <a:off x="907718" y="1230750"/>
            <a:ext cx="4992360" cy="6476574"/>
          </a:xfrm>
          <a:prstGeom prst="rect">
            <a:avLst/>
          </a:prstGeom>
          <a:effectLst>
            <a:softEdge rad="279400"/>
          </a:effectLst>
        </p:spPr>
      </p:pic>
    </p:spTree>
    <p:extLst>
      <p:ext uri="{BB962C8B-B14F-4D97-AF65-F5344CB8AC3E}">
        <p14:creationId xmlns:p14="http://schemas.microsoft.com/office/powerpoint/2010/main" val="302706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5C702E-090A-71A1-3DA2-B1FF1A8C5007}"/>
              </a:ext>
            </a:extLst>
          </p:cNvPr>
          <p:cNvSpPr txBox="1"/>
          <p:nvPr/>
        </p:nvSpPr>
        <p:spPr>
          <a:xfrm>
            <a:off x="1281748" y="2423160"/>
            <a:ext cx="10927080" cy="3795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How are students </a:t>
            </a:r>
          </a:p>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genuinely contributing </a:t>
            </a:r>
          </a:p>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0"/>
              </a:rPr>
              <a:t>to </a:t>
            </a: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enacting your school </a:t>
            </a:r>
          </a:p>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vision? </a:t>
            </a:r>
            <a:endParaRPr kumimoji="0" lang="en-AU" sz="60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6" name="Picture 5">
            <a:extLst>
              <a:ext uri="{FF2B5EF4-FFF2-40B4-BE49-F238E27FC236}">
                <a16:creationId xmlns:a16="http://schemas.microsoft.com/office/drawing/2014/main" id="{CCA168B5-D68F-C41C-EABD-C82B09F55D74}"/>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66028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899AE-BB04-A2B6-06BC-AC5C8AE010B3}"/>
              </a:ext>
            </a:extLst>
          </p:cNvPr>
          <p:cNvSpPr>
            <a:spLocks noGrp="1"/>
          </p:cNvSpPr>
          <p:nvPr>
            <p:ph type="title"/>
          </p:nvPr>
        </p:nvSpPr>
        <p:spPr>
          <a:xfrm>
            <a:off x="975359" y="439137"/>
            <a:ext cx="11054082" cy="2497103"/>
          </a:xfrm>
        </p:spPr>
        <p:txBody>
          <a:bodyPr/>
          <a:lstStyle/>
          <a:p>
            <a:r>
              <a:rPr lang="en-US" dirty="0">
                <a:solidFill>
                  <a:srgbClr val="FFFF00"/>
                </a:solidFill>
                <a:latin typeface="Chalkduster" panose="03050602040202020205" pitchFamily="66" charset="77"/>
              </a:rPr>
              <a:t>Voice Pathways</a:t>
            </a:r>
          </a:p>
        </p:txBody>
      </p:sp>
      <p:pic>
        <p:nvPicPr>
          <p:cNvPr id="4" name="Picture 3">
            <a:extLst>
              <a:ext uri="{FF2B5EF4-FFF2-40B4-BE49-F238E27FC236}">
                <a16:creationId xmlns:a16="http://schemas.microsoft.com/office/drawing/2014/main" id="{88144694-FFD9-F9B8-FF77-93B9E2A3C846}"/>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6" name="Picture 5" descr="Table&#10;&#10;Description automatically generated">
            <a:extLst>
              <a:ext uri="{FF2B5EF4-FFF2-40B4-BE49-F238E27FC236}">
                <a16:creationId xmlns:a16="http://schemas.microsoft.com/office/drawing/2014/main" id="{B001ACBE-B66A-E82F-2B14-8D8CD87E0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2030" y="2419350"/>
            <a:ext cx="8660534" cy="6724650"/>
          </a:xfrm>
          <a:prstGeom prst="rect">
            <a:avLst/>
          </a:prstGeom>
        </p:spPr>
      </p:pic>
      <p:sp>
        <p:nvSpPr>
          <p:cNvPr id="8" name="TextBox 7">
            <a:extLst>
              <a:ext uri="{FF2B5EF4-FFF2-40B4-BE49-F238E27FC236}">
                <a16:creationId xmlns:a16="http://schemas.microsoft.com/office/drawing/2014/main" id="{2A162DF2-5A13-345E-0BC8-AF9B3C354237}"/>
              </a:ext>
            </a:extLst>
          </p:cNvPr>
          <p:cNvSpPr txBox="1"/>
          <p:nvPr/>
        </p:nvSpPr>
        <p:spPr>
          <a:xfrm rot="20180114">
            <a:off x="342900" y="1570811"/>
            <a:ext cx="2329130"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21A647"/>
                </a:solidFill>
                <a:effectLst/>
                <a:uFillTx/>
                <a:latin typeface="Chalkduster" panose="03050602040202020205" pitchFamily="66" charset="77"/>
                <a:sym typeface="Helvetica Light"/>
              </a:rPr>
              <a:t>Resource #1</a:t>
            </a:r>
          </a:p>
        </p:txBody>
      </p:sp>
    </p:spTree>
    <p:extLst>
      <p:ext uri="{BB962C8B-B14F-4D97-AF65-F5344CB8AC3E}">
        <p14:creationId xmlns:p14="http://schemas.microsoft.com/office/powerpoint/2010/main" val="250717799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0C659-523A-CA9B-FA31-16FFC39F5A2B}"/>
              </a:ext>
            </a:extLst>
          </p:cNvPr>
          <p:cNvSpPr>
            <a:spLocks noGrp="1"/>
          </p:cNvSpPr>
          <p:nvPr>
            <p:ph type="title"/>
          </p:nvPr>
        </p:nvSpPr>
        <p:spPr>
          <a:xfrm>
            <a:off x="975359" y="229587"/>
            <a:ext cx="11054082" cy="2497103"/>
          </a:xfrm>
        </p:spPr>
        <p:txBody>
          <a:bodyPr/>
          <a:lstStyle/>
          <a:p>
            <a:r>
              <a:rPr lang="en-US" dirty="0">
                <a:solidFill>
                  <a:srgbClr val="FFFF00"/>
                </a:solidFill>
                <a:latin typeface="Chalkduster" panose="03050602040202020205" pitchFamily="66" charset="77"/>
              </a:rPr>
              <a:t>Voice Skills</a:t>
            </a:r>
          </a:p>
        </p:txBody>
      </p:sp>
      <p:pic>
        <p:nvPicPr>
          <p:cNvPr id="5" name="Picture 4" descr="Table&#10;&#10;Description automatically generated">
            <a:extLst>
              <a:ext uri="{FF2B5EF4-FFF2-40B4-BE49-F238E27FC236}">
                <a16:creationId xmlns:a16="http://schemas.microsoft.com/office/drawing/2014/main" id="{8CF72F31-DFC1-661A-A29A-702E9D25E2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734" y="1478138"/>
            <a:ext cx="6455058" cy="4960762"/>
          </a:xfrm>
          <a:prstGeom prst="rect">
            <a:avLst/>
          </a:prstGeom>
        </p:spPr>
      </p:pic>
      <p:pic>
        <p:nvPicPr>
          <p:cNvPr id="6" name="Picture 5">
            <a:extLst>
              <a:ext uri="{FF2B5EF4-FFF2-40B4-BE49-F238E27FC236}">
                <a16:creationId xmlns:a16="http://schemas.microsoft.com/office/drawing/2014/main" id="{17CC5E1E-A543-CF69-9CB3-40BCAAAD5A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887200" y="8955514"/>
            <a:ext cx="892839" cy="506997"/>
          </a:xfrm>
          <a:prstGeom prst="rect">
            <a:avLst/>
          </a:prstGeom>
        </p:spPr>
      </p:pic>
      <p:pic>
        <p:nvPicPr>
          <p:cNvPr id="8" name="Picture 7" descr="Table&#10;&#10;Description automatically generated">
            <a:extLst>
              <a:ext uri="{FF2B5EF4-FFF2-40B4-BE49-F238E27FC236}">
                <a16:creationId xmlns:a16="http://schemas.microsoft.com/office/drawing/2014/main" id="{E20CBAA4-5652-55E8-9A9E-B9E025C8D3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9952" y="4627243"/>
            <a:ext cx="6851650" cy="4612007"/>
          </a:xfrm>
          <a:prstGeom prst="rect">
            <a:avLst/>
          </a:prstGeom>
        </p:spPr>
      </p:pic>
      <p:sp>
        <p:nvSpPr>
          <p:cNvPr id="9" name="TextBox 8">
            <a:extLst>
              <a:ext uri="{FF2B5EF4-FFF2-40B4-BE49-F238E27FC236}">
                <a16:creationId xmlns:a16="http://schemas.microsoft.com/office/drawing/2014/main" id="{CB177CBB-7069-9A2E-9BDE-0D9A0119BCD5}"/>
              </a:ext>
            </a:extLst>
          </p:cNvPr>
          <p:cNvSpPr txBox="1"/>
          <p:nvPr/>
        </p:nvSpPr>
        <p:spPr>
          <a:xfrm rot="20352462">
            <a:off x="961660" y="7745550"/>
            <a:ext cx="2493327"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21A647"/>
                </a:solidFill>
                <a:effectLst/>
                <a:uFillTx/>
                <a:latin typeface="Chalkduster" panose="03050602040202020205" pitchFamily="66" charset="77"/>
                <a:sym typeface="Helvetica Light"/>
              </a:rPr>
              <a:t>Resource #2</a:t>
            </a:r>
          </a:p>
        </p:txBody>
      </p:sp>
    </p:spTree>
    <p:extLst>
      <p:ext uri="{BB962C8B-B14F-4D97-AF65-F5344CB8AC3E}">
        <p14:creationId xmlns:p14="http://schemas.microsoft.com/office/powerpoint/2010/main" val="189251392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63AD94-CFD1-644F-CE72-F95C6D871A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127437">
            <a:off x="10032529" y="240357"/>
            <a:ext cx="1810518" cy="2350566"/>
          </a:xfrm>
          <a:prstGeom prst="rect">
            <a:avLst/>
          </a:prstGeom>
          <a:effectLst>
            <a:softEdge rad="88900"/>
          </a:effectLst>
        </p:spPr>
      </p:pic>
      <p:sp>
        <p:nvSpPr>
          <p:cNvPr id="6" name="TextBox 5">
            <a:extLst>
              <a:ext uri="{FF2B5EF4-FFF2-40B4-BE49-F238E27FC236}">
                <a16:creationId xmlns:a16="http://schemas.microsoft.com/office/drawing/2014/main" id="{52F84F90-DBDE-E47B-2D7B-ABED20A4FA1F}"/>
              </a:ext>
            </a:extLst>
          </p:cNvPr>
          <p:cNvSpPr txBox="1"/>
          <p:nvPr/>
        </p:nvSpPr>
        <p:spPr>
          <a:xfrm>
            <a:off x="2150561" y="758079"/>
            <a:ext cx="6507479"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Check in</a:t>
            </a:r>
            <a:endParaRPr lang="en-US" sz="4400" dirty="0">
              <a:solidFill>
                <a:srgbClr val="FFFF00"/>
              </a:solidFill>
              <a:latin typeface="Chalkduster" panose="03050602040202020205" pitchFamily="66" charset="77"/>
            </a:endParaRPr>
          </a:p>
        </p:txBody>
      </p:sp>
      <p:sp>
        <p:nvSpPr>
          <p:cNvPr id="8" name="TextBox 7">
            <a:extLst>
              <a:ext uri="{FF2B5EF4-FFF2-40B4-BE49-F238E27FC236}">
                <a16:creationId xmlns:a16="http://schemas.microsoft.com/office/drawing/2014/main" id="{2AB2B162-18D3-FA43-BCDF-C194C9BF4BFE}"/>
              </a:ext>
            </a:extLst>
          </p:cNvPr>
          <p:cNvSpPr txBox="1"/>
          <p:nvPr/>
        </p:nvSpPr>
        <p:spPr>
          <a:xfrm>
            <a:off x="365760" y="2667000"/>
            <a:ext cx="12639040" cy="19389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000" dirty="0">
                <a:solidFill>
                  <a:schemeClr val="bg1"/>
                </a:solidFill>
                <a:latin typeface="Chalkduster" panose="03050602040202020205" pitchFamily="66" charset="77"/>
              </a:rPr>
              <a:t>In your breakout group, check in with colleagues and discuss examples in your school of each pathway. </a:t>
            </a:r>
          </a:p>
        </p:txBody>
      </p:sp>
      <p:pic>
        <p:nvPicPr>
          <p:cNvPr id="9" name="Picture 8">
            <a:extLst>
              <a:ext uri="{FF2B5EF4-FFF2-40B4-BE49-F238E27FC236}">
                <a16:creationId xmlns:a16="http://schemas.microsoft.com/office/drawing/2014/main" id="{A6AEBE35-3257-64B9-A544-CD9AC25B95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887200" y="8955514"/>
            <a:ext cx="892839" cy="506997"/>
          </a:xfrm>
          <a:prstGeom prst="rect">
            <a:avLst/>
          </a:prstGeom>
        </p:spPr>
      </p:pic>
      <p:pic>
        <p:nvPicPr>
          <p:cNvPr id="2" name="Picture 1" descr="Table&#10;&#10;Description automatically generated">
            <a:extLst>
              <a:ext uri="{FF2B5EF4-FFF2-40B4-BE49-F238E27FC236}">
                <a16:creationId xmlns:a16="http://schemas.microsoft.com/office/drawing/2014/main" id="{A78683B1-EAF1-157E-88E9-25029B62DE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3757" y="4667251"/>
            <a:ext cx="6717286" cy="5222687"/>
          </a:xfrm>
          <a:prstGeom prst="rect">
            <a:avLst/>
          </a:prstGeom>
        </p:spPr>
      </p:pic>
    </p:spTree>
    <p:extLst>
      <p:ext uri="{BB962C8B-B14F-4D97-AF65-F5344CB8AC3E}">
        <p14:creationId xmlns:p14="http://schemas.microsoft.com/office/powerpoint/2010/main" val="136262327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Connector 4">
            <a:extLst>
              <a:ext uri="{FF2B5EF4-FFF2-40B4-BE49-F238E27FC236}">
                <a16:creationId xmlns:a16="http://schemas.microsoft.com/office/drawing/2014/main" id="{C4F9DACF-8354-B347-00F9-742954395423}"/>
              </a:ext>
            </a:extLst>
          </p:cNvPr>
          <p:cNvSpPr/>
          <p:nvPr/>
        </p:nvSpPr>
        <p:spPr>
          <a:xfrm>
            <a:off x="4566920" y="2743103"/>
            <a:ext cx="3870960" cy="3779718"/>
          </a:xfrm>
          <a:prstGeom prst="flowChartConnector">
            <a:avLst/>
          </a:prstGeom>
          <a:solidFill>
            <a:schemeClr val="accent2">
              <a:lumMod val="20000"/>
              <a:lumOff val="80000"/>
            </a:schemeClr>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a:p>
            <a:pPr marL="0" marR="0" indent="0" algn="ctr" defTabSz="584200" rtl="0" fontAlgn="auto" latinLnBrk="1" hangingPunct="0">
              <a:lnSpc>
                <a:spcPct val="100000"/>
              </a:lnSpc>
              <a:spcBef>
                <a:spcPts val="0"/>
              </a:spcBef>
              <a:spcAft>
                <a:spcPts val="0"/>
              </a:spcAft>
              <a:buClrTx/>
              <a:buSzTx/>
              <a:buFontTx/>
              <a:buNone/>
              <a:tabLst/>
            </a:pPr>
            <a:endParaRPr lang="en-AU" sz="2400" dirty="0">
              <a:solidFill>
                <a:schemeClr val="tx1"/>
              </a:solidFill>
            </a:endParaRPr>
          </a:p>
        </p:txBody>
      </p:sp>
      <p:sp>
        <p:nvSpPr>
          <p:cNvPr id="6" name="TextBox 5">
            <a:extLst>
              <a:ext uri="{FF2B5EF4-FFF2-40B4-BE49-F238E27FC236}">
                <a16:creationId xmlns:a16="http://schemas.microsoft.com/office/drawing/2014/main" id="{7A42D665-9A71-C95B-2FF9-5C3595E522D7}"/>
              </a:ext>
            </a:extLst>
          </p:cNvPr>
          <p:cNvSpPr txBox="1"/>
          <p:nvPr/>
        </p:nvSpPr>
        <p:spPr>
          <a:xfrm>
            <a:off x="5267960" y="4027668"/>
            <a:ext cx="2468880"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Helvetica Light"/>
              </a:rPr>
              <a:t>School Vision </a:t>
            </a:r>
          </a:p>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Helvetica Light"/>
              </a:rPr>
              <a:t>and </a:t>
            </a:r>
          </a:p>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Helvetica Light"/>
              </a:rPr>
              <a:t>Purpose</a:t>
            </a:r>
            <a:endParaRPr kumimoji="0" lang="en-AU" sz="24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7" name="Arrow: Right 6">
            <a:extLst>
              <a:ext uri="{FF2B5EF4-FFF2-40B4-BE49-F238E27FC236}">
                <a16:creationId xmlns:a16="http://schemas.microsoft.com/office/drawing/2014/main" id="{8EB7BB91-6FB5-E554-E674-FB640121FABA}"/>
              </a:ext>
            </a:extLst>
          </p:cNvPr>
          <p:cNvSpPr/>
          <p:nvPr/>
        </p:nvSpPr>
        <p:spPr>
          <a:xfrm rot="1660255">
            <a:off x="2876345" y="2491828"/>
            <a:ext cx="2173384" cy="577365"/>
          </a:xfrm>
          <a:prstGeom prst="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FFFFFF"/>
              </a:solidFill>
              <a:effectLst/>
              <a:uFillTx/>
              <a:latin typeface="+mn-lt"/>
              <a:ea typeface="+mn-ea"/>
              <a:cs typeface="+mn-cs"/>
              <a:sym typeface="Helvetica Light"/>
            </a:endParaRPr>
          </a:p>
        </p:txBody>
      </p:sp>
      <p:sp>
        <p:nvSpPr>
          <p:cNvPr id="9" name="Arrow: Right 8">
            <a:extLst>
              <a:ext uri="{FF2B5EF4-FFF2-40B4-BE49-F238E27FC236}">
                <a16:creationId xmlns:a16="http://schemas.microsoft.com/office/drawing/2014/main" id="{FA48E7DD-31AB-BA67-1B4F-9A3513433577}"/>
              </a:ext>
            </a:extLst>
          </p:cNvPr>
          <p:cNvSpPr/>
          <p:nvPr/>
        </p:nvSpPr>
        <p:spPr>
          <a:xfrm rot="21036964">
            <a:off x="3058616" y="4914203"/>
            <a:ext cx="1477264" cy="770094"/>
          </a:xfrm>
          <a:prstGeom prst="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13" name="Picture 12">
            <a:extLst>
              <a:ext uri="{FF2B5EF4-FFF2-40B4-BE49-F238E27FC236}">
                <a16:creationId xmlns:a16="http://schemas.microsoft.com/office/drawing/2014/main" id="{51C4BF5B-815F-0783-A787-2E50DCAC776D}"/>
              </a:ext>
            </a:extLst>
          </p:cNvPr>
          <p:cNvPicPr>
            <a:picLocks noChangeAspect="1"/>
          </p:cNvPicPr>
          <p:nvPr/>
        </p:nvPicPr>
        <p:blipFill>
          <a:blip r:embed="rId3"/>
          <a:stretch>
            <a:fillRect/>
          </a:stretch>
        </p:blipFill>
        <p:spPr>
          <a:xfrm rot="11766213">
            <a:off x="7283921" y="6626792"/>
            <a:ext cx="1939837" cy="1253694"/>
          </a:xfrm>
          <a:prstGeom prst="rect">
            <a:avLst/>
          </a:prstGeom>
        </p:spPr>
      </p:pic>
      <p:pic>
        <p:nvPicPr>
          <p:cNvPr id="15" name="Picture 14">
            <a:extLst>
              <a:ext uri="{FF2B5EF4-FFF2-40B4-BE49-F238E27FC236}">
                <a16:creationId xmlns:a16="http://schemas.microsoft.com/office/drawing/2014/main" id="{DCF06088-90DD-AA13-1B02-2F865AC8A2F4}"/>
              </a:ext>
            </a:extLst>
          </p:cNvPr>
          <p:cNvPicPr>
            <a:picLocks noChangeAspect="1"/>
          </p:cNvPicPr>
          <p:nvPr/>
        </p:nvPicPr>
        <p:blipFill>
          <a:blip r:embed="rId3"/>
          <a:stretch>
            <a:fillRect/>
          </a:stretch>
        </p:blipFill>
        <p:spPr>
          <a:xfrm rot="16524096">
            <a:off x="3310716" y="6478754"/>
            <a:ext cx="1707045" cy="1553266"/>
          </a:xfrm>
          <a:prstGeom prst="rect">
            <a:avLst/>
          </a:prstGeom>
        </p:spPr>
      </p:pic>
      <p:pic>
        <p:nvPicPr>
          <p:cNvPr id="17" name="Picture 16">
            <a:extLst>
              <a:ext uri="{FF2B5EF4-FFF2-40B4-BE49-F238E27FC236}">
                <a16:creationId xmlns:a16="http://schemas.microsoft.com/office/drawing/2014/main" id="{29CF5866-23F9-4F0B-DB1D-51BB7C6B6529}"/>
              </a:ext>
            </a:extLst>
          </p:cNvPr>
          <p:cNvPicPr>
            <a:picLocks noChangeAspect="1"/>
          </p:cNvPicPr>
          <p:nvPr/>
        </p:nvPicPr>
        <p:blipFill>
          <a:blip r:embed="rId3"/>
          <a:stretch>
            <a:fillRect/>
          </a:stretch>
        </p:blipFill>
        <p:spPr>
          <a:xfrm rot="7033188">
            <a:off x="8343401" y="2563331"/>
            <a:ext cx="1864672" cy="1205115"/>
          </a:xfrm>
          <a:prstGeom prst="rect">
            <a:avLst/>
          </a:prstGeom>
        </p:spPr>
      </p:pic>
      <p:sp>
        <p:nvSpPr>
          <p:cNvPr id="18" name="TextBox 17">
            <a:extLst>
              <a:ext uri="{FF2B5EF4-FFF2-40B4-BE49-F238E27FC236}">
                <a16:creationId xmlns:a16="http://schemas.microsoft.com/office/drawing/2014/main" id="{37496DA7-1934-86BB-06B2-CBD84733A77F}"/>
              </a:ext>
            </a:extLst>
          </p:cNvPr>
          <p:cNvSpPr txBox="1"/>
          <p:nvPr/>
        </p:nvSpPr>
        <p:spPr>
          <a:xfrm>
            <a:off x="655320" y="1615102"/>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Collaborators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0" name="TextBox 19">
            <a:extLst>
              <a:ext uri="{FF2B5EF4-FFF2-40B4-BE49-F238E27FC236}">
                <a16:creationId xmlns:a16="http://schemas.microsoft.com/office/drawing/2014/main" id="{1F610A98-3879-511A-7A80-FC8CC704B8CD}"/>
              </a:ext>
            </a:extLst>
          </p:cNvPr>
          <p:cNvSpPr txBox="1"/>
          <p:nvPr/>
        </p:nvSpPr>
        <p:spPr>
          <a:xfrm>
            <a:off x="8686799" y="1911998"/>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Co-creators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2" name="TextBox 21">
            <a:extLst>
              <a:ext uri="{FF2B5EF4-FFF2-40B4-BE49-F238E27FC236}">
                <a16:creationId xmlns:a16="http://schemas.microsoft.com/office/drawing/2014/main" id="{355DE616-A58B-59F1-DEE5-1C7810E55B0A}"/>
              </a:ext>
            </a:extLst>
          </p:cNvPr>
          <p:cNvSpPr txBox="1"/>
          <p:nvPr/>
        </p:nvSpPr>
        <p:spPr>
          <a:xfrm>
            <a:off x="0" y="7888379"/>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Benefactors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4" name="TextBox 23">
            <a:extLst>
              <a:ext uri="{FF2B5EF4-FFF2-40B4-BE49-F238E27FC236}">
                <a16:creationId xmlns:a16="http://schemas.microsoft.com/office/drawing/2014/main" id="{FF67030A-A0A4-27A7-FD39-8364DEDBD313}"/>
              </a:ext>
            </a:extLst>
          </p:cNvPr>
          <p:cNvSpPr txBox="1"/>
          <p:nvPr/>
        </p:nvSpPr>
        <p:spPr>
          <a:xfrm>
            <a:off x="252423" y="4400830"/>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Contributors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6" name="TextBox 25">
            <a:extLst>
              <a:ext uri="{FF2B5EF4-FFF2-40B4-BE49-F238E27FC236}">
                <a16:creationId xmlns:a16="http://schemas.microsoft.com/office/drawing/2014/main" id="{187504DF-49B1-78F4-368F-47B889549269}"/>
              </a:ext>
            </a:extLst>
          </p:cNvPr>
          <p:cNvSpPr txBox="1"/>
          <p:nvPr/>
        </p:nvSpPr>
        <p:spPr>
          <a:xfrm>
            <a:off x="7351167" y="8178229"/>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Advocates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8" name="TextBox 27">
            <a:extLst>
              <a:ext uri="{FF2B5EF4-FFF2-40B4-BE49-F238E27FC236}">
                <a16:creationId xmlns:a16="http://schemas.microsoft.com/office/drawing/2014/main" id="{4D3448F6-7E2D-ECDB-1541-095EB8291F49}"/>
              </a:ext>
            </a:extLst>
          </p:cNvPr>
          <p:cNvSpPr txBox="1"/>
          <p:nvPr/>
        </p:nvSpPr>
        <p:spPr>
          <a:xfrm>
            <a:off x="8985375" y="4995621"/>
            <a:ext cx="4070141"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0"/>
                <a:sym typeface="Helvetica Light"/>
              </a:rPr>
              <a:t>Partners</a:t>
            </a:r>
            <a:endParaRPr kumimoji="0" lang="en-AU" sz="32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30" name="Picture 29">
            <a:extLst>
              <a:ext uri="{FF2B5EF4-FFF2-40B4-BE49-F238E27FC236}">
                <a16:creationId xmlns:a16="http://schemas.microsoft.com/office/drawing/2014/main" id="{C540B41C-E9E1-B6C3-684D-9F2D3DF74E72}"/>
              </a:ext>
            </a:extLst>
          </p:cNvPr>
          <p:cNvPicPr>
            <a:picLocks noChangeAspect="1"/>
          </p:cNvPicPr>
          <p:nvPr/>
        </p:nvPicPr>
        <p:blipFill>
          <a:blip r:embed="rId3"/>
          <a:stretch>
            <a:fillRect/>
          </a:stretch>
        </p:blipFill>
        <p:spPr>
          <a:xfrm rot="14240002">
            <a:off x="5349250" y="6993575"/>
            <a:ext cx="1939837" cy="1253694"/>
          </a:xfrm>
          <a:prstGeom prst="rect">
            <a:avLst/>
          </a:prstGeom>
        </p:spPr>
      </p:pic>
      <p:sp>
        <p:nvSpPr>
          <p:cNvPr id="31" name="TextBox 30">
            <a:extLst>
              <a:ext uri="{FF2B5EF4-FFF2-40B4-BE49-F238E27FC236}">
                <a16:creationId xmlns:a16="http://schemas.microsoft.com/office/drawing/2014/main" id="{45DBBAB5-A57B-A0C0-B808-7756A35508EC}"/>
              </a:ext>
            </a:extLst>
          </p:cNvPr>
          <p:cNvSpPr txBox="1"/>
          <p:nvPr/>
        </p:nvSpPr>
        <p:spPr>
          <a:xfrm>
            <a:off x="4794359" y="8773264"/>
            <a:ext cx="3459480"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Problem solvers</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33" name="TextBox 32">
            <a:extLst>
              <a:ext uri="{FF2B5EF4-FFF2-40B4-BE49-F238E27FC236}">
                <a16:creationId xmlns:a16="http://schemas.microsoft.com/office/drawing/2014/main" id="{97955A07-864E-9FE1-E4C0-483E57F9C38C}"/>
              </a:ext>
            </a:extLst>
          </p:cNvPr>
          <p:cNvSpPr txBox="1"/>
          <p:nvPr/>
        </p:nvSpPr>
        <p:spPr>
          <a:xfrm>
            <a:off x="541869" y="596552"/>
            <a:ext cx="1196446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Students as partners in creating the vision</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35" name="Picture 34">
            <a:extLst>
              <a:ext uri="{FF2B5EF4-FFF2-40B4-BE49-F238E27FC236}">
                <a16:creationId xmlns:a16="http://schemas.microsoft.com/office/drawing/2014/main" id="{A06706E2-D74B-8208-6A2A-D15225213784}"/>
              </a:ext>
            </a:extLst>
          </p:cNvPr>
          <p:cNvPicPr>
            <a:picLocks noChangeAspect="1"/>
          </p:cNvPicPr>
          <p:nvPr/>
        </p:nvPicPr>
        <p:blipFill>
          <a:blip r:embed="rId3"/>
          <a:stretch>
            <a:fillRect/>
          </a:stretch>
        </p:blipFill>
        <p:spPr>
          <a:xfrm rot="9186106">
            <a:off x="8537750" y="4260584"/>
            <a:ext cx="1730487" cy="1118393"/>
          </a:xfrm>
          <a:prstGeom prst="rect">
            <a:avLst/>
          </a:prstGeom>
        </p:spPr>
      </p:pic>
      <p:pic>
        <p:nvPicPr>
          <p:cNvPr id="37" name="Picture 36">
            <a:extLst>
              <a:ext uri="{FF2B5EF4-FFF2-40B4-BE49-F238E27FC236}">
                <a16:creationId xmlns:a16="http://schemas.microsoft.com/office/drawing/2014/main" id="{BBC4BDB1-B823-C3F6-E0EA-DF953B1F41B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95900391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B5576C1-4F00-736B-EFB9-9F85075545E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itle 1">
            <a:extLst>
              <a:ext uri="{FF2B5EF4-FFF2-40B4-BE49-F238E27FC236}">
                <a16:creationId xmlns:a16="http://schemas.microsoft.com/office/drawing/2014/main" id="{173C455B-B6AD-D95C-511F-9718AC265C79}"/>
              </a:ext>
            </a:extLst>
          </p:cNvPr>
          <p:cNvSpPr>
            <a:spLocks noGrp="1"/>
          </p:cNvSpPr>
          <p:nvPr>
            <p:ph type="title"/>
          </p:nvPr>
        </p:nvSpPr>
        <p:spPr>
          <a:xfrm>
            <a:off x="975359" y="143106"/>
            <a:ext cx="11054082" cy="2497103"/>
          </a:xfrm>
        </p:spPr>
        <p:txBody>
          <a:bodyPr/>
          <a:lstStyle/>
          <a:p>
            <a:r>
              <a:rPr lang="en-US" sz="4400" dirty="0">
                <a:solidFill>
                  <a:srgbClr val="FFFF00"/>
                </a:solidFill>
                <a:latin typeface="Chalkduster" panose="03050602040202020205" pitchFamily="66" charset="0"/>
              </a:rPr>
              <a:t>Are we deliberately creating the conditions that support school community, wellbeing and learning?</a:t>
            </a:r>
            <a:endParaRPr lang="en-AU" sz="4400" dirty="0">
              <a:solidFill>
                <a:srgbClr val="FFFF00"/>
              </a:solidFill>
              <a:latin typeface="Chalkduster" panose="03050602040202020205" pitchFamily="66" charset="0"/>
            </a:endParaRPr>
          </a:p>
        </p:txBody>
      </p:sp>
      <p:pic>
        <p:nvPicPr>
          <p:cNvPr id="5" name="Picture 4">
            <a:extLst>
              <a:ext uri="{FF2B5EF4-FFF2-40B4-BE49-F238E27FC236}">
                <a16:creationId xmlns:a16="http://schemas.microsoft.com/office/drawing/2014/main" id="{3238B2B3-AC99-0328-6767-7CB382629C59}"/>
              </a:ext>
            </a:extLst>
          </p:cNvPr>
          <p:cNvPicPr>
            <a:picLocks noChangeAspect="1"/>
          </p:cNvPicPr>
          <p:nvPr/>
        </p:nvPicPr>
        <p:blipFill>
          <a:blip r:embed="rId4"/>
          <a:stretch>
            <a:fillRect/>
          </a:stretch>
        </p:blipFill>
        <p:spPr>
          <a:xfrm>
            <a:off x="500402" y="6195679"/>
            <a:ext cx="1871859" cy="3382112"/>
          </a:xfrm>
          <a:prstGeom prst="rect">
            <a:avLst/>
          </a:prstGeom>
        </p:spPr>
      </p:pic>
      <p:pic>
        <p:nvPicPr>
          <p:cNvPr id="7" name="Picture 6">
            <a:extLst>
              <a:ext uri="{FF2B5EF4-FFF2-40B4-BE49-F238E27FC236}">
                <a16:creationId xmlns:a16="http://schemas.microsoft.com/office/drawing/2014/main" id="{B539FA9A-2674-E126-747D-26E3AD0E0B50}"/>
              </a:ext>
            </a:extLst>
          </p:cNvPr>
          <p:cNvPicPr>
            <a:picLocks noChangeAspect="1"/>
          </p:cNvPicPr>
          <p:nvPr/>
        </p:nvPicPr>
        <p:blipFill>
          <a:blip r:embed="rId5"/>
          <a:stretch>
            <a:fillRect/>
          </a:stretch>
        </p:blipFill>
        <p:spPr>
          <a:xfrm>
            <a:off x="7057647" y="6195679"/>
            <a:ext cx="1759742" cy="3402166"/>
          </a:xfrm>
          <a:prstGeom prst="rect">
            <a:avLst/>
          </a:prstGeom>
        </p:spPr>
      </p:pic>
      <p:pic>
        <p:nvPicPr>
          <p:cNvPr id="9" name="Picture 8">
            <a:extLst>
              <a:ext uri="{FF2B5EF4-FFF2-40B4-BE49-F238E27FC236}">
                <a16:creationId xmlns:a16="http://schemas.microsoft.com/office/drawing/2014/main" id="{28ABDABC-C581-2ED3-9D81-752B724815E8}"/>
              </a:ext>
            </a:extLst>
          </p:cNvPr>
          <p:cNvPicPr>
            <a:picLocks noChangeAspect="1"/>
          </p:cNvPicPr>
          <p:nvPr/>
        </p:nvPicPr>
        <p:blipFill>
          <a:blip r:embed="rId6"/>
          <a:stretch>
            <a:fillRect/>
          </a:stretch>
        </p:blipFill>
        <p:spPr>
          <a:xfrm>
            <a:off x="2919620" y="6195679"/>
            <a:ext cx="1525765" cy="3382112"/>
          </a:xfrm>
          <a:prstGeom prst="rect">
            <a:avLst/>
          </a:prstGeom>
        </p:spPr>
      </p:pic>
      <p:pic>
        <p:nvPicPr>
          <p:cNvPr id="11" name="Picture 10">
            <a:extLst>
              <a:ext uri="{FF2B5EF4-FFF2-40B4-BE49-F238E27FC236}">
                <a16:creationId xmlns:a16="http://schemas.microsoft.com/office/drawing/2014/main" id="{DB599956-76FC-B1E5-E0DD-65796A04CC50}"/>
              </a:ext>
            </a:extLst>
          </p:cNvPr>
          <p:cNvPicPr>
            <a:picLocks noChangeAspect="1"/>
          </p:cNvPicPr>
          <p:nvPr/>
        </p:nvPicPr>
        <p:blipFill>
          <a:blip r:embed="rId7"/>
          <a:stretch>
            <a:fillRect/>
          </a:stretch>
        </p:blipFill>
        <p:spPr>
          <a:xfrm>
            <a:off x="4991242" y="6226242"/>
            <a:ext cx="1511158" cy="3382112"/>
          </a:xfrm>
          <a:prstGeom prst="rect">
            <a:avLst/>
          </a:prstGeom>
        </p:spPr>
      </p:pic>
      <p:pic>
        <p:nvPicPr>
          <p:cNvPr id="13" name="Picture 12">
            <a:extLst>
              <a:ext uri="{FF2B5EF4-FFF2-40B4-BE49-F238E27FC236}">
                <a16:creationId xmlns:a16="http://schemas.microsoft.com/office/drawing/2014/main" id="{6C223623-6415-41E0-5322-BDBB63FBFBA0}"/>
              </a:ext>
            </a:extLst>
          </p:cNvPr>
          <p:cNvPicPr>
            <a:picLocks noChangeAspect="1"/>
          </p:cNvPicPr>
          <p:nvPr/>
        </p:nvPicPr>
        <p:blipFill>
          <a:blip r:embed="rId8"/>
          <a:stretch>
            <a:fillRect/>
          </a:stretch>
        </p:blipFill>
        <p:spPr>
          <a:xfrm>
            <a:off x="11175769" y="6178325"/>
            <a:ext cx="1421867" cy="3382113"/>
          </a:xfrm>
          <a:prstGeom prst="rect">
            <a:avLst/>
          </a:prstGeom>
        </p:spPr>
      </p:pic>
      <p:pic>
        <p:nvPicPr>
          <p:cNvPr id="15" name="Picture 14">
            <a:extLst>
              <a:ext uri="{FF2B5EF4-FFF2-40B4-BE49-F238E27FC236}">
                <a16:creationId xmlns:a16="http://schemas.microsoft.com/office/drawing/2014/main" id="{24DDB62A-06C0-9284-FC08-1E0B8F7F321C}"/>
              </a:ext>
            </a:extLst>
          </p:cNvPr>
          <p:cNvPicPr>
            <a:picLocks noChangeAspect="1"/>
          </p:cNvPicPr>
          <p:nvPr/>
        </p:nvPicPr>
        <p:blipFill>
          <a:blip r:embed="rId9"/>
          <a:stretch>
            <a:fillRect/>
          </a:stretch>
        </p:blipFill>
        <p:spPr>
          <a:xfrm>
            <a:off x="9121381" y="6195679"/>
            <a:ext cx="1750396" cy="3382112"/>
          </a:xfrm>
          <a:prstGeom prst="rect">
            <a:avLst/>
          </a:prstGeom>
        </p:spPr>
      </p:pic>
      <p:sp>
        <p:nvSpPr>
          <p:cNvPr id="16" name="TextBox 15">
            <a:extLst>
              <a:ext uri="{FF2B5EF4-FFF2-40B4-BE49-F238E27FC236}">
                <a16:creationId xmlns:a16="http://schemas.microsoft.com/office/drawing/2014/main" id="{21224C3C-9ACE-B9DA-8EE6-FA8742775C3E}"/>
              </a:ext>
            </a:extLst>
          </p:cNvPr>
          <p:cNvSpPr txBox="1"/>
          <p:nvPr/>
        </p:nvSpPr>
        <p:spPr>
          <a:xfrm>
            <a:off x="500402" y="3739856"/>
            <a:ext cx="11986873"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How do we know our student perceptions of these conditions in our school? </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40891284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fade">
                                      <p:cBhvr>
                                        <p:cTn id="43" dur="1000"/>
                                        <p:tgtEl>
                                          <p:spTgt spid="16">
                                            <p:txEl>
                                              <p:pRg st="0" end="0"/>
                                            </p:txEl>
                                          </p:spTgt>
                                        </p:tgtEl>
                                      </p:cBhvr>
                                    </p:animEffect>
                                    <p:anim calcmode="lin" valueType="num">
                                      <p:cBhvr>
                                        <p:cTn id="44"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360" y="276926"/>
            <a:ext cx="11054081" cy="2497104"/>
          </a:xfrm>
        </p:spPr>
        <p:txBody>
          <a:bodyPr/>
          <a:lstStyle/>
          <a:p>
            <a:pPr lvl="0">
              <a:defRPr sz="1800"/>
            </a:pPr>
            <a:r>
              <a:rPr lang="en-US" sz="9600" dirty="0">
                <a:solidFill>
                  <a:srgbClr val="FFFF00"/>
                </a:solidFill>
                <a:latin typeface="Chalkduster"/>
                <a:ea typeface="Marker Felt"/>
                <a:cs typeface="Chalkduster"/>
                <a:sym typeface="Marker Felt"/>
              </a:rPr>
              <a:t>Quick Break!</a:t>
            </a:r>
          </a:p>
        </p:txBody>
      </p:sp>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4" name="Picture 3" descr="IMG_694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39428">
            <a:off x="4159495" y="1784710"/>
            <a:ext cx="5140806" cy="6959860"/>
          </a:xfrm>
          <a:prstGeom prst="rect">
            <a:avLst/>
          </a:prstGeom>
          <a:effectLst>
            <a:softEdge rad="469900"/>
          </a:effectLst>
        </p:spPr>
      </p:pic>
      <p:pic>
        <p:nvPicPr>
          <p:cNvPr id="8" name="Picture 7">
            <a:extLst>
              <a:ext uri="{FF2B5EF4-FFF2-40B4-BE49-F238E27FC236}">
                <a16:creationId xmlns:a16="http://schemas.microsoft.com/office/drawing/2014/main" id="{2E80F361-DC0C-B848-81DC-7A114B55B8A0}"/>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395823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199759" y="4243556"/>
            <a:ext cx="12599778" cy="44114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What student voice data does your school currently collect, &amp; how is it used?</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How are students involved in data</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discussions &amp; action planning?</a:t>
            </a:r>
          </a:p>
          <a:p>
            <a:pPr rtl="0" latinLnBrk="1" hangingPunct="0"/>
            <a:endParaRPr lang="en-US" sz="40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97687" y="459434"/>
            <a:ext cx="1877066" cy="2916157"/>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9976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932FFA-188F-0846-960B-06DFAA7A11D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7" name="Picture 6">
            <a:extLst>
              <a:ext uri="{FF2B5EF4-FFF2-40B4-BE49-F238E27FC236}">
                <a16:creationId xmlns:a16="http://schemas.microsoft.com/office/drawing/2014/main" id="{BB891146-068E-1140-BA7B-BE33B7FB0FF4}"/>
              </a:ext>
            </a:extLst>
          </p:cNvPr>
          <p:cNvPicPr>
            <a:picLocks noChangeAspect="1"/>
          </p:cNvPicPr>
          <p:nvPr/>
        </p:nvPicPr>
        <p:blipFill rotWithShape="1">
          <a:blip r:embed="rId4">
            <a:extLst>
              <a:ext uri="{28A0092B-C50C-407E-A947-70E740481C1C}">
                <a14:useLocalDpi xmlns:a14="http://schemas.microsoft.com/office/drawing/2010/main" val="0"/>
              </a:ext>
            </a:extLst>
          </a:blip>
          <a:srcRect l="13127" t="7428" r="8136" b="9428"/>
          <a:stretch/>
        </p:blipFill>
        <p:spPr>
          <a:xfrm rot="21010937">
            <a:off x="237463" y="2150662"/>
            <a:ext cx="5117278" cy="6662763"/>
          </a:xfrm>
          <a:prstGeom prst="rect">
            <a:avLst/>
          </a:prstGeom>
          <a:effectLst>
            <a:softEdge rad="736600"/>
          </a:effectLst>
        </p:spPr>
      </p:pic>
      <p:sp>
        <p:nvSpPr>
          <p:cNvPr id="8" name="TextBox 7">
            <a:extLst>
              <a:ext uri="{FF2B5EF4-FFF2-40B4-BE49-F238E27FC236}">
                <a16:creationId xmlns:a16="http://schemas.microsoft.com/office/drawing/2014/main" id="{EA9ED94D-9D12-434F-B62B-1AE531D6401D}"/>
              </a:ext>
            </a:extLst>
          </p:cNvPr>
          <p:cNvSpPr txBox="1"/>
          <p:nvPr/>
        </p:nvSpPr>
        <p:spPr>
          <a:xfrm>
            <a:off x="864666" y="439030"/>
            <a:ext cx="10681665"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Student Voice Data</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72CBDD1A-E50B-0441-9B41-0D435D6C9966}"/>
              </a:ext>
            </a:extLst>
          </p:cNvPr>
          <p:cNvSpPr txBox="1"/>
          <p:nvPr/>
        </p:nvSpPr>
        <p:spPr>
          <a:xfrm>
            <a:off x="3646446" y="2904448"/>
            <a:ext cx="10120558" cy="425757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b="0" i="1" u="none" strike="noStrike" cap="none" spc="0" normalizeH="0" baseline="0" dirty="0">
                <a:ln>
                  <a:noFill/>
                </a:ln>
                <a:solidFill>
                  <a:schemeClr val="bg1"/>
                </a:solidFill>
                <a:effectLst/>
                <a:uFillTx/>
                <a:latin typeface="Chalkduster" panose="03050602040202020205" pitchFamily="66" charset="77"/>
                <a:sym typeface="Helvetica Light"/>
              </a:rPr>
              <a:t>Love it or Leave it? </a:t>
            </a:r>
          </a:p>
          <a:p>
            <a:pPr marL="0" marR="0" indent="0" algn="ctr" defTabSz="584200" rtl="0" fontAlgn="auto" latinLnBrk="1" hangingPunct="0">
              <a:lnSpc>
                <a:spcPct val="100000"/>
              </a:lnSpc>
              <a:spcBef>
                <a:spcPts val="0"/>
              </a:spcBef>
              <a:spcAft>
                <a:spcPts val="0"/>
              </a:spcAft>
              <a:buClrTx/>
              <a:buSzTx/>
              <a:buFontTx/>
              <a:buNone/>
              <a:tabLst/>
            </a:pPr>
            <a:endParaRPr lang="en-US" sz="5400" i="1" dirty="0">
              <a:solidFill>
                <a:srgbClr val="FFFF00"/>
              </a:solidFill>
              <a:latin typeface="Chalkduster" panose="03050602040202020205" pitchFamily="66" charset="77"/>
            </a:endParaRPr>
          </a:p>
          <a:p>
            <a:pPr rtl="0" latinLnBrk="1" hangingPunct="0"/>
            <a:r>
              <a:rPr lang="en-US" sz="5400" dirty="0">
                <a:solidFill>
                  <a:srgbClr val="FFFF00"/>
                </a:solidFill>
                <a:latin typeface="Chalkduster" panose="03050602040202020205" pitchFamily="66" charset="77"/>
              </a:rPr>
              <a:t>Thumbs Up</a:t>
            </a:r>
            <a:br>
              <a:rPr lang="en-US" sz="5400" dirty="0">
                <a:solidFill>
                  <a:srgbClr val="FFFF00"/>
                </a:solidFill>
                <a:latin typeface="Chalkduster" panose="03050602040202020205" pitchFamily="66" charset="77"/>
              </a:rPr>
            </a:br>
            <a:r>
              <a:rPr lang="en-US" sz="5400" dirty="0">
                <a:solidFill>
                  <a:srgbClr val="FFFF00"/>
                </a:solidFill>
                <a:latin typeface="Chalkduster" panose="03050602040202020205" pitchFamily="66" charset="77"/>
              </a:rPr>
              <a:t>Thumbs Down</a:t>
            </a:r>
            <a:br>
              <a:rPr lang="en-US" sz="5400" dirty="0">
                <a:solidFill>
                  <a:srgbClr val="FFFF00"/>
                </a:solidFill>
                <a:latin typeface="Chalkduster" panose="03050602040202020205" pitchFamily="66" charset="77"/>
              </a:rPr>
            </a:br>
            <a:r>
              <a:rPr lang="en-US" sz="5400" dirty="0">
                <a:solidFill>
                  <a:srgbClr val="FFFF00"/>
                </a:solidFill>
                <a:latin typeface="Chalkduster" panose="03050602040202020205" pitchFamily="66" charset="77"/>
              </a:rPr>
              <a:t>Thumbs Neutral</a:t>
            </a:r>
          </a:p>
        </p:txBody>
      </p:sp>
    </p:spTree>
    <p:extLst>
      <p:ext uri="{BB962C8B-B14F-4D97-AF65-F5344CB8AC3E}">
        <p14:creationId xmlns:p14="http://schemas.microsoft.com/office/powerpoint/2010/main" val="2139482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528E5D-A91F-C643-B6EF-E083DC0306B5}"/>
              </a:ext>
            </a:extLst>
          </p:cNvPr>
          <p:cNvPicPr/>
          <p:nvPr/>
        </p:nvPicPr>
        <p:blipFill>
          <a:blip r:embed="rId3"/>
          <a:stretch>
            <a:fillRect/>
          </a:stretch>
        </p:blipFill>
        <p:spPr>
          <a:xfrm>
            <a:off x="484633" y="2515278"/>
            <a:ext cx="12224850" cy="5330274"/>
          </a:xfrm>
          <a:prstGeom prst="rect">
            <a:avLst/>
          </a:prstGeom>
          <a:effectLst>
            <a:softEdge rad="88900"/>
          </a:effectLst>
        </p:spPr>
      </p:pic>
      <p:pic>
        <p:nvPicPr>
          <p:cNvPr id="7" name="Picture 6">
            <a:extLst>
              <a:ext uri="{FF2B5EF4-FFF2-40B4-BE49-F238E27FC236}">
                <a16:creationId xmlns:a16="http://schemas.microsoft.com/office/drawing/2014/main" id="{576D8BF3-48C4-1840-BD8C-687D25776DA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AC2BD52D-23B1-3C41-984F-02979B4FBDBF}"/>
              </a:ext>
            </a:extLst>
          </p:cNvPr>
          <p:cNvSpPr txBox="1"/>
          <p:nvPr/>
        </p:nvSpPr>
        <p:spPr>
          <a:xfrm>
            <a:off x="2361523" y="670680"/>
            <a:ext cx="843280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Viewpoint #1</a:t>
            </a:r>
          </a:p>
        </p:txBody>
      </p:sp>
    </p:spTree>
    <p:extLst>
      <p:ext uri="{BB962C8B-B14F-4D97-AF65-F5344CB8AC3E}">
        <p14:creationId xmlns:p14="http://schemas.microsoft.com/office/powerpoint/2010/main" val="2370224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2C3E01-F5D5-184F-8AFD-091609292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904" y="1621112"/>
            <a:ext cx="7788572" cy="7882599"/>
          </a:xfrm>
          <a:prstGeom prst="rect">
            <a:avLst/>
          </a:prstGeom>
          <a:effectLst>
            <a:softEdge rad="88900"/>
          </a:effectLst>
        </p:spPr>
      </p:pic>
      <p:pic>
        <p:nvPicPr>
          <p:cNvPr id="4" name="Picture 3">
            <a:extLst>
              <a:ext uri="{FF2B5EF4-FFF2-40B4-BE49-F238E27FC236}">
                <a16:creationId xmlns:a16="http://schemas.microsoft.com/office/drawing/2014/main" id="{D92BF1B9-EE13-8940-98AD-5572C615785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B10BDF55-81F3-7449-B7E7-207DF9132B7A}"/>
              </a:ext>
            </a:extLst>
          </p:cNvPr>
          <p:cNvSpPr txBox="1"/>
          <p:nvPr/>
        </p:nvSpPr>
        <p:spPr>
          <a:xfrm>
            <a:off x="2540000" y="423950"/>
            <a:ext cx="7653867"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latin typeface="Chalkduster" panose="03050602040202020205" pitchFamily="66" charset="77"/>
              </a:rPr>
              <a:t>Viewpoint #2</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109064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2FF9D4-428B-3746-BFB8-74CB1BAFC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416" y="1465037"/>
            <a:ext cx="10492233" cy="7885604"/>
          </a:xfrm>
          <a:prstGeom prst="rect">
            <a:avLst/>
          </a:prstGeom>
          <a:effectLst>
            <a:softEdge rad="101600"/>
          </a:effectLst>
        </p:spPr>
      </p:pic>
      <p:pic>
        <p:nvPicPr>
          <p:cNvPr id="3" name="Picture 2">
            <a:extLst>
              <a:ext uri="{FF2B5EF4-FFF2-40B4-BE49-F238E27FC236}">
                <a16:creationId xmlns:a16="http://schemas.microsoft.com/office/drawing/2014/main" id="{B59A0033-0E82-2B40-BC75-F71F3C9F3AB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C4454CFB-E4AC-BF45-92C5-9E4AFDC2B740}"/>
              </a:ext>
            </a:extLst>
          </p:cNvPr>
          <p:cNvSpPr txBox="1"/>
          <p:nvPr/>
        </p:nvSpPr>
        <p:spPr>
          <a:xfrm>
            <a:off x="2464477" y="-247781"/>
            <a:ext cx="8297334" cy="21339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dirty="0">
              <a:solidFill>
                <a:srgbClr val="FFFF00"/>
              </a:solidFill>
              <a:latin typeface="Chalkduster" panose="03050602040202020205" pitchFamily="66" charset="77"/>
            </a:endParaRPr>
          </a:p>
          <a:p>
            <a:pPr rtl="0" latinLnBrk="1" hangingPunct="0"/>
            <a:r>
              <a:rPr lang="en-US" sz="6000" dirty="0">
                <a:solidFill>
                  <a:srgbClr val="FFFF00"/>
                </a:solidFill>
                <a:latin typeface="Chalkduster" panose="03050602040202020205" pitchFamily="66" charset="77"/>
              </a:rPr>
              <a:t>Viewpoint #3</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882585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554B34-70E8-2D42-9390-B55614E02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954" y="1902206"/>
            <a:ext cx="11698910" cy="6089650"/>
          </a:xfrm>
          <a:prstGeom prst="rect">
            <a:avLst/>
          </a:prstGeom>
          <a:effectLst>
            <a:softEdge rad="101600"/>
          </a:effectLst>
        </p:spPr>
      </p:pic>
      <p:pic>
        <p:nvPicPr>
          <p:cNvPr id="4" name="Picture 3">
            <a:extLst>
              <a:ext uri="{FF2B5EF4-FFF2-40B4-BE49-F238E27FC236}">
                <a16:creationId xmlns:a16="http://schemas.microsoft.com/office/drawing/2014/main" id="{7CA3F8B7-EE67-014F-8971-1BDD123E35B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D21B0845-B420-0647-B38A-37A926CB1BE9}"/>
              </a:ext>
            </a:extLst>
          </p:cNvPr>
          <p:cNvSpPr txBox="1"/>
          <p:nvPr/>
        </p:nvSpPr>
        <p:spPr>
          <a:xfrm>
            <a:off x="2438400" y="564708"/>
            <a:ext cx="86360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latin typeface="Chalkduster" panose="03050602040202020205" pitchFamily="66" charset="77"/>
              </a:rPr>
              <a:t>Viewpoint #4</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5771100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BB79C-8B71-A842-820F-44F5F999DD1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65B1FC02-FBFF-0542-BDCC-683E732F0005}"/>
              </a:ext>
            </a:extLst>
          </p:cNvPr>
          <p:cNvSpPr txBox="1"/>
          <p:nvPr/>
        </p:nvSpPr>
        <p:spPr>
          <a:xfrm>
            <a:off x="3014133" y="175240"/>
            <a:ext cx="74168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latin typeface="Chalkduster" panose="03050602040202020205" pitchFamily="66" charset="77"/>
              </a:rPr>
              <a:t>Viewpoint #5</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5710AE0E-0142-5D45-8418-CDA3ABD26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184" y="1458468"/>
            <a:ext cx="12347956" cy="7089258"/>
          </a:xfrm>
          <a:prstGeom prst="rect">
            <a:avLst/>
          </a:prstGeom>
        </p:spPr>
      </p:pic>
    </p:spTree>
    <p:extLst>
      <p:ext uri="{BB962C8B-B14F-4D97-AF65-F5344CB8AC3E}">
        <p14:creationId xmlns:p14="http://schemas.microsoft.com/office/powerpoint/2010/main" val="14537824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ackboar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3004800" cy="9753600"/>
          </a:xfrm>
          <a:prstGeom prst="rect">
            <a:avLst/>
          </a:prstGeom>
        </p:spPr>
      </p:pic>
      <p:sp>
        <p:nvSpPr>
          <p:cNvPr id="3" name="TextBox 2"/>
          <p:cNvSpPr txBox="1"/>
          <p:nvPr/>
        </p:nvSpPr>
        <p:spPr>
          <a:xfrm>
            <a:off x="846115" y="3576320"/>
            <a:ext cx="5790367" cy="2308324"/>
          </a:xfrm>
          <a:prstGeom prst="rect">
            <a:avLst/>
          </a:prstGeom>
          <a:noFill/>
        </p:spPr>
        <p:txBody>
          <a:bodyPr wrap="none" rtlCol="0">
            <a:spAutoFit/>
          </a:bodyPr>
          <a:lstStyle/>
          <a:p>
            <a:pPr marL="1143000" indent="-1143000" algn="l">
              <a:buFont typeface="+mj-lt"/>
              <a:buAutoNum type="arabicPeriod"/>
            </a:pPr>
            <a:r>
              <a:rPr lang="en-US" sz="4800" dirty="0">
                <a:solidFill>
                  <a:schemeClr val="bg1"/>
                </a:solidFill>
                <a:latin typeface="Chalkduster" charset="0"/>
                <a:ea typeface="Chalkduster" charset="0"/>
                <a:cs typeface="Chalkduster" charset="0"/>
              </a:rPr>
              <a:t>Perceptions</a:t>
            </a:r>
          </a:p>
          <a:p>
            <a:pPr marL="1143000" indent="-1143000" algn="l">
              <a:buFont typeface="+mj-lt"/>
              <a:buAutoNum type="arabicPeriod"/>
            </a:pPr>
            <a:r>
              <a:rPr lang="en-US" sz="4800" dirty="0">
                <a:solidFill>
                  <a:schemeClr val="bg1"/>
                </a:solidFill>
                <a:latin typeface="Chalkduster" charset="0"/>
                <a:ea typeface="Chalkduster" charset="0"/>
                <a:cs typeface="Chalkduster" charset="0"/>
              </a:rPr>
              <a:t>Numbers</a:t>
            </a:r>
          </a:p>
          <a:p>
            <a:pPr marL="1143000" indent="-1143000" algn="l">
              <a:buFont typeface="+mj-lt"/>
              <a:buAutoNum type="arabicPeriod"/>
            </a:pPr>
            <a:r>
              <a:rPr lang="en-US" sz="4800" dirty="0">
                <a:solidFill>
                  <a:schemeClr val="bg1"/>
                </a:solidFill>
                <a:latin typeface="Chalkduster" charset="0"/>
                <a:ea typeface="Chalkduster" charset="0"/>
                <a:cs typeface="Chalkduster" charset="0"/>
              </a:rPr>
              <a:t>Comparisons</a:t>
            </a:r>
          </a:p>
        </p:txBody>
      </p:sp>
      <p:sp>
        <p:nvSpPr>
          <p:cNvPr id="2" name="TextBox 1"/>
          <p:cNvSpPr txBox="1"/>
          <p:nvPr/>
        </p:nvSpPr>
        <p:spPr>
          <a:xfrm>
            <a:off x="270933" y="474133"/>
            <a:ext cx="12057581" cy="1569660"/>
          </a:xfrm>
          <a:prstGeom prst="rect">
            <a:avLst/>
          </a:prstGeom>
          <a:noFill/>
        </p:spPr>
        <p:txBody>
          <a:bodyPr wrap="square" rtlCol="0">
            <a:spAutoFit/>
          </a:bodyPr>
          <a:lstStyle/>
          <a:p>
            <a:r>
              <a:rPr lang="en-US" sz="4800" dirty="0">
                <a:solidFill>
                  <a:srgbClr val="FFFF00"/>
                </a:solidFill>
                <a:latin typeface="Chalkduster" charset="0"/>
                <a:ea typeface="Chalkduster" charset="0"/>
                <a:cs typeface="Chalkduster" charset="0"/>
              </a:rPr>
              <a:t>When looking at Student Voice</a:t>
            </a:r>
            <a:br>
              <a:rPr lang="en-US" sz="4800" dirty="0">
                <a:solidFill>
                  <a:srgbClr val="FFFF00"/>
                </a:solidFill>
                <a:latin typeface="Chalkduster" charset="0"/>
                <a:ea typeface="Chalkduster" charset="0"/>
                <a:cs typeface="Chalkduster" charset="0"/>
              </a:rPr>
            </a:br>
            <a:r>
              <a:rPr lang="en-US" sz="4800" dirty="0">
                <a:solidFill>
                  <a:srgbClr val="FFFF00"/>
                </a:solidFill>
                <a:latin typeface="Chalkduster" charset="0"/>
                <a:ea typeface="Chalkduster" charset="0"/>
                <a:cs typeface="Chalkduster" charset="0"/>
              </a:rPr>
              <a:t>feedback keep in mind …</a:t>
            </a:r>
          </a:p>
        </p:txBody>
      </p:sp>
      <p:pic>
        <p:nvPicPr>
          <p:cNvPr id="8" name="Picture 7">
            <a:extLst>
              <a:ext uri="{FF2B5EF4-FFF2-40B4-BE49-F238E27FC236}">
                <a16:creationId xmlns:a16="http://schemas.microsoft.com/office/drawing/2014/main" id="{1AF0F1E2-6075-1845-B307-B64152D31F13}"/>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9" name="Picture 8">
            <a:extLst>
              <a:ext uri="{FF2B5EF4-FFF2-40B4-BE49-F238E27FC236}">
                <a16:creationId xmlns:a16="http://schemas.microsoft.com/office/drawing/2014/main" id="{26ABC19F-48B1-9C4D-9A8D-F486C1BA9241}"/>
              </a:ext>
            </a:extLst>
          </p:cNvPr>
          <p:cNvPicPr>
            <a:picLocks noChangeAspect="1"/>
          </p:cNvPicPr>
          <p:nvPr/>
        </p:nvPicPr>
        <p:blipFill rotWithShape="1">
          <a:blip r:embed="rId5">
            <a:extLst>
              <a:ext uri="{28A0092B-C50C-407E-A947-70E740481C1C}">
                <a14:useLocalDpi xmlns:a14="http://schemas.microsoft.com/office/drawing/2010/main" val="0"/>
              </a:ext>
            </a:extLst>
          </a:blip>
          <a:srcRect l="13127" t="7428" r="8136" b="9428"/>
          <a:stretch/>
        </p:blipFill>
        <p:spPr>
          <a:xfrm rot="21010937">
            <a:off x="7004022" y="1976926"/>
            <a:ext cx="5117278" cy="6662763"/>
          </a:xfrm>
          <a:prstGeom prst="rect">
            <a:avLst/>
          </a:prstGeom>
          <a:effectLst>
            <a:softEdge rad="736600"/>
          </a:effectLst>
        </p:spPr>
      </p:pic>
    </p:spTree>
    <p:extLst>
      <p:ext uri="{BB962C8B-B14F-4D97-AF65-F5344CB8AC3E}">
        <p14:creationId xmlns:p14="http://schemas.microsoft.com/office/powerpoint/2010/main" val="481814964"/>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AGESPECNAS\Departments\Corwin\Corwin Connect\Photos\Fotolia_42328514_X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942" y="1914193"/>
            <a:ext cx="9878785" cy="6954212"/>
          </a:xfrm>
          <a:prstGeom prst="rect">
            <a:avLst/>
          </a:prstGeom>
          <a:noFill/>
          <a:effectLst>
            <a:softEdge rad="163277"/>
          </a:effectLst>
          <a:extLst>
            <a:ext uri="{909E8E84-426E-40dd-AFC4-6F175D3DCCD1}">
              <a14:hiddenFill xmlns="" xmlns:a14="http://schemas.microsoft.com/office/drawing/2010/main">
                <a:solidFill>
                  <a:srgbClr val="FFFFFF"/>
                </a:solidFill>
              </a14:hiddenFill>
            </a:ext>
          </a:extLst>
        </p:spPr>
      </p:pic>
      <p:sp>
        <p:nvSpPr>
          <p:cNvPr id="104" name="Shape 104"/>
          <p:cNvSpPr/>
          <p:nvPr/>
        </p:nvSpPr>
        <p:spPr>
          <a:xfrm>
            <a:off x="3163565" y="555687"/>
            <a:ext cx="6244125" cy="1032762"/>
          </a:xfrm>
          <a:prstGeom prst="rect">
            <a:avLst/>
          </a:prstGeom>
          <a:ln w="12700">
            <a:miter lim="400000"/>
          </a:ln>
          <a:extLst>
            <a:ext uri="{C572A759-6A51-4108-AA02-DFA0A04FC94B}">
              <ma14:wrappingTextBoxFlag xmlns="" xmlns:ma14="http://schemas.microsoft.com/office/mac/drawingml/2011/main" val="1"/>
            </a:ext>
          </a:extLst>
        </p:spPr>
        <p:txBody>
          <a:bodyPr wrap="none" lIns="54187" tIns="54187" rIns="54187" bIns="54187">
            <a:spAutoFit/>
          </a:bodyPr>
          <a:lstStyle>
            <a:lvl1pPr defTabSz="914400">
              <a:buClr>
                <a:srgbClr val="FFFFFF"/>
              </a:buClr>
              <a:defRPr sz="4800">
                <a:solidFill>
                  <a:srgbClr val="FFFFFF"/>
                </a:solidFill>
                <a:uFill>
                  <a:solidFill>
                    <a:srgbClr val="FFFFFF"/>
                  </a:solidFill>
                </a:uFill>
                <a:latin typeface="Bradley Hand ITC TT-Bold"/>
                <a:ea typeface="Bradley Hand ITC TT-Bold"/>
                <a:cs typeface="Bradley Hand ITC TT-Bold"/>
                <a:sym typeface="Bradley Hand ITC TT-Bold"/>
              </a:defRPr>
            </a:lvl1pPr>
          </a:lstStyle>
          <a:p>
            <a:pPr lvl="0">
              <a:defRPr sz="1800">
                <a:solidFill>
                  <a:srgbClr val="000000"/>
                </a:solidFill>
                <a:uFillTx/>
              </a:defRPr>
            </a:pPr>
            <a:r>
              <a:rPr lang="en-US" sz="6000" dirty="0">
                <a:solidFill>
                  <a:srgbClr val="FFFF00"/>
                </a:solidFill>
                <a:latin typeface="Chalkduster" charset="0"/>
                <a:ea typeface="Chalkduster" charset="0"/>
                <a:cs typeface="Chalkduster" charset="0"/>
              </a:rPr>
              <a:t>1. </a:t>
            </a:r>
            <a:r>
              <a:rPr sz="6000" dirty="0">
                <a:solidFill>
                  <a:srgbClr val="FFFF00"/>
                </a:solidFill>
                <a:latin typeface="Chalkduster" charset="0"/>
                <a:ea typeface="Chalkduster" charset="0"/>
                <a:cs typeface="Chalkduster" charset="0"/>
              </a:rPr>
              <a:t>Perceptions</a:t>
            </a:r>
          </a:p>
        </p:txBody>
      </p:sp>
      <p:pic>
        <p:nvPicPr>
          <p:cNvPr id="6" name="Picture 5">
            <a:extLst>
              <a:ext uri="{FF2B5EF4-FFF2-40B4-BE49-F238E27FC236}">
                <a16:creationId xmlns:a16="http://schemas.microsoft.com/office/drawing/2014/main" id="{11E5B074-2AA1-6B42-82E6-C7964FC1B59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64076038"/>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boar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3004800" cy="9753600"/>
          </a:xfrm>
          <a:prstGeom prst="rect">
            <a:avLst/>
          </a:prstGeom>
        </p:spPr>
      </p:pic>
      <p:pic>
        <p:nvPicPr>
          <p:cNvPr id="5" name="Picture 4">
            <a:extLst>
              <a:ext uri="{FF2B5EF4-FFF2-40B4-BE49-F238E27FC236}">
                <a16:creationId xmlns:a16="http://schemas.microsoft.com/office/drawing/2014/main" id="{3C65D0E3-4D6B-7547-A23B-1DBE51A78542}"/>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8" name="Picture 7">
            <a:extLst>
              <a:ext uri="{FF2B5EF4-FFF2-40B4-BE49-F238E27FC236}">
                <a16:creationId xmlns:a16="http://schemas.microsoft.com/office/drawing/2014/main" id="{11CE7B77-4B72-A545-AD7F-EB2E7D876E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2305" y="226096"/>
            <a:ext cx="8000710" cy="9176253"/>
          </a:xfrm>
          <a:prstGeom prst="rect">
            <a:avLst/>
          </a:prstGeom>
          <a:effectLst>
            <a:softEdge rad="114300"/>
          </a:effectLst>
        </p:spPr>
      </p:pic>
    </p:spTree>
    <p:extLst>
      <p:ext uri="{BB962C8B-B14F-4D97-AF65-F5344CB8AC3E}">
        <p14:creationId xmlns:p14="http://schemas.microsoft.com/office/powerpoint/2010/main" val="3761252568"/>
      </p:ext>
    </p:extLst>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3F643D8-72AC-9948-AA29-AB76F9F8F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6" y="1140991"/>
            <a:ext cx="12338093" cy="7465440"/>
          </a:xfrm>
          <a:prstGeom prst="rect">
            <a:avLst/>
          </a:prstGeom>
        </p:spPr>
      </p:pic>
      <p:sp>
        <p:nvSpPr>
          <p:cNvPr id="6" name="TextBox 5">
            <a:extLst>
              <a:ext uri="{FF2B5EF4-FFF2-40B4-BE49-F238E27FC236}">
                <a16:creationId xmlns:a16="http://schemas.microsoft.com/office/drawing/2014/main" id="{D6075B73-9675-3D48-BB57-F4A2770782E6}"/>
              </a:ext>
            </a:extLst>
          </p:cNvPr>
          <p:cNvSpPr txBox="1"/>
          <p:nvPr/>
        </p:nvSpPr>
        <p:spPr>
          <a:xfrm>
            <a:off x="1950719" y="188972"/>
            <a:ext cx="9103361"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FFFF00"/>
                </a:solidFill>
                <a:effectLst/>
                <a:uLnTx/>
                <a:uFillTx/>
                <a:latin typeface="Chalkduster" panose="03050602040202020205" pitchFamily="66" charset="77"/>
                <a:sym typeface="Helvetica Light"/>
              </a:rPr>
              <a:t>Think about it together!</a:t>
            </a:r>
          </a:p>
        </p:txBody>
      </p:sp>
      <p:pic>
        <p:nvPicPr>
          <p:cNvPr id="7" name="Picture 6">
            <a:extLst>
              <a:ext uri="{FF2B5EF4-FFF2-40B4-BE49-F238E27FC236}">
                <a16:creationId xmlns:a16="http://schemas.microsoft.com/office/drawing/2014/main" id="{8508C318-9F7F-2B49-9EFF-EA3CCDEE2CC9}"/>
              </a:ext>
            </a:extLst>
          </p:cNvPr>
          <p:cNvPicPr>
            <a:picLocks noChangeAspect="1"/>
          </p:cNvPicPr>
          <p:nvPr/>
        </p:nvPicPr>
        <p:blipFill>
          <a:blip r:embed="rId4"/>
          <a:stretch>
            <a:fillRect/>
          </a:stretch>
        </p:blipFill>
        <p:spPr>
          <a:xfrm rot="10800000" flipH="1" flipV="1">
            <a:off x="11727458" y="8967475"/>
            <a:ext cx="1190453" cy="675997"/>
          </a:xfrm>
          <a:prstGeom prst="rect">
            <a:avLst/>
          </a:prstGeom>
        </p:spPr>
      </p:pic>
      <p:sp>
        <p:nvSpPr>
          <p:cNvPr id="8" name="Rectangle 7">
            <a:extLst>
              <a:ext uri="{FF2B5EF4-FFF2-40B4-BE49-F238E27FC236}">
                <a16:creationId xmlns:a16="http://schemas.microsoft.com/office/drawing/2014/main" id="{D287B77F-E2E8-CC4C-84CA-9A269A69A25F}"/>
              </a:ext>
            </a:extLst>
          </p:cNvPr>
          <p:cNvSpPr/>
          <p:nvPr/>
        </p:nvSpPr>
        <p:spPr>
          <a:xfrm>
            <a:off x="4445753" y="1635345"/>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9" name="Rectangle 8">
            <a:extLst>
              <a:ext uri="{FF2B5EF4-FFF2-40B4-BE49-F238E27FC236}">
                <a16:creationId xmlns:a16="http://schemas.microsoft.com/office/drawing/2014/main" id="{F1EBE8E9-EABD-4544-A43E-607563451D6E}"/>
              </a:ext>
            </a:extLst>
          </p:cNvPr>
          <p:cNvSpPr/>
          <p:nvPr/>
        </p:nvSpPr>
        <p:spPr>
          <a:xfrm>
            <a:off x="342676" y="2784207"/>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0" name="Rectangle 9">
            <a:extLst>
              <a:ext uri="{FF2B5EF4-FFF2-40B4-BE49-F238E27FC236}">
                <a16:creationId xmlns:a16="http://schemas.microsoft.com/office/drawing/2014/main" id="{869F74BE-ECB5-E943-AB36-A4536316370C}"/>
              </a:ext>
            </a:extLst>
          </p:cNvPr>
          <p:cNvSpPr/>
          <p:nvPr/>
        </p:nvSpPr>
        <p:spPr>
          <a:xfrm>
            <a:off x="8548830" y="3929771"/>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1" name="Rectangle 10">
            <a:extLst>
              <a:ext uri="{FF2B5EF4-FFF2-40B4-BE49-F238E27FC236}">
                <a16:creationId xmlns:a16="http://schemas.microsoft.com/office/drawing/2014/main" id="{769011B5-B572-1A41-A7AB-1E155A020731}"/>
              </a:ext>
            </a:extLst>
          </p:cNvPr>
          <p:cNvSpPr/>
          <p:nvPr/>
        </p:nvSpPr>
        <p:spPr>
          <a:xfrm>
            <a:off x="4455550" y="5116822"/>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2" name="Rectangle 11">
            <a:extLst>
              <a:ext uri="{FF2B5EF4-FFF2-40B4-BE49-F238E27FC236}">
                <a16:creationId xmlns:a16="http://schemas.microsoft.com/office/drawing/2014/main" id="{4700D04F-7859-C146-9187-3969CD6CD7F8}"/>
              </a:ext>
            </a:extLst>
          </p:cNvPr>
          <p:cNvSpPr/>
          <p:nvPr/>
        </p:nvSpPr>
        <p:spPr>
          <a:xfrm>
            <a:off x="8548829" y="6271089"/>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
        <p:nvSpPr>
          <p:cNvPr id="13" name="Rectangle 12">
            <a:extLst>
              <a:ext uri="{FF2B5EF4-FFF2-40B4-BE49-F238E27FC236}">
                <a16:creationId xmlns:a16="http://schemas.microsoft.com/office/drawing/2014/main" id="{1718D2E0-DE5D-EA4C-B39E-3D63BB4B8915}"/>
              </a:ext>
            </a:extLst>
          </p:cNvPr>
          <p:cNvSpPr/>
          <p:nvPr/>
        </p:nvSpPr>
        <p:spPr>
          <a:xfrm>
            <a:off x="342676" y="7443397"/>
            <a:ext cx="4103077" cy="1101970"/>
          </a:xfrm>
          <a:prstGeom prst="rect">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Light"/>
              <a:ea typeface="+mn-ea"/>
              <a:cs typeface="+mn-cs"/>
              <a:sym typeface="Helvetica Light"/>
            </a:endParaRPr>
          </a:p>
        </p:txBody>
      </p:sp>
    </p:spTree>
    <p:extLst>
      <p:ext uri="{BB962C8B-B14F-4D97-AF65-F5344CB8AC3E}">
        <p14:creationId xmlns:p14="http://schemas.microsoft.com/office/powerpoint/2010/main" val="40377465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grpId="0"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0-ppt_w/2"/>
                                          </p:val>
                                        </p:tav>
                                      </p:tavLst>
                                    </p:anim>
                                    <p:anim calcmode="lin" valueType="num">
                                      <p:cBhvr additive="base">
                                        <p:cTn id="7" dur="500"/>
                                        <p:tgtEl>
                                          <p:spTgt spid="8"/>
                                        </p:tgtEl>
                                        <p:attrNameLst>
                                          <p:attrName>ppt_y</p:attrName>
                                        </p:attrNameLst>
                                      </p:cBhvr>
                                      <p:tavLst>
                                        <p:tav tm="0">
                                          <p:val>
                                            <p:strVal val="ppt_y"/>
                                          </p:val>
                                        </p:tav>
                                        <p:tav tm="100000">
                                          <p:val>
                                            <p:strVal val="ppt_y"/>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grpId="0" nodeType="clickEffect">
                                  <p:stCondLst>
                                    <p:cond delay="0"/>
                                  </p:stCondLst>
                                  <p:childTnLst>
                                    <p:anim calcmode="lin" valueType="num">
                                      <p:cBhvr additive="base">
                                        <p:cTn id="12" dur="500"/>
                                        <p:tgtEl>
                                          <p:spTgt spid="9"/>
                                        </p:tgtEl>
                                        <p:attrNameLst>
                                          <p:attrName>ppt_x</p:attrName>
                                        </p:attrNameLst>
                                      </p:cBhvr>
                                      <p:tavLst>
                                        <p:tav tm="0">
                                          <p:val>
                                            <p:strVal val="ppt_x"/>
                                          </p:val>
                                        </p:tav>
                                        <p:tav tm="100000">
                                          <p:val>
                                            <p:strVal val="0-ppt_w/2"/>
                                          </p:val>
                                        </p:tav>
                                      </p:tavLst>
                                    </p:anim>
                                    <p:anim calcmode="lin" valueType="num">
                                      <p:cBhvr additive="base">
                                        <p:cTn id="13" dur="500"/>
                                        <p:tgtEl>
                                          <p:spTgt spid="9"/>
                                        </p:tgtEl>
                                        <p:attrNameLst>
                                          <p:attrName>ppt_y</p:attrName>
                                        </p:attrNameLst>
                                      </p:cBhvr>
                                      <p:tavLst>
                                        <p:tav tm="0">
                                          <p:val>
                                            <p:strVal val="ppt_y"/>
                                          </p:val>
                                        </p:tav>
                                        <p:tav tm="100000">
                                          <p:val>
                                            <p:strVal val="ppt_y"/>
                                          </p:val>
                                        </p:tav>
                                      </p:tavLst>
                                    </p:anim>
                                    <p:set>
                                      <p:cBhvr>
                                        <p:cTn id="14" dur="1" fill="hold">
                                          <p:stCondLst>
                                            <p:cond delay="4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grpId="0" nodeType="clickEffect">
                                  <p:stCondLst>
                                    <p:cond delay="0"/>
                                  </p:stCondLst>
                                  <p:childTnLst>
                                    <p:anim calcmode="lin" valueType="num">
                                      <p:cBhvr additive="base">
                                        <p:cTn id="18" dur="500"/>
                                        <p:tgtEl>
                                          <p:spTgt spid="10"/>
                                        </p:tgtEl>
                                        <p:attrNameLst>
                                          <p:attrName>ppt_x</p:attrName>
                                        </p:attrNameLst>
                                      </p:cBhvr>
                                      <p:tavLst>
                                        <p:tav tm="0">
                                          <p:val>
                                            <p:strVal val="ppt_x"/>
                                          </p:val>
                                        </p:tav>
                                        <p:tav tm="100000">
                                          <p:val>
                                            <p:strVal val="0-ppt_w/2"/>
                                          </p:val>
                                        </p:tav>
                                      </p:tavLst>
                                    </p:anim>
                                    <p:anim calcmode="lin" valueType="num">
                                      <p:cBhvr additive="base">
                                        <p:cTn id="19" dur="500"/>
                                        <p:tgtEl>
                                          <p:spTgt spid="10"/>
                                        </p:tgtEl>
                                        <p:attrNameLst>
                                          <p:attrName>ppt_y</p:attrName>
                                        </p:attrNameLst>
                                      </p:cBhvr>
                                      <p:tavLst>
                                        <p:tav tm="0">
                                          <p:val>
                                            <p:strVal val="ppt_y"/>
                                          </p:val>
                                        </p:tav>
                                        <p:tav tm="100000">
                                          <p:val>
                                            <p:strVal val="ppt_y"/>
                                          </p:val>
                                        </p:tav>
                                      </p:tavLst>
                                    </p:anim>
                                    <p:set>
                                      <p:cBhvr>
                                        <p:cTn id="20" dur="1" fill="hold">
                                          <p:stCondLst>
                                            <p:cond delay="499"/>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grpId="0" nodeType="clickEffect">
                                  <p:stCondLst>
                                    <p:cond delay="0"/>
                                  </p:stCondLst>
                                  <p:childTnLst>
                                    <p:anim calcmode="lin" valueType="num">
                                      <p:cBhvr additive="base">
                                        <p:cTn id="24" dur="500"/>
                                        <p:tgtEl>
                                          <p:spTgt spid="11"/>
                                        </p:tgtEl>
                                        <p:attrNameLst>
                                          <p:attrName>ppt_x</p:attrName>
                                        </p:attrNameLst>
                                      </p:cBhvr>
                                      <p:tavLst>
                                        <p:tav tm="0">
                                          <p:val>
                                            <p:strVal val="ppt_x"/>
                                          </p:val>
                                        </p:tav>
                                        <p:tav tm="100000">
                                          <p:val>
                                            <p:strVal val="0-ppt_w/2"/>
                                          </p:val>
                                        </p:tav>
                                      </p:tavLst>
                                    </p:anim>
                                    <p:anim calcmode="lin" valueType="num">
                                      <p:cBhvr additive="base">
                                        <p:cTn id="25" dur="500"/>
                                        <p:tgtEl>
                                          <p:spTgt spid="11"/>
                                        </p:tgtEl>
                                        <p:attrNameLst>
                                          <p:attrName>ppt_y</p:attrName>
                                        </p:attrNameLst>
                                      </p:cBhvr>
                                      <p:tavLst>
                                        <p:tav tm="0">
                                          <p:val>
                                            <p:strVal val="ppt_y"/>
                                          </p:val>
                                        </p:tav>
                                        <p:tav tm="100000">
                                          <p:val>
                                            <p:strVal val="ppt_y"/>
                                          </p:val>
                                        </p:tav>
                                      </p:tavLst>
                                    </p:anim>
                                    <p:set>
                                      <p:cBhvr>
                                        <p:cTn id="26" dur="1" fill="hold">
                                          <p:stCondLst>
                                            <p:cond delay="4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grpId="0" nodeType="clickEffect">
                                  <p:stCondLst>
                                    <p:cond delay="0"/>
                                  </p:stCondLst>
                                  <p:childTnLst>
                                    <p:anim calcmode="lin" valueType="num">
                                      <p:cBhvr additive="base">
                                        <p:cTn id="30" dur="500"/>
                                        <p:tgtEl>
                                          <p:spTgt spid="12"/>
                                        </p:tgtEl>
                                        <p:attrNameLst>
                                          <p:attrName>ppt_x</p:attrName>
                                        </p:attrNameLst>
                                      </p:cBhvr>
                                      <p:tavLst>
                                        <p:tav tm="0">
                                          <p:val>
                                            <p:strVal val="ppt_x"/>
                                          </p:val>
                                        </p:tav>
                                        <p:tav tm="100000">
                                          <p:val>
                                            <p:strVal val="0-ppt_w/2"/>
                                          </p:val>
                                        </p:tav>
                                      </p:tavLst>
                                    </p:anim>
                                    <p:anim calcmode="lin" valueType="num">
                                      <p:cBhvr additive="base">
                                        <p:cTn id="31" dur="500"/>
                                        <p:tgtEl>
                                          <p:spTgt spid="12"/>
                                        </p:tgtEl>
                                        <p:attrNameLst>
                                          <p:attrName>ppt_y</p:attrName>
                                        </p:attrNameLst>
                                      </p:cBhvr>
                                      <p:tavLst>
                                        <p:tav tm="0">
                                          <p:val>
                                            <p:strVal val="ppt_y"/>
                                          </p:val>
                                        </p:tav>
                                        <p:tav tm="100000">
                                          <p:val>
                                            <p:strVal val="ppt_y"/>
                                          </p:val>
                                        </p:tav>
                                      </p:tavLst>
                                    </p:anim>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8" fill="hold" grpId="0" nodeType="clickEffect">
                                  <p:stCondLst>
                                    <p:cond delay="0"/>
                                  </p:stCondLst>
                                  <p:childTnLst>
                                    <p:anim calcmode="lin" valueType="num">
                                      <p:cBhvr additive="base">
                                        <p:cTn id="36" dur="500"/>
                                        <p:tgtEl>
                                          <p:spTgt spid="13"/>
                                        </p:tgtEl>
                                        <p:attrNameLst>
                                          <p:attrName>ppt_x</p:attrName>
                                        </p:attrNameLst>
                                      </p:cBhvr>
                                      <p:tavLst>
                                        <p:tav tm="0">
                                          <p:val>
                                            <p:strVal val="ppt_x"/>
                                          </p:val>
                                        </p:tav>
                                        <p:tav tm="100000">
                                          <p:val>
                                            <p:strVal val="0-ppt_w/2"/>
                                          </p:val>
                                        </p:tav>
                                      </p:tavLst>
                                    </p:anim>
                                    <p:anim calcmode="lin" valueType="num">
                                      <p:cBhvr additive="base">
                                        <p:cTn id="37" dur="500"/>
                                        <p:tgtEl>
                                          <p:spTgt spid="13"/>
                                        </p:tgtEl>
                                        <p:attrNameLst>
                                          <p:attrName>ppt_y</p:attrName>
                                        </p:attrNameLst>
                                      </p:cBhvr>
                                      <p:tavLst>
                                        <p:tav tm="0">
                                          <p:val>
                                            <p:strVal val="ppt_y"/>
                                          </p:val>
                                        </p:tav>
                                        <p:tav tm="100000">
                                          <p:val>
                                            <p:strVal val="ppt_y"/>
                                          </p:val>
                                        </p:tav>
                                      </p:tavLst>
                                    </p:anim>
                                    <p:set>
                                      <p:cBhvr>
                                        <p:cTn id="3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209385" y="3272101"/>
            <a:ext cx="12599778" cy="625812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Perception is reality to the beholder</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Withhold personal judgement</a:t>
            </a:r>
            <a:br>
              <a:rPr lang="en-US" sz="4000" dirty="0">
                <a:solidFill>
                  <a:schemeClr val="bg1"/>
                </a:solidFill>
                <a:latin typeface="Chalkduster" panose="03050602040202020205" pitchFamily="66" charset="77"/>
              </a:rPr>
            </a:br>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Don’t jump to solutions</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Dialogue is needed to further understand perceptions from multiple perspectives</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(Listen, Learn, Lead!)</a:t>
            </a:r>
          </a:p>
          <a:p>
            <a:pPr rtl="0" latinLnBrk="1" hangingPunct="0"/>
            <a:endParaRPr lang="en-US" sz="4000" dirty="0">
              <a:solidFill>
                <a:srgbClr val="FF0000"/>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931449" y="592561"/>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Perceptions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692BCC7C-C379-6545-B9FB-D44854BD93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71369">
            <a:off x="404586" y="415472"/>
            <a:ext cx="2182660" cy="2686957"/>
          </a:xfrm>
          <a:prstGeom prst="rect">
            <a:avLst/>
          </a:prstGeom>
          <a:effectLst>
            <a:softEdge rad="80580"/>
          </a:effectLst>
        </p:spPr>
      </p:pic>
    </p:spTree>
    <p:extLst>
      <p:ext uri="{BB962C8B-B14F-4D97-AF65-F5344CB8AC3E}">
        <p14:creationId xmlns:p14="http://schemas.microsoft.com/office/powerpoint/2010/main" val="3116162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97764" y="4015349"/>
            <a:ext cx="12270671" cy="41036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400" dirty="0">
                <a:solidFill>
                  <a:schemeClr val="bg1"/>
                </a:solidFill>
                <a:latin typeface="Chalkduster" panose="03050602040202020205" pitchFamily="66" charset="77"/>
              </a:rPr>
              <a:t>What is the difference between </a:t>
            </a:r>
          </a:p>
          <a:p>
            <a:pPr rtl="0" latinLnBrk="1" hangingPunct="0"/>
            <a:r>
              <a:rPr lang="en-US" sz="4400" dirty="0">
                <a:solidFill>
                  <a:schemeClr val="bg1"/>
                </a:solidFill>
                <a:latin typeface="Chalkduster" panose="03050602040202020205" pitchFamily="66" charset="77"/>
              </a:rPr>
              <a:t>perception &amp; reality?</a:t>
            </a:r>
          </a:p>
          <a:p>
            <a:pPr rtl="0" latinLnBrk="1" hangingPunct="0"/>
            <a:endParaRPr lang="en-US" sz="4400" dirty="0">
              <a:solidFill>
                <a:schemeClr val="bg1"/>
              </a:solidFill>
              <a:latin typeface="Chalkduster" panose="03050602040202020205" pitchFamily="66" charset="77"/>
            </a:endParaRPr>
          </a:p>
          <a:p>
            <a:pPr rtl="0" latinLnBrk="1" hangingPunct="0"/>
            <a:r>
              <a:rPr lang="en-US" sz="4400" dirty="0">
                <a:solidFill>
                  <a:schemeClr val="bg1"/>
                </a:solidFill>
                <a:latin typeface="Chalkduster" panose="03050602040202020205" pitchFamily="66" charset="77"/>
              </a:rPr>
              <a:t>How “valid” is student</a:t>
            </a:r>
            <a:br>
              <a:rPr lang="en-US" sz="4400" dirty="0">
                <a:solidFill>
                  <a:schemeClr val="bg1"/>
                </a:solidFill>
                <a:latin typeface="Chalkduster" panose="03050602040202020205" pitchFamily="66" charset="77"/>
              </a:rPr>
            </a:br>
            <a:r>
              <a:rPr lang="en-US" sz="4400" dirty="0">
                <a:solidFill>
                  <a:schemeClr val="bg1"/>
                </a:solidFill>
                <a:latin typeface="Chalkduster" panose="03050602040202020205" pitchFamily="66" charset="77"/>
              </a:rPr>
              <a:t>perception data in your school?</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97687" y="459434"/>
            <a:ext cx="1877066" cy="2916157"/>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8887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4AC8B-594F-6941-B886-18B23DAA9378}"/>
              </a:ext>
            </a:extLst>
          </p:cNvPr>
          <p:cNvSpPr txBox="1"/>
          <p:nvPr/>
        </p:nvSpPr>
        <p:spPr>
          <a:xfrm>
            <a:off x="1185291" y="172840"/>
            <a:ext cx="1080135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2. Numbers</a:t>
            </a:r>
          </a:p>
        </p:txBody>
      </p:sp>
      <p:pic>
        <p:nvPicPr>
          <p:cNvPr id="6" name="Picture 5">
            <a:extLst>
              <a:ext uri="{FF2B5EF4-FFF2-40B4-BE49-F238E27FC236}">
                <a16:creationId xmlns:a16="http://schemas.microsoft.com/office/drawing/2014/main" id="{3B8C3AD3-7A70-5A49-9220-52E15FC7CD1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44F937C0-D88F-204B-8E72-865E34C6B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8183" y="1146491"/>
            <a:ext cx="8190025" cy="8607109"/>
          </a:xfrm>
          <a:prstGeom prst="rect">
            <a:avLst/>
          </a:prstGeom>
          <a:effectLst>
            <a:softEdge rad="114300"/>
          </a:effectLst>
        </p:spPr>
      </p:pic>
    </p:spTree>
    <p:extLst>
      <p:ext uri="{BB962C8B-B14F-4D97-AF65-F5344CB8AC3E}">
        <p14:creationId xmlns:p14="http://schemas.microsoft.com/office/powerpoint/2010/main" val="2989115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FD661C-25AC-D044-ABB3-8C9B59B20DF3}"/>
              </a:ext>
            </a:extLst>
          </p:cNvPr>
          <p:cNvSpPr txBox="1"/>
          <p:nvPr/>
        </p:nvSpPr>
        <p:spPr>
          <a:xfrm>
            <a:off x="3248080" y="1838224"/>
            <a:ext cx="12399264" cy="25955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Is this</a:t>
            </a:r>
            <a:br>
              <a:rPr lang="en-US" sz="5400" dirty="0">
                <a:solidFill>
                  <a:srgbClr val="FFFF00"/>
                </a:solidFill>
                <a:latin typeface="Chalkduster" panose="03050602040202020205" pitchFamily="66" charset="77"/>
              </a:rPr>
            </a:br>
            <a:r>
              <a:rPr lang="en-US" sz="5400" dirty="0">
                <a:solidFill>
                  <a:srgbClr val="FFFF00"/>
                </a:solidFill>
                <a:latin typeface="Chalkduster" panose="03050602040202020205" pitchFamily="66" charset="77"/>
              </a:rPr>
              <a:t>number high </a:t>
            </a: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or low</a:t>
            </a:r>
            <a:r>
              <a:rPr kumimoji="0" lang="en-US" sz="5400" b="0" i="0" u="none" strike="noStrike" cap="none" spc="0" normalizeH="0" baseline="0" dirty="0">
                <a:ln>
                  <a:noFill/>
                </a:ln>
                <a:solidFill>
                  <a:srgbClr val="FFFF00"/>
                </a:solidFill>
                <a:effectLst/>
                <a:uFillTx/>
                <a:latin typeface="Chalkduster" panose="03050602040202020205" pitchFamily="66" charset="77"/>
                <a:sym typeface="Helvetica Light"/>
              </a:rPr>
              <a:t>? Why?</a:t>
            </a:r>
          </a:p>
        </p:txBody>
      </p:sp>
      <p:sp>
        <p:nvSpPr>
          <p:cNvPr id="3" name="TextBox 2">
            <a:extLst>
              <a:ext uri="{FF2B5EF4-FFF2-40B4-BE49-F238E27FC236}">
                <a16:creationId xmlns:a16="http://schemas.microsoft.com/office/drawing/2014/main" id="{3F3D0B4A-9909-024E-958C-C6BC2C59C7CA}"/>
              </a:ext>
            </a:extLst>
          </p:cNvPr>
          <p:cNvSpPr txBox="1"/>
          <p:nvPr/>
        </p:nvSpPr>
        <p:spPr>
          <a:xfrm>
            <a:off x="3873790" y="5160651"/>
            <a:ext cx="11192256"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7200" b="0" i="0" u="none" strike="noStrike" cap="none" spc="0" normalizeH="0" baseline="0" dirty="0">
                <a:ln>
                  <a:noFill/>
                </a:ln>
                <a:solidFill>
                  <a:schemeClr val="bg1"/>
                </a:solidFill>
                <a:effectLst/>
                <a:uFillTx/>
                <a:latin typeface="Chalkduster" panose="03050602040202020205" pitchFamily="66" charset="77"/>
                <a:sym typeface="Helvetica Light"/>
              </a:rPr>
              <a:t>250,000</a:t>
            </a:r>
          </a:p>
        </p:txBody>
      </p:sp>
      <p:pic>
        <p:nvPicPr>
          <p:cNvPr id="4" name="Picture 3">
            <a:extLst>
              <a:ext uri="{FF2B5EF4-FFF2-40B4-BE49-F238E27FC236}">
                <a16:creationId xmlns:a16="http://schemas.microsoft.com/office/drawing/2014/main" id="{1DC9BF0D-010B-D84E-A2EE-5984A9EBE8A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picture containing text, fabric&#10;&#10;Description automatically generated">
            <a:extLst>
              <a:ext uri="{FF2B5EF4-FFF2-40B4-BE49-F238E27FC236}">
                <a16:creationId xmlns:a16="http://schemas.microsoft.com/office/drawing/2014/main" id="{63AB76CA-E2C7-584A-A2FC-8F3FF454D3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44739">
            <a:off x="685801" y="1191987"/>
            <a:ext cx="5797343" cy="7151914"/>
          </a:xfrm>
          <a:prstGeom prst="rect">
            <a:avLst/>
          </a:prstGeom>
          <a:effectLst>
            <a:softEdge rad="428991"/>
          </a:effectLst>
        </p:spPr>
      </p:pic>
    </p:spTree>
    <p:extLst>
      <p:ext uri="{BB962C8B-B14F-4D97-AF65-F5344CB8AC3E}">
        <p14:creationId xmlns:p14="http://schemas.microsoft.com/office/powerpoint/2010/main" val="472785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EB8D04-D782-DDDA-86D4-B2CD04FAAF95}"/>
              </a:ext>
            </a:extLst>
          </p:cNvPr>
          <p:cNvSpPr txBox="1"/>
          <p:nvPr/>
        </p:nvSpPr>
        <p:spPr>
          <a:xfrm>
            <a:off x="0" y="474342"/>
            <a:ext cx="130048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Statistically Funny</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5680F353-B082-8772-955A-8C3872540653}"/>
              </a:ext>
            </a:extLst>
          </p:cNvPr>
          <p:cNvSpPr txBox="1"/>
          <p:nvPr/>
        </p:nvSpPr>
        <p:spPr>
          <a:xfrm>
            <a:off x="0" y="3125169"/>
            <a:ext cx="13004799"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3"/>
              </a:rPr>
              <a:t>https://youtu.be/TEYmmghjX6g</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4"/>
              </a:rPr>
              <a:t>https://vimeo.com/770006750</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3181394698"/>
      </p:ext>
    </p:extLst>
  </p:cSld>
  <p:clrMapOvr>
    <a:masterClrMapping/>
  </p:clrMapOvr>
  <p:transition spd="slow">
    <p:strips dir="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01752" y="2770857"/>
            <a:ext cx="12599778" cy="68736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Avoid “spinning” data</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Don’t lie</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Reality is not the enemy</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An invitation to learn more</a:t>
            </a:r>
          </a:p>
          <a:p>
            <a:pPr rtl="0" latinLnBrk="1" hangingPunct="0"/>
            <a:endParaRPr lang="en-US" sz="4000" dirty="0">
              <a:solidFill>
                <a:schemeClr val="bg1"/>
              </a:solidFill>
              <a:latin typeface="Chalkduster" panose="03050602040202020205" pitchFamily="66" charset="77"/>
            </a:endParaRPr>
          </a:p>
          <a:p>
            <a:pPr rtl="0" latinLnBrk="1" hangingPunct="0"/>
            <a:endParaRPr lang="en-US" sz="4000" dirty="0">
              <a:solidFill>
                <a:schemeClr val="bg1"/>
              </a:solidFill>
              <a:latin typeface="Chalkduster" panose="03050602040202020205" pitchFamily="66" charset="77"/>
            </a:endParaRPr>
          </a:p>
          <a:p>
            <a:pPr rtl="0" latinLnBrk="1" hangingPunct="0"/>
            <a:endParaRPr lang="en-US" sz="4000" dirty="0">
              <a:solidFill>
                <a:srgbClr val="FF0000"/>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Numbers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692BCC7C-C379-6545-B9FB-D44854BD93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71369">
            <a:off x="404586" y="415472"/>
            <a:ext cx="2182660" cy="2686957"/>
          </a:xfrm>
          <a:prstGeom prst="rect">
            <a:avLst/>
          </a:prstGeom>
          <a:effectLst>
            <a:softEdge rad="88774"/>
          </a:effectLst>
        </p:spPr>
      </p:pic>
    </p:spTree>
    <p:extLst>
      <p:ext uri="{BB962C8B-B14F-4D97-AF65-F5344CB8AC3E}">
        <p14:creationId xmlns:p14="http://schemas.microsoft.com/office/powerpoint/2010/main" val="2064812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4AC8B-594F-6941-B886-18B23DAA9378}"/>
              </a:ext>
            </a:extLst>
          </p:cNvPr>
          <p:cNvSpPr txBox="1"/>
          <p:nvPr/>
        </p:nvSpPr>
        <p:spPr>
          <a:xfrm>
            <a:off x="1185291" y="172840"/>
            <a:ext cx="1080135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77"/>
              </a:rPr>
              <a:t>3. Comparison</a:t>
            </a:r>
            <a:endPar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3B8C3AD3-7A70-5A49-9220-52E15FC7CD1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descr="Chart&#10;&#10;Description automatically generated with low confidence">
            <a:extLst>
              <a:ext uri="{FF2B5EF4-FFF2-40B4-BE49-F238E27FC236}">
                <a16:creationId xmlns:a16="http://schemas.microsoft.com/office/drawing/2014/main" id="{F36B8215-AECB-374B-BB10-7B56A9F55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532" y="1616527"/>
            <a:ext cx="9531904" cy="7141029"/>
          </a:xfrm>
          <a:prstGeom prst="rect">
            <a:avLst/>
          </a:prstGeom>
        </p:spPr>
      </p:pic>
    </p:spTree>
    <p:extLst>
      <p:ext uri="{BB962C8B-B14F-4D97-AF65-F5344CB8AC3E}">
        <p14:creationId xmlns:p14="http://schemas.microsoft.com/office/powerpoint/2010/main" val="319021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8C3AD3-7A70-5A49-9220-52E15FC7CD1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3FFB1E35-5ED6-414E-9860-0D009F188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005" y="1033642"/>
            <a:ext cx="11623079" cy="6849315"/>
          </a:xfrm>
          <a:prstGeom prst="rect">
            <a:avLst/>
          </a:prstGeom>
          <a:effectLst>
            <a:softEdge rad="96825"/>
          </a:effectLst>
        </p:spPr>
      </p:pic>
    </p:spTree>
    <p:extLst>
      <p:ext uri="{BB962C8B-B14F-4D97-AF65-F5344CB8AC3E}">
        <p14:creationId xmlns:p14="http://schemas.microsoft.com/office/powerpoint/2010/main" val="3792660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01752" y="3588308"/>
            <a:ext cx="12599778" cy="50270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Compare you to you!</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Collect multiple data sources</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Focus on growth</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Strive for 100%</a:t>
            </a:r>
          </a:p>
          <a:p>
            <a:pPr rtl="0" latinLnBrk="1" hangingPunct="0"/>
            <a:endParaRPr lang="en-US" sz="4000" dirty="0">
              <a:solidFill>
                <a:schemeClr val="bg1"/>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21068" y="539656"/>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Comparisons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692BCC7C-C379-6545-B9FB-D44854BD93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71369">
            <a:off x="404586" y="415472"/>
            <a:ext cx="2182660" cy="2686957"/>
          </a:xfrm>
          <a:prstGeom prst="rect">
            <a:avLst/>
          </a:prstGeom>
          <a:effectLst>
            <a:softEdge rad="88774"/>
          </a:effectLst>
        </p:spPr>
      </p:pic>
    </p:spTree>
    <p:extLst>
      <p:ext uri="{BB962C8B-B14F-4D97-AF65-F5344CB8AC3E}">
        <p14:creationId xmlns:p14="http://schemas.microsoft.com/office/powerpoint/2010/main" val="2939805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212272" y="3771189"/>
            <a:ext cx="12599778" cy="50270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What types of data can be compared at</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your school to truly listen to, learn from, and lead with students?</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What steps can be taken to create a</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culture of healthy comparison at</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your school?</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61111" y="267409"/>
            <a:ext cx="1877066" cy="2916157"/>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613721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03CD31-7C05-727D-4346-E38DA25D365E}"/>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3" name="Picture 2">
            <a:extLst>
              <a:ext uri="{FF2B5EF4-FFF2-40B4-BE49-F238E27FC236}">
                <a16:creationId xmlns:a16="http://schemas.microsoft.com/office/drawing/2014/main" id="{B1BCC20D-CE3E-1931-C456-9C7E114EB9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04193">
            <a:off x="461111" y="267409"/>
            <a:ext cx="1877066" cy="2916157"/>
          </a:xfrm>
          <a:prstGeom prst="rect">
            <a:avLst/>
          </a:prstGeom>
          <a:effectLst>
            <a:softEdge rad="76200"/>
          </a:effectLst>
        </p:spPr>
      </p:pic>
      <p:sp>
        <p:nvSpPr>
          <p:cNvPr id="5" name="TextBox 4">
            <a:extLst>
              <a:ext uri="{FF2B5EF4-FFF2-40B4-BE49-F238E27FC236}">
                <a16:creationId xmlns:a16="http://schemas.microsoft.com/office/drawing/2014/main" id="{D743B47B-0250-7FCB-E25F-3BCF28CB821A}"/>
              </a:ext>
            </a:extLst>
          </p:cNvPr>
          <p:cNvSpPr txBox="1"/>
          <p:nvPr/>
        </p:nvSpPr>
        <p:spPr>
          <a:xfrm>
            <a:off x="223730" y="3676827"/>
            <a:ext cx="12295352" cy="452431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b="0" i="0" dirty="0">
                <a:solidFill>
                  <a:schemeClr val="bg1"/>
                </a:solidFill>
                <a:effectLst/>
                <a:latin typeface="Chalkduster" panose="03050602040202020205" pitchFamily="66" charset="0"/>
              </a:rPr>
              <a:t>With your current data analysis, how do you:</a:t>
            </a:r>
          </a:p>
          <a:p>
            <a:pPr marL="571500" indent="-571500" algn="l">
              <a:buFont typeface="Arial" panose="020B0604020202020204" pitchFamily="34" charset="0"/>
              <a:buChar char="•"/>
            </a:pPr>
            <a:endParaRPr lang="en-US" b="0" i="0" dirty="0">
              <a:solidFill>
                <a:schemeClr val="bg1"/>
              </a:solidFill>
              <a:effectLst/>
              <a:latin typeface="Chalkduster" panose="03050602040202020205" pitchFamily="66" charset="0"/>
            </a:endParaRPr>
          </a:p>
          <a:p>
            <a:pPr marL="571500" indent="-571500" algn="l">
              <a:buFont typeface="Arial" panose="020B0604020202020204" pitchFamily="34" charset="0"/>
              <a:buChar char="•"/>
            </a:pPr>
            <a:r>
              <a:rPr lang="en-US" b="0" i="0" dirty="0">
                <a:solidFill>
                  <a:schemeClr val="bg1"/>
                </a:solidFill>
                <a:effectLst/>
                <a:latin typeface="Chalkduster" panose="03050602040202020205" pitchFamily="66" charset="0"/>
              </a:rPr>
              <a:t>encourage multiple perspectives</a:t>
            </a:r>
          </a:p>
          <a:p>
            <a:pPr marL="571500" indent="-571500" algn="l">
              <a:buFont typeface="Arial" panose="020B0604020202020204" pitchFamily="34" charset="0"/>
              <a:buChar char="•"/>
            </a:pPr>
            <a:endParaRPr lang="en-US" b="0" i="0" dirty="0">
              <a:solidFill>
                <a:schemeClr val="bg1"/>
              </a:solidFill>
              <a:effectLst/>
              <a:latin typeface="Chalkduster" panose="03050602040202020205" pitchFamily="66" charset="0"/>
            </a:endParaRPr>
          </a:p>
          <a:p>
            <a:pPr marL="571500" indent="-571500" algn="l">
              <a:buFont typeface="Arial" panose="020B0604020202020204" pitchFamily="34" charset="0"/>
              <a:buChar char="•"/>
            </a:pPr>
            <a:r>
              <a:rPr lang="en-US" b="0" i="0" dirty="0">
                <a:solidFill>
                  <a:schemeClr val="bg1"/>
                </a:solidFill>
                <a:effectLst/>
                <a:latin typeface="Chalkduster" panose="03050602040202020205" pitchFamily="66" charset="0"/>
              </a:rPr>
              <a:t> seek meaning of numbers</a:t>
            </a:r>
          </a:p>
          <a:p>
            <a:pPr marL="571500" indent="-571500" algn="l">
              <a:buFont typeface="Arial" panose="020B0604020202020204" pitchFamily="34" charset="0"/>
              <a:buChar char="•"/>
            </a:pPr>
            <a:endParaRPr lang="en-US" b="0" i="0" dirty="0">
              <a:solidFill>
                <a:schemeClr val="bg1"/>
              </a:solidFill>
              <a:effectLst/>
              <a:latin typeface="Chalkduster" panose="03050602040202020205" pitchFamily="66" charset="0"/>
            </a:endParaRPr>
          </a:p>
          <a:p>
            <a:pPr marL="571500" indent="-571500" algn="l">
              <a:buFont typeface="Arial" panose="020B0604020202020204" pitchFamily="34" charset="0"/>
              <a:buChar char="•"/>
            </a:pPr>
            <a:r>
              <a:rPr lang="en-US" b="0" i="0" dirty="0">
                <a:solidFill>
                  <a:schemeClr val="bg1"/>
                </a:solidFill>
                <a:effectLst/>
                <a:latin typeface="Chalkduster" panose="03050602040202020205" pitchFamily="66" charset="0"/>
              </a:rPr>
              <a:t> make comparisons to your own data trends</a:t>
            </a:r>
            <a:endParaRPr lang="en-AU" dirty="0">
              <a:solidFill>
                <a:schemeClr val="bg1"/>
              </a:solidFill>
              <a:latin typeface="Chalkduster" panose="03050602040202020205" pitchFamily="66" charset="0"/>
            </a:endParaRPr>
          </a:p>
        </p:txBody>
      </p:sp>
    </p:spTree>
    <p:extLst>
      <p:ext uri="{BB962C8B-B14F-4D97-AF65-F5344CB8AC3E}">
        <p14:creationId xmlns:p14="http://schemas.microsoft.com/office/powerpoint/2010/main" val="1888379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40680D-6A5C-5743-88A6-08B02F6C533D}"/>
              </a:ext>
            </a:extLst>
          </p:cNvPr>
          <p:cNvSpPr txBox="1"/>
          <p:nvPr/>
        </p:nvSpPr>
        <p:spPr>
          <a:xfrm>
            <a:off x="3000188" y="987312"/>
            <a:ext cx="10004612"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77"/>
              </a:rPr>
              <a:t>Focus Groups</a:t>
            </a:r>
            <a:endPar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3" name="TextBox 2">
            <a:extLst>
              <a:ext uri="{FF2B5EF4-FFF2-40B4-BE49-F238E27FC236}">
                <a16:creationId xmlns:a16="http://schemas.microsoft.com/office/drawing/2014/main" id="{A7FE3EAC-30AB-CF4A-B7B0-6B0236FE5CC0}"/>
              </a:ext>
            </a:extLst>
          </p:cNvPr>
          <p:cNvSpPr txBox="1"/>
          <p:nvPr/>
        </p:nvSpPr>
        <p:spPr>
          <a:xfrm>
            <a:off x="2197100" y="2710614"/>
            <a:ext cx="1203415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800" dirty="0">
                <a:solidFill>
                  <a:schemeClr val="bg1"/>
                </a:solidFill>
                <a:latin typeface="Chalkduster" panose="03050602040202020205" pitchFamily="66" charset="77"/>
              </a:rPr>
              <a:t>Understanding what the </a:t>
            </a:r>
          </a:p>
          <a:p>
            <a:pPr marL="0" marR="0" indent="0" algn="ctr" defTabSz="584200" rtl="0" fontAlgn="auto" latinLnBrk="1" hangingPunct="0">
              <a:lnSpc>
                <a:spcPct val="100000"/>
              </a:lnSpc>
              <a:spcBef>
                <a:spcPts val="0"/>
              </a:spcBef>
              <a:spcAft>
                <a:spcPts val="0"/>
              </a:spcAft>
              <a:buClrTx/>
              <a:buSzTx/>
              <a:buFontTx/>
              <a:buNone/>
              <a:tabLst/>
            </a:pPr>
            <a:r>
              <a:rPr lang="en-US" sz="4800" dirty="0">
                <a:solidFill>
                  <a:schemeClr val="bg1"/>
                </a:solidFill>
                <a:latin typeface="Chalkduster" panose="03050602040202020205" pitchFamily="66" charset="77"/>
              </a:rPr>
              <a:t>numbers </a:t>
            </a:r>
            <a:r>
              <a:rPr lang="en-US" sz="4800" dirty="0">
                <a:solidFill>
                  <a:srgbClr val="FFFF00"/>
                </a:solidFill>
                <a:latin typeface="Chalkduster" panose="03050602040202020205" pitchFamily="66" charset="77"/>
              </a:rPr>
              <a:t>really</a:t>
            </a:r>
            <a:r>
              <a:rPr lang="en-US" sz="4800" dirty="0">
                <a:solidFill>
                  <a:schemeClr val="bg1"/>
                </a:solidFill>
                <a:latin typeface="Chalkduster" panose="03050602040202020205" pitchFamily="66" charset="77"/>
              </a:rPr>
              <a:t> mean.</a:t>
            </a:r>
          </a:p>
          <a:p>
            <a:pPr marL="0" marR="0" indent="0" algn="ctr" defTabSz="584200" rtl="0" fontAlgn="auto" latinLnBrk="1" hangingPunct="0">
              <a:lnSpc>
                <a:spcPct val="100000"/>
              </a:lnSpc>
              <a:spcBef>
                <a:spcPts val="0"/>
              </a:spcBef>
              <a:spcAft>
                <a:spcPts val="0"/>
              </a:spcAft>
              <a:buClrTx/>
              <a:buSzTx/>
              <a:buFontTx/>
              <a:buNone/>
              <a:tabLst/>
            </a:pPr>
            <a:endParaRPr lang="en-US" sz="48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sz="4800" dirty="0">
                <a:solidFill>
                  <a:schemeClr val="bg1"/>
                </a:solidFill>
                <a:latin typeface="Chalkduster" panose="03050602040202020205" pitchFamily="66" charset="77"/>
              </a:rPr>
              <a:t>Deeper opportunity to</a:t>
            </a:r>
            <a:br>
              <a:rPr lang="en-US" sz="4800" dirty="0">
                <a:solidFill>
                  <a:schemeClr val="bg1"/>
                </a:solidFill>
                <a:latin typeface="Chalkduster" panose="03050602040202020205" pitchFamily="66" charset="77"/>
              </a:rPr>
            </a:br>
            <a:r>
              <a:rPr lang="en-US" sz="4800" dirty="0">
                <a:solidFill>
                  <a:schemeClr val="bg1"/>
                </a:solidFill>
                <a:latin typeface="Chalkduster" panose="03050602040202020205" pitchFamily="66" charset="77"/>
              </a:rPr>
              <a:t> </a:t>
            </a:r>
            <a:r>
              <a:rPr lang="en-US" sz="4800" dirty="0">
                <a:solidFill>
                  <a:srgbClr val="FFFF00"/>
                </a:solidFill>
                <a:latin typeface="Chalkduster" panose="03050602040202020205" pitchFamily="66" charset="77"/>
              </a:rPr>
              <a:t>listen</a:t>
            </a:r>
            <a:r>
              <a:rPr lang="en-US" sz="4800" dirty="0">
                <a:solidFill>
                  <a:schemeClr val="bg1"/>
                </a:solidFill>
                <a:latin typeface="Chalkduster" panose="03050602040202020205" pitchFamily="66" charset="77"/>
              </a:rPr>
              <a:t> &amp; </a:t>
            </a:r>
            <a:r>
              <a:rPr lang="en-US" sz="4800" dirty="0">
                <a:solidFill>
                  <a:srgbClr val="FFFF00"/>
                </a:solidFill>
                <a:latin typeface="Chalkduster" panose="03050602040202020205" pitchFamily="66" charset="77"/>
              </a:rPr>
              <a:t>learn</a:t>
            </a:r>
            <a:r>
              <a:rPr lang="en-US" sz="4800" dirty="0">
                <a:solidFill>
                  <a:schemeClr val="bg1"/>
                </a:solidFill>
                <a:latin typeface="Chalkduster" panose="03050602040202020205" pitchFamily="66" charset="77"/>
              </a:rPr>
              <a:t> from</a:t>
            </a:r>
            <a:br>
              <a:rPr lang="en-US" sz="4800" dirty="0">
                <a:solidFill>
                  <a:schemeClr val="bg1"/>
                </a:solidFill>
                <a:latin typeface="Chalkduster" panose="03050602040202020205" pitchFamily="66" charset="77"/>
              </a:rPr>
            </a:br>
            <a:r>
              <a:rPr lang="en-US" sz="4800" dirty="0">
                <a:solidFill>
                  <a:schemeClr val="bg1"/>
                </a:solidFill>
                <a:latin typeface="Chalkduster" panose="03050602040202020205" pitchFamily="66" charset="77"/>
              </a:rPr>
              <a:t>students. </a:t>
            </a:r>
            <a:endParaRPr kumimoji="0" lang="en-US" sz="4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4" name="Picture 3">
            <a:extLst>
              <a:ext uri="{FF2B5EF4-FFF2-40B4-BE49-F238E27FC236}">
                <a16:creationId xmlns:a16="http://schemas.microsoft.com/office/drawing/2014/main" id="{CB819203-B615-D949-8DA0-011C973FBF8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5" name="TextBox 4">
            <a:extLst>
              <a:ext uri="{FF2B5EF4-FFF2-40B4-BE49-F238E27FC236}">
                <a16:creationId xmlns:a16="http://schemas.microsoft.com/office/drawing/2014/main" id="{E27C765A-1ECC-EC4C-9045-552CC993AAF9}"/>
              </a:ext>
            </a:extLst>
          </p:cNvPr>
          <p:cNvSpPr txBox="1"/>
          <p:nvPr/>
        </p:nvSpPr>
        <p:spPr>
          <a:xfrm rot="20553295">
            <a:off x="1630340" y="8093409"/>
            <a:ext cx="4790005"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2">
                    <a:lumMod val="60000"/>
                    <a:lumOff val="40000"/>
                  </a:schemeClr>
                </a:solidFill>
                <a:latin typeface="Chalkduster" panose="03050602040202020205" pitchFamily="66" charset="77"/>
              </a:rPr>
              <a:t>Resource #3a</a:t>
            </a:r>
            <a:br>
              <a:rPr lang="en-US" sz="2800" dirty="0">
                <a:solidFill>
                  <a:schemeClr val="accent2">
                    <a:lumMod val="60000"/>
                    <a:lumOff val="40000"/>
                  </a:schemeClr>
                </a:solidFill>
                <a:latin typeface="Chalkduster" panose="03050602040202020205" pitchFamily="66" charset="77"/>
              </a:rPr>
            </a:br>
            <a:r>
              <a:rPr lang="en-US" sz="2800" dirty="0">
                <a:solidFill>
                  <a:schemeClr val="accent2">
                    <a:lumMod val="60000"/>
                    <a:lumOff val="40000"/>
                  </a:schemeClr>
                </a:solidFill>
                <a:latin typeface="Chalkduster" panose="03050602040202020205" pitchFamily="66" charset="77"/>
              </a:rPr>
              <a:t>Focus Groups K-2</a:t>
            </a:r>
            <a:endParaRPr kumimoji="0" lang="en-US" sz="2800" i="0" u="none" strike="noStrike" cap="none" spc="0" normalizeH="0" baseline="0" dirty="0">
              <a:ln>
                <a:noFill/>
              </a:ln>
              <a:solidFill>
                <a:schemeClr val="accent2">
                  <a:lumMod val="60000"/>
                  <a:lumOff val="40000"/>
                </a:schemeClr>
              </a:solidFill>
              <a:effectLst/>
              <a:uFillTx/>
              <a:latin typeface="Chalkduster" panose="03050602040202020205" pitchFamily="66" charset="77"/>
              <a:sym typeface="Helvetica Light"/>
            </a:endParaRPr>
          </a:p>
        </p:txBody>
      </p:sp>
      <p:sp>
        <p:nvSpPr>
          <p:cNvPr id="6" name="TextBox 5">
            <a:extLst>
              <a:ext uri="{FF2B5EF4-FFF2-40B4-BE49-F238E27FC236}">
                <a16:creationId xmlns:a16="http://schemas.microsoft.com/office/drawing/2014/main" id="{E9BDA1AA-44B5-B84F-B772-CFACC00C08AE}"/>
              </a:ext>
            </a:extLst>
          </p:cNvPr>
          <p:cNvSpPr txBox="1"/>
          <p:nvPr/>
        </p:nvSpPr>
        <p:spPr>
          <a:xfrm rot="20553295">
            <a:off x="6795608" y="8093411"/>
            <a:ext cx="4790005"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2">
                    <a:lumMod val="60000"/>
                    <a:lumOff val="40000"/>
                  </a:schemeClr>
                </a:solidFill>
                <a:latin typeface="Chalkduster" panose="03050602040202020205" pitchFamily="66" charset="77"/>
              </a:rPr>
              <a:t>Resource #3b</a:t>
            </a:r>
            <a:br>
              <a:rPr lang="en-US" sz="2800" dirty="0">
                <a:solidFill>
                  <a:schemeClr val="accent2">
                    <a:lumMod val="60000"/>
                    <a:lumOff val="40000"/>
                  </a:schemeClr>
                </a:solidFill>
                <a:latin typeface="Chalkduster" panose="03050602040202020205" pitchFamily="66" charset="77"/>
              </a:rPr>
            </a:br>
            <a:r>
              <a:rPr lang="en-US" sz="2800" dirty="0">
                <a:solidFill>
                  <a:schemeClr val="accent2">
                    <a:lumMod val="60000"/>
                    <a:lumOff val="40000"/>
                  </a:schemeClr>
                </a:solidFill>
                <a:latin typeface="Chalkduster" panose="03050602040202020205" pitchFamily="66" charset="77"/>
              </a:rPr>
              <a:t>Focus Groups 3-12</a:t>
            </a:r>
            <a:endParaRPr kumimoji="0" lang="en-US" sz="2800" i="0" u="none" strike="noStrike" cap="none" spc="0" normalizeH="0" baseline="0" dirty="0">
              <a:ln>
                <a:noFill/>
              </a:ln>
              <a:solidFill>
                <a:schemeClr val="accent2">
                  <a:lumMod val="60000"/>
                  <a:lumOff val="40000"/>
                </a:schemeClr>
              </a:solidFill>
              <a:effectLst/>
              <a:uFillTx/>
              <a:latin typeface="Chalkduster" panose="03050602040202020205" pitchFamily="66" charset="77"/>
              <a:sym typeface="Helvetica Light"/>
            </a:endParaRPr>
          </a:p>
        </p:txBody>
      </p:sp>
      <p:pic>
        <p:nvPicPr>
          <p:cNvPr id="10" name="Picture 9" descr="A picture containing diagram&#10;&#10;Description automatically generated">
            <a:extLst>
              <a:ext uri="{FF2B5EF4-FFF2-40B4-BE49-F238E27FC236}">
                <a16:creationId xmlns:a16="http://schemas.microsoft.com/office/drawing/2014/main" id="{44721476-FF32-DB49-8C5D-FB23E2296A9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184" t="3473" r="30252" b="44271"/>
          <a:stretch/>
        </p:blipFill>
        <p:spPr>
          <a:xfrm rot="21175747">
            <a:off x="423334" y="677331"/>
            <a:ext cx="3200400" cy="4134423"/>
          </a:xfrm>
          <a:prstGeom prst="rect">
            <a:avLst/>
          </a:prstGeom>
          <a:effectLst>
            <a:softEdge rad="137915"/>
          </a:effectLst>
        </p:spPr>
      </p:pic>
    </p:spTree>
    <p:extLst>
      <p:ext uri="{BB962C8B-B14F-4D97-AF65-F5344CB8AC3E}">
        <p14:creationId xmlns:p14="http://schemas.microsoft.com/office/powerpoint/2010/main" val="667640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36DCDE-5300-0D4B-BA05-79D44FDDC5B4}"/>
              </a:ext>
            </a:extLst>
          </p:cNvPr>
          <p:cNvSpPr txBox="1"/>
          <p:nvPr/>
        </p:nvSpPr>
        <p:spPr>
          <a:xfrm>
            <a:off x="-1" y="528779"/>
            <a:ext cx="13004799"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1" i="0" u="none" strike="noStrike" cap="none" spc="0" normalizeH="0" baseline="0" dirty="0">
                <a:ln>
                  <a:noFill/>
                </a:ln>
                <a:solidFill>
                  <a:srgbClr val="FFFF00"/>
                </a:solidFill>
                <a:effectLst/>
                <a:uFillTx/>
                <a:latin typeface="Chalkduster" panose="03050602040202020205" pitchFamily="66" charset="77"/>
                <a:sym typeface="Helvetica Light"/>
              </a:rPr>
              <a:t>Focus Group</a:t>
            </a:r>
          </a:p>
        </p:txBody>
      </p:sp>
      <p:sp>
        <p:nvSpPr>
          <p:cNvPr id="6" name="TextBox 5">
            <a:extLst>
              <a:ext uri="{FF2B5EF4-FFF2-40B4-BE49-F238E27FC236}">
                <a16:creationId xmlns:a16="http://schemas.microsoft.com/office/drawing/2014/main" id="{A44C5F39-28B3-D4EF-421F-25AAE63447B5}"/>
              </a:ext>
            </a:extLst>
          </p:cNvPr>
          <p:cNvSpPr txBox="1"/>
          <p:nvPr/>
        </p:nvSpPr>
        <p:spPr>
          <a:xfrm>
            <a:off x="0" y="3307140"/>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2"/>
              </a:rPr>
              <a:t>https://youtu.be/1jrDhlSt3xw</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3"/>
              </a:rPr>
              <a:t>https://vimeo.com/qisva/focusgroup</a:t>
            </a:r>
            <a:r>
              <a:rPr lang="en-US">
                <a:solidFill>
                  <a:schemeClr val="bg1"/>
                </a:solidFill>
                <a:latin typeface="Chalkduster" panose="03050602040202020205" pitchFamily="66" charset="77"/>
              </a:rPr>
              <a:t>  </a:t>
            </a:r>
            <a:endParaRPr lang="en-US"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2056897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A44B8D-FCC2-B041-BAD2-A9B417F850E9}"/>
              </a:ext>
            </a:extLst>
          </p:cNvPr>
          <p:cNvSpPr txBox="1"/>
          <p:nvPr/>
        </p:nvSpPr>
        <p:spPr>
          <a:xfrm>
            <a:off x="-1" y="354843"/>
            <a:ext cx="12767733"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600" dirty="0">
                <a:solidFill>
                  <a:srgbClr val="FFFF00"/>
                </a:solidFill>
                <a:latin typeface="Chalkduster" panose="03050602040202020205" pitchFamily="66" charset="77"/>
              </a:rPr>
              <a:t>Focus Group Reminders</a:t>
            </a: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a</a:t>
            </a:r>
            <a:r>
              <a:rPr kumimoji="0" lang="en-US" sz="5400" b="0" i="0" u="none" strike="noStrike" cap="none" spc="0" normalizeH="0" baseline="0" dirty="0">
                <a:ln>
                  <a:noFill/>
                </a:ln>
                <a:solidFill>
                  <a:srgbClr val="FFFF00"/>
                </a:solidFill>
                <a:effectLst/>
                <a:uFillTx/>
                <a:latin typeface="Chalkduster" panose="03050602040202020205" pitchFamily="66" charset="77"/>
                <a:sym typeface="Helvetica Light"/>
              </a:rPr>
              <a:t>la the Simpsons</a:t>
            </a:r>
          </a:p>
        </p:txBody>
      </p:sp>
      <p:sp>
        <p:nvSpPr>
          <p:cNvPr id="3" name="TextBox 2">
            <a:extLst>
              <a:ext uri="{FF2B5EF4-FFF2-40B4-BE49-F238E27FC236}">
                <a16:creationId xmlns:a16="http://schemas.microsoft.com/office/drawing/2014/main" id="{9555F277-E14F-0745-9110-0A0DB1E005AA}"/>
              </a:ext>
            </a:extLst>
          </p:cNvPr>
          <p:cNvSpPr txBox="1"/>
          <p:nvPr/>
        </p:nvSpPr>
        <p:spPr>
          <a:xfrm>
            <a:off x="1023257" y="2594048"/>
            <a:ext cx="12700000" cy="69967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r>
              <a:rPr lang="en-US" sz="3200" dirty="0">
                <a:solidFill>
                  <a:schemeClr val="bg1"/>
                </a:solidFill>
                <a:latin typeface="Chalkduster" panose="03050602040202020205" pitchFamily="66" charset="77"/>
              </a:rPr>
              <a:t>1) Ask open-ended questions (not yes &amp; no).</a:t>
            </a:r>
          </a:p>
          <a:p>
            <a:pPr marL="0" marR="0" indent="0" algn="l" defTabSz="584200" rtl="0" fontAlgn="auto" latinLnBrk="1" hangingPunct="0">
              <a:lnSpc>
                <a:spcPct val="100000"/>
              </a:lnSpc>
              <a:spcBef>
                <a:spcPts val="0"/>
              </a:spcBef>
              <a:spcAft>
                <a:spcPts val="0"/>
              </a:spcAft>
              <a:buClrTx/>
              <a:buSzTx/>
              <a:buFontTx/>
              <a:buNone/>
              <a:tabLst/>
            </a:pPr>
            <a:r>
              <a:rPr lang="en-US" sz="3200" dirty="0">
                <a:solidFill>
                  <a:schemeClr val="bg1"/>
                </a:solidFill>
                <a:latin typeface="Chalkduster" panose="03050602040202020205" pitchFamily="66" charset="77"/>
              </a:rPr>
              <a:t>	  </a:t>
            </a:r>
            <a:r>
              <a:rPr lang="en-US" sz="3200" dirty="0">
                <a:solidFill>
                  <a:srgbClr val="FFFF00"/>
                </a:solidFill>
                <a:latin typeface="Chalkduster" panose="03050602040202020205" pitchFamily="66" charset="77"/>
              </a:rPr>
              <a:t>“How many want real-life problems?”</a:t>
            </a:r>
          </a:p>
          <a:p>
            <a:pPr marL="0" marR="0" indent="0" algn="l" defTabSz="584200" rtl="0" fontAlgn="auto" latinLnBrk="1" hangingPunct="0">
              <a:lnSpc>
                <a:spcPct val="100000"/>
              </a:lnSpc>
              <a:spcBef>
                <a:spcPts val="0"/>
              </a:spcBef>
              <a:spcAft>
                <a:spcPts val="0"/>
              </a:spcAft>
              <a:buClrTx/>
              <a:buSzTx/>
              <a:buFontTx/>
              <a:buNone/>
              <a:tabLst/>
            </a:pPr>
            <a:endParaRPr lang="en-US" sz="3200" dirty="0">
              <a:solidFill>
                <a:schemeClr val="bg1"/>
              </a:solidFill>
              <a:latin typeface="Chalkduster" panose="03050602040202020205" pitchFamily="66" charset="77"/>
            </a:endParaRPr>
          </a:p>
          <a:p>
            <a:pPr marL="0" marR="0" indent="0" algn="l" defTabSz="584200" rtl="0" fontAlgn="auto" latinLnBrk="1" hangingPunct="0">
              <a:lnSpc>
                <a:spcPct val="100000"/>
              </a:lnSpc>
              <a:spcBef>
                <a:spcPts val="0"/>
              </a:spcBef>
              <a:spcAft>
                <a:spcPts val="0"/>
              </a:spcAft>
              <a:buClrTx/>
              <a:buSzTx/>
              <a:buFontTx/>
              <a:buNone/>
              <a:tabLst/>
            </a:pPr>
            <a:r>
              <a:rPr lang="en-US" sz="3200" dirty="0">
                <a:solidFill>
                  <a:schemeClr val="bg1"/>
                </a:solidFill>
                <a:latin typeface="Chalkduster" panose="03050602040202020205" pitchFamily="66" charset="77"/>
              </a:rPr>
              <a:t>2)	Be honest. </a:t>
            </a:r>
          </a:p>
          <a:p>
            <a:pPr marL="0" marR="0" indent="0" algn="l" defTabSz="584200" rtl="0" fontAlgn="auto" latinLnBrk="1" hangingPunct="0">
              <a:lnSpc>
                <a:spcPct val="100000"/>
              </a:lnSpc>
              <a:spcBef>
                <a:spcPts val="0"/>
              </a:spcBef>
              <a:spcAft>
                <a:spcPts val="0"/>
              </a:spcAft>
              <a:buClrTx/>
              <a:buSzTx/>
              <a:buFontTx/>
              <a:buNone/>
              <a:tabLst/>
            </a:pPr>
            <a:r>
              <a:rPr lang="en-US" sz="3200" dirty="0">
                <a:solidFill>
                  <a:schemeClr val="bg1"/>
                </a:solidFill>
                <a:latin typeface="Chalkduster" panose="03050602040202020205" pitchFamily="66" charset="77"/>
              </a:rPr>
              <a:t>	 </a:t>
            </a:r>
            <a:r>
              <a:rPr lang="en-US" sz="3200" dirty="0">
                <a:solidFill>
                  <a:srgbClr val="FFFF00"/>
                </a:solidFill>
                <a:latin typeface="Chalkduster" panose="03050602040202020205" pitchFamily="66" charset="77"/>
              </a:rPr>
              <a:t>“No one from the show is here spying on you.”</a:t>
            </a:r>
          </a:p>
          <a:p>
            <a:pPr marL="0" marR="0" indent="0" algn="l" defTabSz="5842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l"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3) Let the students tell you their ideas.</a:t>
            </a:r>
          </a:p>
          <a:p>
            <a:pPr marL="0" marR="0" indent="0" algn="l" defTabSz="584200" rtl="0" fontAlgn="auto" latinLnBrk="1" hangingPunct="0">
              <a:lnSpc>
                <a:spcPct val="100000"/>
              </a:lnSpc>
              <a:spcBef>
                <a:spcPts val="0"/>
              </a:spcBef>
              <a:spcAft>
                <a:spcPts val="0"/>
              </a:spcAft>
              <a:buClrTx/>
              <a:buSzTx/>
              <a:buFontTx/>
              <a:buNone/>
              <a:tabLst/>
            </a:pPr>
            <a:r>
              <a:rPr lang="en-US" sz="3200" dirty="0">
                <a:solidFill>
                  <a:srgbClr val="FFFF00"/>
                </a:solidFill>
                <a:latin typeface="Chalkduster" panose="03050602040202020205" pitchFamily="66" charset="77"/>
              </a:rPr>
              <a:t>	 “You want a realistic, down to earth show.”</a:t>
            </a:r>
            <a:endPar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lang="en-US" sz="3200" dirty="0">
              <a:solidFill>
                <a:schemeClr val="bg1"/>
              </a:solidFill>
              <a:latin typeface="Chalkduster" panose="03050602040202020205" pitchFamily="66" charset="77"/>
            </a:endParaRPr>
          </a:p>
          <a:p>
            <a:pPr marL="0" marR="0" indent="0" algn="l"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4) Don’t jump to conclusions</a:t>
            </a:r>
          </a:p>
          <a:p>
            <a:pPr marL="0" marR="0" indent="0" algn="l" defTabSz="584200" rtl="0" fontAlgn="auto" latinLnBrk="1" hangingPunct="0">
              <a:lnSpc>
                <a:spcPct val="100000"/>
              </a:lnSpc>
              <a:spcBef>
                <a:spcPts val="0"/>
              </a:spcBef>
              <a:spcAft>
                <a:spcPts val="0"/>
              </a:spcAft>
              <a:buClrTx/>
              <a:buSzTx/>
              <a:buFontTx/>
              <a:buNone/>
              <a:tabLst/>
            </a:pPr>
            <a:r>
              <a:rPr lang="en-US" sz="3200" dirty="0">
                <a:solidFill>
                  <a:srgbClr val="FFFF00"/>
                </a:solidFill>
                <a:latin typeface="Chalkduster" panose="03050602040202020205" pitchFamily="66" charset="77"/>
              </a:rPr>
              <a:t>	 “One kid seems to love the speedo man.”</a:t>
            </a:r>
            <a:endPar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lang="en-US" sz="3200" dirty="0">
              <a:solidFill>
                <a:schemeClr val="bg1"/>
              </a:solidFill>
              <a:latin typeface="Chalkduster" panose="03050602040202020205" pitchFamily="66" charset="77"/>
            </a:endParaRPr>
          </a:p>
          <a:p>
            <a:pPr marL="0" marR="0" indent="0" algn="l"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5) Refrain from assumptions. 		</a:t>
            </a:r>
          </a:p>
          <a:p>
            <a:pPr marL="0" marR="0" indent="0" algn="l"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	 “You kids don’t know what you want.”</a:t>
            </a:r>
          </a:p>
        </p:txBody>
      </p:sp>
      <p:pic>
        <p:nvPicPr>
          <p:cNvPr id="4" name="Picture 3">
            <a:extLst>
              <a:ext uri="{FF2B5EF4-FFF2-40B4-BE49-F238E27FC236}">
                <a16:creationId xmlns:a16="http://schemas.microsoft.com/office/drawing/2014/main" id="{2465B5F8-9248-784D-B5FD-7F0418B21025}"/>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061662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80232B-762C-CE44-8EF6-2D0860D66467}"/>
              </a:ext>
            </a:extLst>
          </p:cNvPr>
          <p:cNvSpPr txBox="1"/>
          <p:nvPr/>
        </p:nvSpPr>
        <p:spPr>
          <a:xfrm>
            <a:off x="219456" y="475040"/>
            <a:ext cx="12490704"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Unpacking </a:t>
            </a:r>
            <a:r>
              <a:rPr kumimoji="0" lang="en-US" sz="5400" b="0" i="0" u="none" strike="noStrike" cap="none" spc="0" normalizeH="0" baseline="0" dirty="0">
                <a:ln>
                  <a:noFill/>
                </a:ln>
                <a:solidFill>
                  <a:srgbClr val="FFFF00"/>
                </a:solidFill>
                <a:effectLst/>
                <a:uFillTx/>
                <a:latin typeface="Chalkduster" panose="03050602040202020205" pitchFamily="66" charset="77"/>
                <a:sym typeface="Helvetica Light"/>
              </a:rPr>
              <a:t>Themes fro</a:t>
            </a:r>
            <a:r>
              <a:rPr lang="en-US" sz="5400" dirty="0">
                <a:solidFill>
                  <a:srgbClr val="FFFF00"/>
                </a:solidFill>
                <a:latin typeface="Chalkduster" panose="03050602040202020205" pitchFamily="66" charset="77"/>
              </a:rPr>
              <a:t>m </a:t>
            </a: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Focus Groups</a:t>
            </a:r>
            <a:endParaRPr kumimoji="0" lang="en-US" sz="5400" b="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pic>
        <p:nvPicPr>
          <p:cNvPr id="3" name="Picture 2">
            <a:extLst>
              <a:ext uri="{FF2B5EF4-FFF2-40B4-BE49-F238E27FC236}">
                <a16:creationId xmlns:a16="http://schemas.microsoft.com/office/drawing/2014/main" id="{7D1C3F1A-EB22-7D4A-98CF-3C96265CFEB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48FF94D2-B2C2-A94F-B3F2-A7FD34C91A1C}"/>
              </a:ext>
            </a:extLst>
          </p:cNvPr>
          <p:cNvSpPr txBox="1"/>
          <p:nvPr/>
        </p:nvSpPr>
        <p:spPr>
          <a:xfrm>
            <a:off x="660328" y="2614802"/>
            <a:ext cx="12490704" cy="96436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742950" marR="0" indent="-742950" algn="l" defTabSz="584200" rtl="0" fontAlgn="auto" latinLnBrk="1" hangingPunct="0">
              <a:lnSpc>
                <a:spcPct val="100000"/>
              </a:lnSpc>
              <a:spcBef>
                <a:spcPts val="0"/>
              </a:spcBef>
              <a:spcAft>
                <a:spcPts val="0"/>
              </a:spcAft>
              <a:buClrTx/>
              <a:buSzTx/>
              <a:buFont typeface="+mj-lt"/>
              <a:buAutoNum type="arabicPeriod"/>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Be cautious of the loud voice determining the </a:t>
            </a:r>
          </a:p>
          <a:p>
            <a:pPr marR="0" algn="l" defTabSz="584200" rtl="0" fontAlgn="auto" latinLnBrk="1" hangingPunct="0">
              <a:lnSpc>
                <a:spcPct val="100000"/>
              </a:lnSpc>
              <a:spcBef>
                <a:spcPts val="0"/>
              </a:spcBef>
              <a:spcAft>
                <a:spcPts val="0"/>
              </a:spcAft>
              <a:buClrTx/>
              <a:buSzTx/>
              <a:tabLst/>
            </a:pPr>
            <a:r>
              <a:rPr lang="en-US" sz="3200" dirty="0">
                <a:solidFill>
                  <a:schemeClr val="bg1"/>
                </a:solidFill>
                <a:latin typeface="Chalkduster" panose="03050602040202020205" pitchFamily="66" charset="77"/>
              </a:rPr>
              <a:t>	 </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theme of the focus groups.</a:t>
            </a:r>
          </a:p>
          <a:p>
            <a:pPr marL="742950" marR="0" indent="-742950" algn="l" defTabSz="584200" rtl="0" fontAlgn="auto" latinLnBrk="1" hangingPunct="0">
              <a:lnSpc>
                <a:spcPct val="100000"/>
              </a:lnSpc>
              <a:spcBef>
                <a:spcPts val="0"/>
              </a:spcBef>
              <a:spcAft>
                <a:spcPts val="0"/>
              </a:spcAft>
              <a:buClrTx/>
              <a:buSzTx/>
              <a:buFont typeface="+mj-lt"/>
              <a:buAutoNum type="arabicPeriod"/>
              <a:tabLst/>
            </a:pPr>
            <a:endParaRPr lang="en-US" sz="3200" dirty="0">
              <a:solidFill>
                <a:schemeClr val="bg1"/>
              </a:solidFill>
              <a:latin typeface="Chalkduster" panose="03050602040202020205" pitchFamily="66" charset="77"/>
            </a:endParaRPr>
          </a:p>
          <a:p>
            <a:pPr marL="514350" lvl="2" indent="-514350" algn="l" rtl="0" latinLnBrk="1" hangingPunct="0">
              <a:buAutoNum type="arabicPeriod" startAt="2"/>
            </a:pPr>
            <a:r>
              <a:rPr lang="en-US" sz="3200" dirty="0">
                <a:solidFill>
                  <a:schemeClr val="bg1"/>
                </a:solidFill>
                <a:latin typeface="Chalkduster" panose="03050602040202020205" pitchFamily="66" charset="77"/>
              </a:rPr>
              <a:t> Connect focus group themes with other school </a:t>
            </a:r>
          </a:p>
          <a:p>
            <a:pPr lvl="2" indent="0" algn="l" rtl="0" latinLnBrk="1" hangingPunct="0"/>
            <a:r>
              <a:rPr lang="en-US" sz="3200" dirty="0">
                <a:solidFill>
                  <a:schemeClr val="bg1"/>
                </a:solidFill>
                <a:latin typeface="Chalkduster" panose="03050602040202020205" pitchFamily="66" charset="77"/>
              </a:rPr>
              <a:t>    data &amp; evidence.</a:t>
            </a:r>
          </a:p>
          <a:p>
            <a:pPr lvl="2" indent="0" algn="l" rtl="0" latinLnBrk="1" hangingPunct="0"/>
            <a:endParaRPr lang="en-US" sz="3200" dirty="0">
              <a:solidFill>
                <a:schemeClr val="bg1"/>
              </a:solidFill>
              <a:latin typeface="Chalkduster" panose="03050602040202020205" pitchFamily="66" charset="77"/>
            </a:endParaRPr>
          </a:p>
          <a:p>
            <a:pPr marL="514350" lvl="2" indent="-514350" algn="l" rtl="0" latinLnBrk="1" hangingPunct="0">
              <a:buAutoNum type="arabicPeriod" startAt="3"/>
            </a:pPr>
            <a:r>
              <a:rPr lang="en-US" sz="3200" dirty="0">
                <a:solidFill>
                  <a:schemeClr val="bg1"/>
                </a:solidFill>
                <a:latin typeface="Chalkduster" panose="03050602040202020205" pitchFamily="66" charset="77"/>
              </a:rPr>
              <a:t> Check/be aware of your biases.</a:t>
            </a:r>
          </a:p>
          <a:p>
            <a:pPr marL="514350" lvl="2" indent="-514350" algn="l" rtl="0" latinLnBrk="1" hangingPunct="0">
              <a:buAutoNum type="arabicPeriod" startAt="3"/>
            </a:pPr>
            <a:endParaRPr lang="en-US" sz="3200" dirty="0">
              <a:solidFill>
                <a:schemeClr val="bg1"/>
              </a:solidFill>
              <a:latin typeface="Chalkduster" panose="03050602040202020205" pitchFamily="66" charset="77"/>
            </a:endParaRPr>
          </a:p>
          <a:p>
            <a:pPr lvl="2" indent="0" algn="l" rtl="0" latinLnBrk="1" hangingPunct="0"/>
            <a:r>
              <a:rPr lang="en-US" sz="3200" dirty="0">
                <a:solidFill>
                  <a:schemeClr val="bg1"/>
                </a:solidFill>
                <a:latin typeface="Chalkduster" panose="03050602040202020205" pitchFamily="66" charset="77"/>
              </a:rPr>
              <a:t>4. Don’t dismiss isolated comments.</a:t>
            </a:r>
          </a:p>
          <a:p>
            <a:pPr lvl="2" indent="0" algn="l" rtl="0" latinLnBrk="1" hangingPunct="0"/>
            <a:endParaRPr lang="en-US" sz="3200" dirty="0">
              <a:solidFill>
                <a:schemeClr val="bg1"/>
              </a:solidFill>
              <a:latin typeface="Chalkduster" panose="03050602040202020205" pitchFamily="66" charset="77"/>
            </a:endParaRPr>
          </a:p>
          <a:p>
            <a:pPr lvl="2" indent="0" algn="l" rtl="0" latinLnBrk="1" hangingPunct="0"/>
            <a:r>
              <a:rPr lang="en-US" sz="3200" dirty="0">
                <a:solidFill>
                  <a:schemeClr val="bg1"/>
                </a:solidFill>
                <a:latin typeface="Chalkduster" panose="03050602040202020205" pitchFamily="66" charset="77"/>
              </a:rPr>
              <a:t>5.  Don’t over-react or take things too personal.</a:t>
            </a:r>
          </a:p>
          <a:p>
            <a:pPr marL="514350" marR="0" indent="-514350" algn="l" defTabSz="584200" rtl="0" fontAlgn="auto" latinLnBrk="1" hangingPunct="0">
              <a:lnSpc>
                <a:spcPct val="100000"/>
              </a:lnSpc>
              <a:spcBef>
                <a:spcPts val="0"/>
              </a:spcBef>
              <a:spcAft>
                <a:spcPts val="0"/>
              </a:spcAft>
              <a:buClrTx/>
              <a:buSzTx/>
              <a:buAutoNum type="arabicPeriod" startAt="2"/>
              <a:tabLst/>
            </a:pPr>
            <a:endParaRPr lang="en-US" sz="3200" dirty="0">
              <a:solidFill>
                <a:schemeClr val="bg1"/>
              </a:solidFill>
              <a:latin typeface="Chalkduster" panose="03050602040202020205" pitchFamily="66" charset="77"/>
            </a:endParaRPr>
          </a:p>
          <a:p>
            <a:pPr marL="514350" marR="0" indent="-514350" algn="l" defTabSz="584200" rtl="0" fontAlgn="auto" latinLnBrk="1" hangingPunct="0">
              <a:lnSpc>
                <a:spcPct val="100000"/>
              </a:lnSpc>
              <a:spcBef>
                <a:spcPts val="0"/>
              </a:spcBef>
              <a:spcAft>
                <a:spcPts val="0"/>
              </a:spcAft>
              <a:buClrTx/>
              <a:buSzTx/>
              <a:buAutoNum type="arabicPeriod" startAt="2"/>
              <a:tabLst/>
            </a:pPr>
            <a:endParaRPr lang="en-US" sz="3200" dirty="0">
              <a:solidFill>
                <a:schemeClr val="bg1"/>
              </a:solidFill>
              <a:latin typeface="Chalkduster" panose="03050602040202020205" pitchFamily="66" charset="77"/>
            </a:endParaRPr>
          </a:p>
          <a:p>
            <a:pPr marR="0" algn="l"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panose="03050602040202020205" pitchFamily="66" charset="77"/>
            </a:endParaRPr>
          </a:p>
          <a:p>
            <a:pPr marL="514350" marR="0" indent="-514350" algn="l" defTabSz="584200" rtl="0" fontAlgn="auto" latinLnBrk="1" hangingPunct="0">
              <a:lnSpc>
                <a:spcPct val="100000"/>
              </a:lnSpc>
              <a:spcBef>
                <a:spcPts val="0"/>
              </a:spcBef>
              <a:spcAft>
                <a:spcPts val="0"/>
              </a:spcAft>
              <a:buClrTx/>
              <a:buSzTx/>
              <a:buAutoNum type="arabicPeriod" startAt="2"/>
              <a:tabLst/>
            </a:pPr>
            <a:endParaRPr lang="en-US" sz="3200" dirty="0">
              <a:solidFill>
                <a:schemeClr val="bg1"/>
              </a:solidFill>
              <a:latin typeface="Chalkduster" panose="03050602040202020205" pitchFamily="66" charset="77"/>
            </a:endParaRPr>
          </a:p>
          <a:p>
            <a:pPr marL="514350" marR="0" indent="-514350" algn="l" defTabSz="584200" rtl="0" fontAlgn="auto" latinLnBrk="1" hangingPunct="0">
              <a:lnSpc>
                <a:spcPct val="100000"/>
              </a:lnSpc>
              <a:spcBef>
                <a:spcPts val="0"/>
              </a:spcBef>
              <a:spcAft>
                <a:spcPts val="0"/>
              </a:spcAft>
              <a:buClrTx/>
              <a:buSzTx/>
              <a:buAutoNum type="arabicPeriod" startAt="2"/>
              <a:tabLst/>
            </a:pPr>
            <a:endParaRPr lang="en-US" sz="32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chemeClr val="bg1"/>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chemeClr val="bg1"/>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mn-lt"/>
                <a:ea typeface="+mn-ea"/>
                <a:cs typeface="+mn-cs"/>
                <a:sym typeface="Helvetica Light"/>
              </a:rPr>
              <a:t> </a:t>
            </a:r>
          </a:p>
        </p:txBody>
      </p:sp>
    </p:spTree>
    <p:extLst>
      <p:ext uri="{BB962C8B-B14F-4D97-AF65-F5344CB8AC3E}">
        <p14:creationId xmlns:p14="http://schemas.microsoft.com/office/powerpoint/2010/main" val="264833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8CDFF5-F5D1-E145-8C61-F142B4980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208" y="1464733"/>
            <a:ext cx="5930900" cy="7886700"/>
          </a:xfrm>
          <a:prstGeom prst="rect">
            <a:avLst/>
          </a:prstGeom>
          <a:effectLst>
            <a:softEdge rad="77456"/>
          </a:effectLst>
        </p:spPr>
      </p:pic>
      <p:sp>
        <p:nvSpPr>
          <p:cNvPr id="4" name="TextBox 3">
            <a:extLst>
              <a:ext uri="{FF2B5EF4-FFF2-40B4-BE49-F238E27FC236}">
                <a16:creationId xmlns:a16="http://schemas.microsoft.com/office/drawing/2014/main" id="{A11CB32A-74CE-C345-8C54-DA23AB30374B}"/>
              </a:ext>
            </a:extLst>
          </p:cNvPr>
          <p:cNvSpPr txBox="1"/>
          <p:nvPr/>
        </p:nvSpPr>
        <p:spPr>
          <a:xfrm>
            <a:off x="1885950" y="414655"/>
            <a:ext cx="971550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FFFF00"/>
                </a:solidFill>
                <a:effectLst/>
                <a:uFillTx/>
                <a:latin typeface="Chalkduster" panose="03050602040202020205" pitchFamily="66" charset="77"/>
                <a:sym typeface="Helvetica Light"/>
              </a:rPr>
              <a:t>Celebrate Student Voice Data</a:t>
            </a:r>
          </a:p>
        </p:txBody>
      </p:sp>
      <p:pic>
        <p:nvPicPr>
          <p:cNvPr id="6" name="Picture 5">
            <a:extLst>
              <a:ext uri="{FF2B5EF4-FFF2-40B4-BE49-F238E27FC236}">
                <a16:creationId xmlns:a16="http://schemas.microsoft.com/office/drawing/2014/main" id="{D28E2F6C-E239-3E48-AFB7-8CAF74F8A121}"/>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269133120"/>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6297" y="7484326"/>
            <a:ext cx="2577625"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Purpose</a:t>
            </a:r>
          </a:p>
        </p:txBody>
      </p:sp>
      <p:sp>
        <p:nvSpPr>
          <p:cNvPr id="6" name="TextBox 5">
            <a:extLst>
              <a:ext uri="{FF2B5EF4-FFF2-40B4-BE49-F238E27FC236}">
                <a16:creationId xmlns:a16="http://schemas.microsoft.com/office/drawing/2014/main" id="{82D73E69-4821-3341-B95D-D415B1D26EEC}"/>
              </a:ext>
            </a:extLst>
          </p:cNvPr>
          <p:cNvSpPr txBox="1"/>
          <p:nvPr/>
        </p:nvSpPr>
        <p:spPr>
          <a:xfrm>
            <a:off x="333363" y="5110947"/>
            <a:ext cx="4033151"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Engagement</a:t>
            </a:r>
          </a:p>
        </p:txBody>
      </p:sp>
      <p:sp>
        <p:nvSpPr>
          <p:cNvPr id="8" name="TextBox 7">
            <a:extLst>
              <a:ext uri="{FF2B5EF4-FFF2-40B4-BE49-F238E27FC236}">
                <a16:creationId xmlns:a16="http://schemas.microsoft.com/office/drawing/2014/main" id="{517EBB73-0BC6-0A4B-97D8-CB4CADD75FFB}"/>
              </a:ext>
            </a:extLst>
          </p:cNvPr>
          <p:cNvSpPr txBox="1"/>
          <p:nvPr/>
        </p:nvSpPr>
        <p:spPr>
          <a:xfrm>
            <a:off x="366818" y="2662617"/>
            <a:ext cx="3459276"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5" name="Title 1">
            <a:extLst>
              <a:ext uri="{FF2B5EF4-FFF2-40B4-BE49-F238E27FC236}">
                <a16:creationId xmlns:a16="http://schemas.microsoft.com/office/drawing/2014/main" id="{03675667-433D-4A04-14CB-9F2F9798AB50}"/>
              </a:ext>
            </a:extLst>
          </p:cNvPr>
          <p:cNvSpPr txBox="1">
            <a:spLocks/>
          </p:cNvSpPr>
          <p:nvPr/>
        </p:nvSpPr>
        <p:spPr>
          <a:xfrm>
            <a:off x="1029786" y="153146"/>
            <a:ext cx="10380423"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5400" dirty="0">
                <a:solidFill>
                  <a:srgbClr val="FFFF00"/>
                </a:solidFill>
                <a:latin typeface="Chalkduster" panose="03050602040202020205" pitchFamily="66" charset="77"/>
                <a:cs typeface="Chalkduster"/>
              </a:rPr>
              <a:t>Quaglia Student Voice Surveys</a:t>
            </a:r>
          </a:p>
        </p:txBody>
      </p:sp>
      <p:sp>
        <p:nvSpPr>
          <p:cNvPr id="7" name="TextBox 6">
            <a:extLst>
              <a:ext uri="{FF2B5EF4-FFF2-40B4-BE49-F238E27FC236}">
                <a16:creationId xmlns:a16="http://schemas.microsoft.com/office/drawing/2014/main" id="{A8F69916-5FFA-D43A-9CCD-73F55C755010}"/>
              </a:ext>
            </a:extLst>
          </p:cNvPr>
          <p:cNvSpPr txBox="1"/>
          <p:nvPr/>
        </p:nvSpPr>
        <p:spPr>
          <a:xfrm>
            <a:off x="4798892" y="2524116"/>
            <a:ext cx="7977886" cy="13952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Belonging</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Heroes </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Sense of Accomplishment</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11" name="TextBox 10">
            <a:extLst>
              <a:ext uri="{FF2B5EF4-FFF2-40B4-BE49-F238E27FC236}">
                <a16:creationId xmlns:a16="http://schemas.microsoft.com/office/drawing/2014/main" id="{53A80709-1E1F-74CB-282F-9B69E2F2C97D}"/>
              </a:ext>
            </a:extLst>
          </p:cNvPr>
          <p:cNvSpPr txBox="1"/>
          <p:nvPr/>
        </p:nvSpPr>
        <p:spPr>
          <a:xfrm>
            <a:off x="4649345" y="5080019"/>
            <a:ext cx="7977886" cy="13952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Fun and Excitement</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2800" dirty="0">
                <a:solidFill>
                  <a:schemeClr val="bg1"/>
                </a:solidFill>
                <a:latin typeface="Chalkduster" panose="03050602040202020205" pitchFamily="66" charset="0"/>
              </a:rPr>
              <a:t>Curiosity and Creativity</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2800" dirty="0">
                <a:solidFill>
                  <a:schemeClr val="bg1"/>
                </a:solidFill>
                <a:latin typeface="Chalkduster" panose="03050602040202020205" pitchFamily="66" charset="0"/>
              </a:rPr>
              <a:t>Spirit of Adventure</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23" name="TextBox 22">
            <a:extLst>
              <a:ext uri="{FF2B5EF4-FFF2-40B4-BE49-F238E27FC236}">
                <a16:creationId xmlns:a16="http://schemas.microsoft.com/office/drawing/2014/main" id="{5A7F8CB8-4F3B-E132-A6AC-6A2BCFAF0CC8}"/>
              </a:ext>
            </a:extLst>
          </p:cNvPr>
          <p:cNvSpPr txBox="1"/>
          <p:nvPr/>
        </p:nvSpPr>
        <p:spPr>
          <a:xfrm>
            <a:off x="4798892" y="7470703"/>
            <a:ext cx="7977886"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Leadership and Responsibility</a:t>
            </a:r>
          </a:p>
          <a:p>
            <a:pPr marL="457200" marR="0" indent="-4572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2800" dirty="0">
                <a:solidFill>
                  <a:schemeClr val="bg1"/>
                </a:solidFill>
                <a:latin typeface="Chalkduster" panose="03050602040202020205" pitchFamily="66" charset="0"/>
              </a:rPr>
              <a:t>Confidence to Take Action</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44205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24C906-25CD-AD4E-8258-57F92A14CB85}"/>
              </a:ext>
            </a:extLst>
          </p:cNvPr>
          <p:cNvSpPr txBox="1"/>
          <p:nvPr/>
        </p:nvSpPr>
        <p:spPr>
          <a:xfrm>
            <a:off x="1714822" y="0"/>
            <a:ext cx="9531458"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i="0" u="none" strike="noStrike" cap="none" spc="0" normalizeH="0" baseline="0" dirty="0">
                <a:ln>
                  <a:noFill/>
                </a:ln>
                <a:solidFill>
                  <a:srgbClr val="FFFF00"/>
                </a:solidFill>
                <a:effectLst/>
                <a:uFillTx/>
                <a:latin typeface="Chalkduster" panose="03050602040202020205" pitchFamily="66" charset="77"/>
                <a:cs typeface="Calibri" panose="020F0502020204030204" pitchFamily="34" charset="0"/>
                <a:sym typeface="Helvetica Light"/>
              </a:rPr>
              <a:t>Engage Students in</a:t>
            </a:r>
            <a:br>
              <a:rPr kumimoji="0" lang="en-US" sz="4800" i="0" u="none" strike="noStrike" cap="none" spc="0" normalizeH="0" baseline="0" dirty="0">
                <a:ln>
                  <a:noFill/>
                </a:ln>
                <a:solidFill>
                  <a:srgbClr val="FFFF00"/>
                </a:solidFill>
                <a:effectLst/>
                <a:uFillTx/>
                <a:latin typeface="Chalkduster" panose="03050602040202020205" pitchFamily="66" charset="77"/>
                <a:cs typeface="Calibri" panose="020F0502020204030204" pitchFamily="34" charset="0"/>
                <a:sym typeface="Helvetica Light"/>
              </a:rPr>
            </a:br>
            <a:r>
              <a:rPr kumimoji="0" lang="en-US" sz="4800" i="0" u="none" strike="noStrike" cap="none" spc="0" normalizeH="0" baseline="0" dirty="0">
                <a:ln>
                  <a:noFill/>
                </a:ln>
                <a:solidFill>
                  <a:srgbClr val="FFFF00"/>
                </a:solidFill>
                <a:effectLst/>
                <a:uFillTx/>
                <a:latin typeface="Chalkduster" panose="03050602040202020205" pitchFamily="66" charset="77"/>
                <a:cs typeface="Calibri" panose="020F0502020204030204" pitchFamily="34" charset="0"/>
                <a:sym typeface="Helvetica Light"/>
              </a:rPr>
              <a:t>Analysis &amp; Action</a:t>
            </a:r>
          </a:p>
        </p:txBody>
      </p:sp>
      <p:pic>
        <p:nvPicPr>
          <p:cNvPr id="3" name="Picture 2">
            <a:extLst>
              <a:ext uri="{FF2B5EF4-FFF2-40B4-BE49-F238E27FC236}">
                <a16:creationId xmlns:a16="http://schemas.microsoft.com/office/drawing/2014/main" id="{BEB720FA-ECF0-E349-8B24-28FA0CF772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98668">
            <a:off x="328861" y="188198"/>
            <a:ext cx="2385123" cy="2535236"/>
          </a:xfrm>
          <a:prstGeom prst="rect">
            <a:avLst/>
          </a:prstGeom>
          <a:ln>
            <a:noFill/>
          </a:ln>
          <a:effectLst>
            <a:softEdge rad="112500"/>
          </a:effectLst>
        </p:spPr>
      </p:pic>
      <p:sp>
        <p:nvSpPr>
          <p:cNvPr id="7" name="Rectangle 6">
            <a:extLst>
              <a:ext uri="{FF2B5EF4-FFF2-40B4-BE49-F238E27FC236}">
                <a16:creationId xmlns:a16="http://schemas.microsoft.com/office/drawing/2014/main" id="{0FCE2351-B919-D245-82B6-595D934BBBE0}"/>
              </a:ext>
            </a:extLst>
          </p:cNvPr>
          <p:cNvSpPr/>
          <p:nvPr/>
        </p:nvSpPr>
        <p:spPr>
          <a:xfrm>
            <a:off x="3406762" y="1944055"/>
            <a:ext cx="3414429" cy="1384995"/>
          </a:xfrm>
          <a:prstGeom prst="rect">
            <a:avLst/>
          </a:prstGeom>
        </p:spPr>
        <p:txBody>
          <a:bodyPr wrap="square">
            <a:spAutoFit/>
          </a:bodyPr>
          <a:lstStyle/>
          <a:p>
            <a:pPr marR="0">
              <a:spcBef>
                <a:spcPts val="0"/>
              </a:spcBef>
              <a:spcAft>
                <a:spcPts val="0"/>
              </a:spcAft>
            </a:pPr>
            <a:r>
              <a:rPr lang="en-US" sz="2800" dirty="0">
                <a:solidFill>
                  <a:schemeClr val="bg1"/>
                </a:solidFill>
                <a:latin typeface="Chalkduster" panose="03050602040202020205" pitchFamily="66" charset="77"/>
                <a:ea typeface="Times New Roman" panose="02020603050405020304" pitchFamily="18" charset="0"/>
              </a:rPr>
              <a:t>Huntington Park High School</a:t>
            </a:r>
          </a:p>
        </p:txBody>
      </p:sp>
      <p:pic>
        <p:nvPicPr>
          <p:cNvPr id="12" name="Picture 11">
            <a:extLst>
              <a:ext uri="{FF2B5EF4-FFF2-40B4-BE49-F238E27FC236}">
                <a16:creationId xmlns:a16="http://schemas.microsoft.com/office/drawing/2014/main" id="{A0DA3D6D-B73F-5C4B-AA84-2059B7AD33FD}"/>
              </a:ext>
            </a:extLst>
          </p:cNvPr>
          <p:cNvPicPr>
            <a:picLocks noChangeAspect="1"/>
          </p:cNvPicPr>
          <p:nvPr/>
        </p:nvPicPr>
        <p:blipFill rotWithShape="1">
          <a:blip r:embed="rId3">
            <a:extLst>
              <a:ext uri="{28A0092B-C50C-407E-A947-70E740481C1C}">
                <a14:useLocalDpi xmlns:a14="http://schemas.microsoft.com/office/drawing/2010/main" val="0"/>
              </a:ext>
            </a:extLst>
          </a:blip>
          <a:srcRect l="5489" t="24090" r="9206" b="30475"/>
          <a:stretch/>
        </p:blipFill>
        <p:spPr>
          <a:xfrm>
            <a:off x="7007111" y="1419897"/>
            <a:ext cx="5780868" cy="2309248"/>
          </a:xfrm>
          <a:prstGeom prst="rect">
            <a:avLst/>
          </a:prstGeom>
          <a:ln>
            <a:noFill/>
          </a:ln>
          <a:effectLst>
            <a:softEdge rad="112500"/>
          </a:effectLst>
        </p:spPr>
      </p:pic>
      <p:pic>
        <p:nvPicPr>
          <p:cNvPr id="13" name="Picture 12">
            <a:extLst>
              <a:ext uri="{FF2B5EF4-FFF2-40B4-BE49-F238E27FC236}">
                <a16:creationId xmlns:a16="http://schemas.microsoft.com/office/drawing/2014/main" id="{1A995861-3C16-1940-9B25-7C0D790F767B}"/>
              </a:ext>
            </a:extLst>
          </p:cNvPr>
          <p:cNvPicPr>
            <a:picLocks noChangeAspect="1"/>
          </p:cNvPicPr>
          <p:nvPr/>
        </p:nvPicPr>
        <p:blipFill rotWithShape="1">
          <a:blip r:embed="rId4">
            <a:extLst>
              <a:ext uri="{28A0092B-C50C-407E-A947-70E740481C1C}">
                <a14:useLocalDpi xmlns:a14="http://schemas.microsoft.com/office/drawing/2010/main" val="0"/>
              </a:ext>
            </a:extLst>
          </a:blip>
          <a:srcRect t="23046" r="6075" b="24510"/>
          <a:stretch/>
        </p:blipFill>
        <p:spPr>
          <a:xfrm>
            <a:off x="146189" y="6864979"/>
            <a:ext cx="6549079" cy="2742523"/>
          </a:xfrm>
          <a:prstGeom prst="rect">
            <a:avLst/>
          </a:prstGeom>
          <a:ln>
            <a:noFill/>
          </a:ln>
          <a:effectLst>
            <a:softEdge rad="112500"/>
          </a:effectLst>
        </p:spPr>
      </p:pic>
      <p:pic>
        <p:nvPicPr>
          <p:cNvPr id="14" name="Picture 13">
            <a:extLst>
              <a:ext uri="{FF2B5EF4-FFF2-40B4-BE49-F238E27FC236}">
                <a16:creationId xmlns:a16="http://schemas.microsoft.com/office/drawing/2014/main" id="{3E1941EB-18CB-2645-A0E8-C4A5CD7267BD}"/>
              </a:ext>
            </a:extLst>
          </p:cNvPr>
          <p:cNvPicPr>
            <a:picLocks noChangeAspect="1"/>
          </p:cNvPicPr>
          <p:nvPr/>
        </p:nvPicPr>
        <p:blipFill rotWithShape="1">
          <a:blip r:embed="rId5">
            <a:extLst>
              <a:ext uri="{28A0092B-C50C-407E-A947-70E740481C1C}">
                <a14:useLocalDpi xmlns:a14="http://schemas.microsoft.com/office/drawing/2010/main" val="0"/>
              </a:ext>
            </a:extLst>
          </a:blip>
          <a:srcRect l="10817" t="27138" r="25099" b="15229"/>
          <a:stretch/>
        </p:blipFill>
        <p:spPr>
          <a:xfrm rot="5400000">
            <a:off x="-212530" y="3596866"/>
            <a:ext cx="3956044" cy="2668341"/>
          </a:xfrm>
          <a:prstGeom prst="rect">
            <a:avLst/>
          </a:prstGeom>
          <a:ln>
            <a:noFill/>
          </a:ln>
          <a:effectLst>
            <a:softEdge rad="112500"/>
          </a:effectLst>
        </p:spPr>
      </p:pic>
      <p:pic>
        <p:nvPicPr>
          <p:cNvPr id="16" name="Picture 15">
            <a:extLst>
              <a:ext uri="{FF2B5EF4-FFF2-40B4-BE49-F238E27FC236}">
                <a16:creationId xmlns:a16="http://schemas.microsoft.com/office/drawing/2014/main" id="{F6D812C2-674D-4A45-9860-D5E31A2D0499}"/>
              </a:ext>
            </a:extLst>
          </p:cNvPr>
          <p:cNvPicPr>
            <a:picLocks noChangeAspect="1"/>
          </p:cNvPicPr>
          <p:nvPr/>
        </p:nvPicPr>
        <p:blipFill rotWithShape="1">
          <a:blip r:embed="rId6">
            <a:extLst>
              <a:ext uri="{28A0092B-C50C-407E-A947-70E740481C1C}">
                <a14:useLocalDpi xmlns:a14="http://schemas.microsoft.com/office/drawing/2010/main" val="0"/>
              </a:ext>
            </a:extLst>
          </a:blip>
          <a:srcRect t="31633" b="27884"/>
          <a:stretch/>
        </p:blipFill>
        <p:spPr>
          <a:xfrm>
            <a:off x="3319400" y="3674852"/>
            <a:ext cx="9603269" cy="2915729"/>
          </a:xfrm>
          <a:prstGeom prst="rect">
            <a:avLst/>
          </a:prstGeom>
          <a:ln>
            <a:noFill/>
          </a:ln>
          <a:effectLst>
            <a:softEdge rad="112500"/>
          </a:effectLst>
        </p:spPr>
      </p:pic>
      <p:pic>
        <p:nvPicPr>
          <p:cNvPr id="10" name="Picture 9">
            <a:extLst>
              <a:ext uri="{FF2B5EF4-FFF2-40B4-BE49-F238E27FC236}">
                <a16:creationId xmlns:a16="http://schemas.microsoft.com/office/drawing/2014/main" id="{0106747D-583C-924E-8E47-F4ABC8B2CCC5}"/>
              </a:ext>
            </a:extLst>
          </p:cNvPr>
          <p:cNvPicPr>
            <a:picLocks noChangeAspect="1"/>
          </p:cNvPicPr>
          <p:nvPr/>
        </p:nvPicPr>
        <p:blipFill rotWithShape="1">
          <a:blip r:embed="rId7">
            <a:extLst>
              <a:ext uri="{28A0092B-C50C-407E-A947-70E740481C1C}">
                <a14:useLocalDpi xmlns:a14="http://schemas.microsoft.com/office/drawing/2010/main" val="0"/>
              </a:ext>
            </a:extLst>
          </a:blip>
          <a:srcRect l="31427" t="31848" b="19996"/>
          <a:stretch/>
        </p:blipFill>
        <p:spPr>
          <a:xfrm>
            <a:off x="6788259" y="6715507"/>
            <a:ext cx="5405292" cy="2846947"/>
          </a:xfrm>
          <a:prstGeom prst="rect">
            <a:avLst/>
          </a:prstGeom>
          <a:ln>
            <a:noFill/>
          </a:ln>
          <a:effectLst>
            <a:softEdge rad="112500"/>
          </a:effectLst>
        </p:spPr>
      </p:pic>
      <p:pic>
        <p:nvPicPr>
          <p:cNvPr id="11" name="Picture 10">
            <a:extLst>
              <a:ext uri="{FF2B5EF4-FFF2-40B4-BE49-F238E27FC236}">
                <a16:creationId xmlns:a16="http://schemas.microsoft.com/office/drawing/2014/main" id="{4C42748D-74E6-7A40-B76C-D64CAF41DF4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6063801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72B99B-5356-4C01-A1FA-73925D712F54}"/>
              </a:ext>
            </a:extLst>
          </p:cNvPr>
          <p:cNvSpPr txBox="1"/>
          <p:nvPr/>
        </p:nvSpPr>
        <p:spPr>
          <a:xfrm>
            <a:off x="76003" y="540699"/>
            <a:ext cx="12928797"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Why </a:t>
            </a:r>
            <a:r>
              <a:rPr kumimoji="0" lang="en-US" sz="6000" b="0" i="0" u="none" strike="noStrike" cap="none" spc="0" normalizeH="0" baseline="0" dirty="0" err="1">
                <a:ln>
                  <a:noFill/>
                </a:ln>
                <a:solidFill>
                  <a:srgbClr val="FFFF00"/>
                </a:solidFill>
                <a:effectLst/>
                <a:uFillTx/>
                <a:latin typeface="Chalkduster" panose="03050602040202020205" pitchFamily="66" charset="0"/>
                <a:sym typeface="Helvetica Light"/>
              </a:rPr>
              <a:t>Analyse</a:t>
            </a: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 Data </a:t>
            </a:r>
          </a:p>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With Students?</a:t>
            </a:r>
            <a:endParaRPr kumimoji="0" lang="en-AU" sz="60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3" name="Picture 2">
            <a:extLst>
              <a:ext uri="{FF2B5EF4-FFF2-40B4-BE49-F238E27FC236}">
                <a16:creationId xmlns:a16="http://schemas.microsoft.com/office/drawing/2014/main" id="{CA653595-CFE7-FFA8-1B5A-757310DB66CB}"/>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0B472803-E91C-CACB-CF46-E208AD00D444}"/>
              </a:ext>
            </a:extLst>
          </p:cNvPr>
          <p:cNvSpPr txBox="1"/>
          <p:nvPr/>
        </p:nvSpPr>
        <p:spPr>
          <a:xfrm>
            <a:off x="0" y="3328369"/>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4"/>
              </a:rPr>
              <a:t>https://youtu.be/uJ5DBmzOP6o</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5"/>
              </a:rPr>
              <a:t>https://vimeo.com/qisva/whyanalysedata</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61207453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CFD4-8484-F7B1-86AB-DC31BA40C675}"/>
              </a:ext>
            </a:extLst>
          </p:cNvPr>
          <p:cNvSpPr>
            <a:spLocks noGrp="1"/>
          </p:cNvSpPr>
          <p:nvPr>
            <p:ph type="title"/>
          </p:nvPr>
        </p:nvSpPr>
        <p:spPr>
          <a:xfrm>
            <a:off x="1270000" y="2624137"/>
            <a:ext cx="10464800" cy="3302000"/>
          </a:xfrm>
        </p:spPr>
        <p:txBody>
          <a:bodyPr/>
          <a:lstStyle/>
          <a:p>
            <a:r>
              <a:rPr lang="en-US" sz="4400" dirty="0">
                <a:solidFill>
                  <a:schemeClr val="bg1"/>
                </a:solidFill>
                <a:latin typeface="Chalkduster" panose="03050602040202020205" pitchFamily="66" charset="0"/>
              </a:rPr>
              <a:t>What pre-conditions might you need in place to have students’ voices genuinely contribute to your school vision?</a:t>
            </a:r>
            <a:endParaRPr lang="en-AU" sz="4400" dirty="0">
              <a:solidFill>
                <a:schemeClr val="bg1"/>
              </a:solidFill>
              <a:latin typeface="Chalkduster" panose="03050602040202020205" pitchFamily="66" charset="0"/>
            </a:endParaRPr>
          </a:p>
        </p:txBody>
      </p:sp>
      <p:pic>
        <p:nvPicPr>
          <p:cNvPr id="5" name="Picture 4">
            <a:extLst>
              <a:ext uri="{FF2B5EF4-FFF2-40B4-BE49-F238E27FC236}">
                <a16:creationId xmlns:a16="http://schemas.microsoft.com/office/drawing/2014/main" id="{32E6A1D9-E74F-AADD-2B02-D8B1F6B3A08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25643965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30F1EE-C614-4B89-8345-E5524CB95230}"/>
              </a:ext>
            </a:extLst>
          </p:cNvPr>
          <p:cNvSpPr txBox="1"/>
          <p:nvPr/>
        </p:nvSpPr>
        <p:spPr>
          <a:xfrm>
            <a:off x="76003" y="892310"/>
            <a:ext cx="12928797"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0"/>
              </a:rPr>
              <a:t>The Process. Predict First…</a:t>
            </a:r>
            <a:endParaRPr kumimoji="0" lang="en-AU" sz="60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3" name="Picture 2">
            <a:extLst>
              <a:ext uri="{FF2B5EF4-FFF2-40B4-BE49-F238E27FC236}">
                <a16:creationId xmlns:a16="http://schemas.microsoft.com/office/drawing/2014/main" id="{11619F21-A3B1-4D1A-8458-CD86C2554CF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6" name="TextBox 5">
            <a:extLst>
              <a:ext uri="{FF2B5EF4-FFF2-40B4-BE49-F238E27FC236}">
                <a16:creationId xmlns:a16="http://schemas.microsoft.com/office/drawing/2014/main" id="{8972D884-607F-683B-D23A-DA3ED427E7B2}"/>
              </a:ext>
            </a:extLst>
          </p:cNvPr>
          <p:cNvSpPr txBox="1"/>
          <p:nvPr/>
        </p:nvSpPr>
        <p:spPr>
          <a:xfrm>
            <a:off x="76003" y="3317501"/>
            <a:ext cx="12928797"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4"/>
              </a:rPr>
              <a:t>https://youtu.be/K27Wh9ZtWJk</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5"/>
              </a:rPr>
              <a:t>https://vimeo.com/qisva/theprocess</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22863566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56D717-0EB3-A679-224B-7F49E53D3A78}"/>
              </a:ext>
            </a:extLst>
          </p:cNvPr>
          <p:cNvSpPr>
            <a:spLocks noGrp="1"/>
          </p:cNvSpPr>
          <p:nvPr>
            <p:ph idx="1"/>
          </p:nvPr>
        </p:nvSpPr>
        <p:spPr>
          <a:xfrm>
            <a:off x="493078" y="632779"/>
            <a:ext cx="11704320" cy="3024822"/>
          </a:xfrm>
        </p:spPr>
        <p:txBody>
          <a:bodyPr/>
          <a:lstStyle/>
          <a:p>
            <a:pPr marL="0" indent="0" algn="ctr">
              <a:buNone/>
            </a:pPr>
            <a:r>
              <a:rPr lang="en-US" dirty="0">
                <a:solidFill>
                  <a:srgbClr val="FFFF00"/>
                </a:solidFill>
                <a:latin typeface="Chalkduster" panose="03050602040202020205" pitchFamily="66" charset="0"/>
              </a:rPr>
              <a:t>How does asking students to predict what the whole school is saying support development of their voice skills? </a:t>
            </a:r>
            <a:endParaRPr lang="en-AU" dirty="0">
              <a:solidFill>
                <a:srgbClr val="FFFF00"/>
              </a:solidFill>
              <a:latin typeface="Chalkduster" panose="03050602040202020205" pitchFamily="66" charset="0"/>
            </a:endParaRPr>
          </a:p>
        </p:txBody>
      </p:sp>
      <p:sp>
        <p:nvSpPr>
          <p:cNvPr id="4" name="TextBox 3">
            <a:extLst>
              <a:ext uri="{FF2B5EF4-FFF2-40B4-BE49-F238E27FC236}">
                <a16:creationId xmlns:a16="http://schemas.microsoft.com/office/drawing/2014/main" id="{AD1B69AC-3868-9F11-F53F-8C0CA9D55C0D}"/>
              </a:ext>
            </a:extLst>
          </p:cNvPr>
          <p:cNvSpPr txBox="1"/>
          <p:nvPr/>
        </p:nvSpPr>
        <p:spPr>
          <a:xfrm>
            <a:off x="780256" y="4538959"/>
            <a:ext cx="11444288"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Sharing thoughts and ideas in an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environment of trust and respect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0"/>
              </a:rPr>
              <a:t>Offering realistic suggestions for the good of the whole</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Accepting responsibility for not only what you say but what needs to be done</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6" name="Picture 5">
            <a:extLst>
              <a:ext uri="{FF2B5EF4-FFF2-40B4-BE49-F238E27FC236}">
                <a16:creationId xmlns:a16="http://schemas.microsoft.com/office/drawing/2014/main" id="{993186D1-BBED-4E19-A6B1-9DC1661D218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06540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2A22-4398-C270-58ED-216942C04CFC}"/>
              </a:ext>
            </a:extLst>
          </p:cNvPr>
          <p:cNvSpPr>
            <a:spLocks noGrp="1"/>
          </p:cNvSpPr>
          <p:nvPr>
            <p:ph type="title"/>
          </p:nvPr>
        </p:nvSpPr>
        <p:spPr/>
        <p:txBody>
          <a:bodyPr/>
          <a:lstStyle/>
          <a:p>
            <a:r>
              <a:rPr lang="en-US" dirty="0">
                <a:solidFill>
                  <a:srgbClr val="FFFF00"/>
                </a:solidFill>
                <a:latin typeface="Chalkduster" panose="03050602040202020205" pitchFamily="66" charset="0"/>
              </a:rPr>
              <a:t>Skills and Capabilities</a:t>
            </a:r>
            <a:endParaRPr lang="en-AU" dirty="0">
              <a:solidFill>
                <a:srgbClr val="FFFF00"/>
              </a:solidFill>
              <a:latin typeface="Chalkduster" panose="03050602040202020205" pitchFamily="66" charset="0"/>
            </a:endParaRPr>
          </a:p>
        </p:txBody>
      </p:sp>
      <p:sp>
        <p:nvSpPr>
          <p:cNvPr id="3" name="Content Placeholder 2">
            <a:extLst>
              <a:ext uri="{FF2B5EF4-FFF2-40B4-BE49-F238E27FC236}">
                <a16:creationId xmlns:a16="http://schemas.microsoft.com/office/drawing/2014/main" id="{4F931FC4-9E53-BAC1-4C99-E92AF973E1C2}"/>
              </a:ext>
            </a:extLst>
          </p:cNvPr>
          <p:cNvSpPr>
            <a:spLocks noGrp="1"/>
          </p:cNvSpPr>
          <p:nvPr>
            <p:ph idx="1"/>
          </p:nvPr>
        </p:nvSpPr>
        <p:spPr>
          <a:xfrm>
            <a:off x="907415" y="3993039"/>
            <a:ext cx="11704320" cy="1767522"/>
          </a:xfrm>
        </p:spPr>
        <p:txBody>
          <a:bodyPr/>
          <a:lstStyle/>
          <a:p>
            <a:pPr marL="0" indent="0" algn="ctr">
              <a:buNone/>
            </a:pPr>
            <a:r>
              <a:rPr lang="en-US" dirty="0">
                <a:solidFill>
                  <a:schemeClr val="bg1"/>
                </a:solidFill>
                <a:latin typeface="Chalkduster" panose="03050602040202020205" pitchFamily="66" charset="0"/>
              </a:rPr>
              <a:t>As you watch the next part of the process, consider the skills and capabilities that are being developed through this process.</a:t>
            </a:r>
            <a:endParaRPr lang="en-AU" dirty="0">
              <a:solidFill>
                <a:schemeClr val="bg1"/>
              </a:solidFill>
              <a:latin typeface="Chalkduster" panose="03050602040202020205" pitchFamily="66" charset="0"/>
            </a:endParaRPr>
          </a:p>
        </p:txBody>
      </p:sp>
      <p:pic>
        <p:nvPicPr>
          <p:cNvPr id="5" name="Picture 4">
            <a:extLst>
              <a:ext uri="{FF2B5EF4-FFF2-40B4-BE49-F238E27FC236}">
                <a16:creationId xmlns:a16="http://schemas.microsoft.com/office/drawing/2014/main" id="{D46D6A1D-ECF5-C87A-D4A0-580D93D60B5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2529118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A0D87C-666B-465F-B501-4F76D5ACA72D}"/>
              </a:ext>
            </a:extLst>
          </p:cNvPr>
          <p:cNvSpPr txBox="1"/>
          <p:nvPr/>
        </p:nvSpPr>
        <p:spPr>
          <a:xfrm>
            <a:off x="1230141" y="719977"/>
            <a:ext cx="11103429"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Observe and think about why. </a:t>
            </a:r>
            <a:endParaRPr kumimoji="0" lang="en-AU" sz="60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3" name="Picture 2">
            <a:extLst>
              <a:ext uri="{FF2B5EF4-FFF2-40B4-BE49-F238E27FC236}">
                <a16:creationId xmlns:a16="http://schemas.microsoft.com/office/drawing/2014/main" id="{50586267-98F8-511D-FE1F-411BBF27D84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6" name="TextBox 5">
            <a:extLst>
              <a:ext uri="{FF2B5EF4-FFF2-40B4-BE49-F238E27FC236}">
                <a16:creationId xmlns:a16="http://schemas.microsoft.com/office/drawing/2014/main" id="{D2F29E1F-94DA-2F4E-0E9F-655934C4C952}"/>
              </a:ext>
            </a:extLst>
          </p:cNvPr>
          <p:cNvSpPr txBox="1"/>
          <p:nvPr/>
        </p:nvSpPr>
        <p:spPr>
          <a:xfrm>
            <a:off x="0" y="3599302"/>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4"/>
              </a:rPr>
              <a:t>https://youtu.be/dDt_0m7wvYU</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5"/>
              </a:rPr>
              <a:t>https://vimeo.com/qisva/observe</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5106904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8D400B-8835-4D59-9F02-DC1DE4B330D0}"/>
              </a:ext>
            </a:extLst>
          </p:cNvPr>
          <p:cNvSpPr txBox="1"/>
          <p:nvPr/>
        </p:nvSpPr>
        <p:spPr>
          <a:xfrm>
            <a:off x="0" y="319883"/>
            <a:ext cx="13004799"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But First, Let’s </a:t>
            </a:r>
            <a:r>
              <a:rPr lang="en-US" sz="6000" dirty="0">
                <a:solidFill>
                  <a:srgbClr val="FFFF00"/>
                </a:solidFill>
                <a:latin typeface="Chalkduster" panose="03050602040202020205" pitchFamily="66" charset="0"/>
              </a:rPr>
              <a:t>C</a:t>
            </a:r>
            <a:r>
              <a:rPr kumimoji="0" lang="en-US" sz="6000" b="0" i="0" u="none" strike="noStrike" cap="none" spc="0" normalizeH="0" baseline="0" dirty="0">
                <a:ln>
                  <a:noFill/>
                </a:ln>
                <a:solidFill>
                  <a:srgbClr val="FFFF00"/>
                </a:solidFill>
                <a:effectLst/>
                <a:uFillTx/>
                <a:latin typeface="Chalkduster" panose="03050602040202020205" pitchFamily="66" charset="0"/>
                <a:sym typeface="Helvetica Light"/>
              </a:rPr>
              <a:t>elebrate!</a:t>
            </a:r>
            <a:endParaRPr kumimoji="0" lang="en-AU" sz="60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sp>
        <p:nvSpPr>
          <p:cNvPr id="3" name="TextBox 2">
            <a:extLst>
              <a:ext uri="{FF2B5EF4-FFF2-40B4-BE49-F238E27FC236}">
                <a16:creationId xmlns:a16="http://schemas.microsoft.com/office/drawing/2014/main" id="{BA312AA0-7F36-D252-4953-499D9385D049}"/>
              </a:ext>
            </a:extLst>
          </p:cNvPr>
          <p:cNvSpPr txBox="1"/>
          <p:nvPr/>
        </p:nvSpPr>
        <p:spPr>
          <a:xfrm>
            <a:off x="0" y="3656168"/>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3"/>
              </a:rPr>
              <a:t>https://youtu.be/Y7tUygK6aXY</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4"/>
              </a:rPr>
              <a:t>https://vimeo.com/qisva/celebrate</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1845747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350E5C-E306-1D8B-CFA9-7040D6F74851}"/>
              </a:ext>
            </a:extLst>
          </p:cNvPr>
          <p:cNvSpPr>
            <a:spLocks noGrp="1"/>
          </p:cNvSpPr>
          <p:nvPr>
            <p:ph idx="1"/>
          </p:nvPr>
        </p:nvSpPr>
        <p:spPr>
          <a:xfrm>
            <a:off x="907415" y="3518854"/>
            <a:ext cx="11704320" cy="1696084"/>
          </a:xfrm>
        </p:spPr>
        <p:txBody>
          <a:bodyPr/>
          <a:lstStyle/>
          <a:p>
            <a:pPr marL="0" indent="0" algn="ctr">
              <a:buNone/>
            </a:pPr>
            <a:r>
              <a:rPr lang="en-US" dirty="0">
                <a:solidFill>
                  <a:schemeClr val="bg1"/>
                </a:solidFill>
                <a:latin typeface="Chalkduster" panose="03050602040202020205" pitchFamily="66" charset="0"/>
              </a:rPr>
              <a:t>How did the visual prompts support a sense of accomplishment?</a:t>
            </a:r>
            <a:endParaRPr lang="en-AU" dirty="0">
              <a:solidFill>
                <a:schemeClr val="bg1"/>
              </a:solidFill>
              <a:latin typeface="Chalkduster" panose="03050602040202020205" pitchFamily="66" charset="0"/>
            </a:endParaRPr>
          </a:p>
        </p:txBody>
      </p:sp>
      <p:pic>
        <p:nvPicPr>
          <p:cNvPr id="5" name="Picture 4">
            <a:extLst>
              <a:ext uri="{FF2B5EF4-FFF2-40B4-BE49-F238E27FC236}">
                <a16:creationId xmlns:a16="http://schemas.microsoft.com/office/drawing/2014/main" id="{43DB0682-4F57-4DCF-9F58-74B045CF29B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3239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E5F0-C4E5-A96A-6D17-3A2D29F8FFD5}"/>
              </a:ext>
            </a:extLst>
          </p:cNvPr>
          <p:cNvSpPr>
            <a:spLocks noGrp="1"/>
          </p:cNvSpPr>
          <p:nvPr>
            <p:ph idx="1"/>
          </p:nvPr>
        </p:nvSpPr>
        <p:spPr>
          <a:xfrm>
            <a:off x="650240" y="3147379"/>
            <a:ext cx="11704320" cy="2267584"/>
          </a:xfrm>
        </p:spPr>
        <p:txBody>
          <a:bodyPr/>
          <a:lstStyle/>
          <a:p>
            <a:pPr marL="0" indent="0" algn="ctr">
              <a:buNone/>
            </a:pPr>
            <a:r>
              <a:rPr lang="en-US" dirty="0">
                <a:solidFill>
                  <a:schemeClr val="bg1"/>
                </a:solidFill>
                <a:latin typeface="Chalkduster" panose="03050602040202020205" pitchFamily="66" charset="0"/>
              </a:rPr>
              <a:t>What do you hear that encourages inclusivity and hearing different perspectives?</a:t>
            </a:r>
            <a:endParaRPr lang="en-AU" dirty="0">
              <a:solidFill>
                <a:schemeClr val="bg1"/>
              </a:solidFill>
              <a:latin typeface="Chalkduster" panose="03050602040202020205" pitchFamily="66" charset="0"/>
            </a:endParaRPr>
          </a:p>
        </p:txBody>
      </p:sp>
      <p:pic>
        <p:nvPicPr>
          <p:cNvPr id="5" name="Picture 4">
            <a:extLst>
              <a:ext uri="{FF2B5EF4-FFF2-40B4-BE49-F238E27FC236}">
                <a16:creationId xmlns:a16="http://schemas.microsoft.com/office/drawing/2014/main" id="{FA7EA65F-8FF3-C271-3C85-8F0A7C95D78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358961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6CAE-D547-4967-B096-487E39069BE8}"/>
              </a:ext>
            </a:extLst>
          </p:cNvPr>
          <p:cNvSpPr>
            <a:spLocks noGrp="1"/>
          </p:cNvSpPr>
          <p:nvPr>
            <p:ph type="title"/>
          </p:nvPr>
        </p:nvSpPr>
        <p:spPr>
          <a:xfrm>
            <a:off x="650240" y="390596"/>
            <a:ext cx="11704320" cy="971673"/>
          </a:xfrm>
        </p:spPr>
        <p:txBody>
          <a:bodyPr/>
          <a:lstStyle/>
          <a:p>
            <a:r>
              <a:rPr lang="en-US" sz="6000" dirty="0">
                <a:solidFill>
                  <a:srgbClr val="FFFF00"/>
                </a:solidFill>
                <a:latin typeface="Chalkduster" panose="03050602040202020205" pitchFamily="66" charset="0"/>
              </a:rPr>
              <a:t>Using Our Voice…  Thinking Why</a:t>
            </a:r>
            <a:endParaRPr lang="en-AU" sz="6000" dirty="0">
              <a:solidFill>
                <a:srgbClr val="FFFF00"/>
              </a:solidFill>
              <a:latin typeface="Chalkduster" panose="03050602040202020205" pitchFamily="66" charset="0"/>
            </a:endParaRPr>
          </a:p>
        </p:txBody>
      </p:sp>
      <p:sp>
        <p:nvSpPr>
          <p:cNvPr id="5" name="TextBox 4">
            <a:extLst>
              <a:ext uri="{FF2B5EF4-FFF2-40B4-BE49-F238E27FC236}">
                <a16:creationId xmlns:a16="http://schemas.microsoft.com/office/drawing/2014/main" id="{7D972C4F-69B2-0218-63F7-9FD03CAC8D5F}"/>
              </a:ext>
            </a:extLst>
          </p:cNvPr>
          <p:cNvSpPr txBox="1"/>
          <p:nvPr/>
        </p:nvSpPr>
        <p:spPr>
          <a:xfrm>
            <a:off x="0" y="3893235"/>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chemeClr val="bg1"/>
                </a:solidFill>
                <a:latin typeface="Chalkduster" panose="03050602040202020205" pitchFamily="66" charset="77"/>
                <a:hlinkClick r:id="rId3"/>
              </a:rPr>
              <a:t>https://youtu.be/I9Uv1XNQC_s</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4"/>
              </a:rPr>
              <a:t>https://vimeo.com/qisva/usingourvoice</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1516808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E5F0-C4E5-A96A-6D17-3A2D29F8FFD5}"/>
              </a:ext>
            </a:extLst>
          </p:cNvPr>
          <p:cNvSpPr>
            <a:spLocks noGrp="1"/>
          </p:cNvSpPr>
          <p:nvPr>
            <p:ph idx="1"/>
          </p:nvPr>
        </p:nvSpPr>
        <p:spPr>
          <a:xfrm>
            <a:off x="242888" y="3147379"/>
            <a:ext cx="12761912" cy="2267584"/>
          </a:xfrm>
        </p:spPr>
        <p:txBody>
          <a:bodyPr/>
          <a:lstStyle/>
          <a:p>
            <a:pPr marL="0" indent="0" algn="ctr">
              <a:buNone/>
            </a:pPr>
            <a:r>
              <a:rPr lang="en-US" dirty="0">
                <a:solidFill>
                  <a:schemeClr val="bg1"/>
                </a:solidFill>
                <a:latin typeface="Chalkduster" panose="03050602040202020205" pitchFamily="66" charset="0"/>
              </a:rPr>
              <a:t>What did you hear that encourages inclusivity and hearing from different perspectives?</a:t>
            </a:r>
            <a:endParaRPr lang="en-AU" dirty="0">
              <a:solidFill>
                <a:schemeClr val="bg1"/>
              </a:solidFill>
              <a:latin typeface="Chalkduster" panose="03050602040202020205" pitchFamily="66" charset="0"/>
            </a:endParaRPr>
          </a:p>
        </p:txBody>
      </p:sp>
      <p:pic>
        <p:nvPicPr>
          <p:cNvPr id="4" name="Picture 3">
            <a:extLst>
              <a:ext uri="{FF2B5EF4-FFF2-40B4-BE49-F238E27FC236}">
                <a16:creationId xmlns:a16="http://schemas.microsoft.com/office/drawing/2014/main" id="{2A991DAB-C837-A22E-474F-A7D7794CD88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63604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5A3D3-4368-435B-A919-EA8622B53971}"/>
              </a:ext>
            </a:extLst>
          </p:cNvPr>
          <p:cNvSpPr>
            <a:spLocks noGrp="1"/>
          </p:cNvSpPr>
          <p:nvPr>
            <p:ph type="title"/>
          </p:nvPr>
        </p:nvSpPr>
        <p:spPr/>
        <p:txBody>
          <a:bodyPr/>
          <a:lstStyle/>
          <a:p>
            <a:r>
              <a:rPr lang="en-US" sz="6000" dirty="0">
                <a:solidFill>
                  <a:srgbClr val="FFFF00"/>
                </a:solidFill>
                <a:latin typeface="Chalkduster" panose="03050602040202020205" pitchFamily="66" charset="0"/>
              </a:rPr>
              <a:t>Shared Responsibility</a:t>
            </a:r>
            <a:endParaRPr lang="en-AU" sz="6000" dirty="0">
              <a:solidFill>
                <a:srgbClr val="FFFF00"/>
              </a:solidFill>
              <a:latin typeface="Chalkduster" panose="03050602040202020205" pitchFamily="66" charset="0"/>
            </a:endParaRPr>
          </a:p>
        </p:txBody>
      </p:sp>
      <p:pic>
        <p:nvPicPr>
          <p:cNvPr id="5" name="Picture 4">
            <a:extLst>
              <a:ext uri="{FF2B5EF4-FFF2-40B4-BE49-F238E27FC236}">
                <a16:creationId xmlns:a16="http://schemas.microsoft.com/office/drawing/2014/main" id="{F96AF774-7F67-BEC0-F1C0-C4A8D3A3BFA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6" name="TextBox 5">
            <a:extLst>
              <a:ext uri="{FF2B5EF4-FFF2-40B4-BE49-F238E27FC236}">
                <a16:creationId xmlns:a16="http://schemas.microsoft.com/office/drawing/2014/main" id="{D5CEBB02-5A2E-E71B-D2CC-A99F4B1968C4}"/>
              </a:ext>
            </a:extLst>
          </p:cNvPr>
          <p:cNvSpPr txBox="1"/>
          <p:nvPr/>
        </p:nvSpPr>
        <p:spPr>
          <a:xfrm>
            <a:off x="-76003" y="3791635"/>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a:t>
            </a:r>
            <a:r>
              <a:rPr lang="en-US" dirty="0">
                <a:solidFill>
                  <a:schemeClr val="bg1"/>
                </a:solidFill>
                <a:latin typeface="Chalkduster" panose="03050602040202020205" pitchFamily="66" charset="77"/>
                <a:hlinkClick r:id="rId4">
                  <a:extLst>
                    <a:ext uri="{A12FA001-AC4F-418D-AE19-62706E023703}">
                      <ahyp:hlinkClr xmlns:ahyp="http://schemas.microsoft.com/office/drawing/2018/hyperlinkcolor" val="tx"/>
                    </a:ext>
                  </a:extLst>
                </a:hlinkClick>
              </a:rPr>
              <a:t>–</a:t>
            </a:r>
            <a:r>
              <a:rPr lang="en-US" dirty="0">
                <a:solidFill>
                  <a:schemeClr val="bg1"/>
                </a:solidFill>
                <a:latin typeface="Chalkduster" panose="03050602040202020205" pitchFamily="66" charset="77"/>
              </a:rPr>
              <a:t> </a:t>
            </a:r>
          </a:p>
          <a:p>
            <a:r>
              <a:rPr lang="en-US" dirty="0">
                <a:solidFill>
                  <a:schemeClr val="bg1"/>
                </a:solidFill>
                <a:latin typeface="Chalkduster" panose="03050602040202020205" pitchFamily="66" charset="77"/>
                <a:hlinkClick r:id="rId4"/>
              </a:rPr>
              <a:t>https://youtu.be/4Yd0lPdMH6s</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5"/>
              </a:rPr>
              <a:t>https://vimeo.com/qisva/sharedresponsibility</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2722974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65EB2102-69DE-4D21-8610-63916712A9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880" y="432341"/>
            <a:ext cx="8153400" cy="8984076"/>
          </a:xfrm>
          <a:prstGeom prst="rect">
            <a:avLst/>
          </a:prstGeom>
        </p:spPr>
      </p:pic>
      <p:pic>
        <p:nvPicPr>
          <p:cNvPr id="3" name="Picture 2">
            <a:extLst>
              <a:ext uri="{FF2B5EF4-FFF2-40B4-BE49-F238E27FC236}">
                <a16:creationId xmlns:a16="http://schemas.microsoft.com/office/drawing/2014/main" id="{7A492CC0-F597-B2AC-5054-51D3270FDAE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226133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212272" y="3771191"/>
            <a:ext cx="12599778" cy="50270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In your breakout groups discuss the value of interpreting student voice data </a:t>
            </a:r>
          </a:p>
          <a:p>
            <a:pPr rtl="0" latinLnBrk="1" hangingPunct="0"/>
            <a:r>
              <a:rPr lang="en-US" sz="4000" dirty="0">
                <a:solidFill>
                  <a:schemeClr val="bg1"/>
                </a:solidFill>
                <a:latin typeface="Chalkduster" panose="03050602040202020205" pitchFamily="66" charset="77"/>
              </a:rPr>
              <a:t>with students. </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What pre-conditions would need to be in place in your context before this process could be implemented in your school?</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61111" y="267409"/>
            <a:ext cx="1877066" cy="2916157"/>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949762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91F50-1445-4F34-88B3-9940BA22E2BC}"/>
              </a:ext>
            </a:extLst>
          </p:cNvPr>
          <p:cNvSpPr>
            <a:spLocks noGrp="1"/>
          </p:cNvSpPr>
          <p:nvPr>
            <p:ph type="title"/>
          </p:nvPr>
        </p:nvSpPr>
        <p:spPr>
          <a:xfrm>
            <a:off x="650240" y="390596"/>
            <a:ext cx="11704320" cy="1008996"/>
          </a:xfrm>
        </p:spPr>
        <p:txBody>
          <a:bodyPr/>
          <a:lstStyle/>
          <a:p>
            <a:r>
              <a:rPr lang="en-US" sz="6000" dirty="0">
                <a:solidFill>
                  <a:srgbClr val="FFFF00"/>
                </a:solidFill>
                <a:latin typeface="Chalkduster" panose="03050602040202020205" pitchFamily="66" charset="0"/>
              </a:rPr>
              <a:t>Things to think about</a:t>
            </a:r>
            <a:endParaRPr lang="en-AU" sz="6000" dirty="0">
              <a:solidFill>
                <a:srgbClr val="FFFF00"/>
              </a:solidFill>
              <a:latin typeface="Chalkduster" panose="03050602040202020205" pitchFamily="66" charset="0"/>
            </a:endParaRPr>
          </a:p>
        </p:txBody>
      </p:sp>
      <p:pic>
        <p:nvPicPr>
          <p:cNvPr id="5" name="Picture 4">
            <a:extLst>
              <a:ext uri="{FF2B5EF4-FFF2-40B4-BE49-F238E27FC236}">
                <a16:creationId xmlns:a16="http://schemas.microsoft.com/office/drawing/2014/main" id="{F75089A9-1211-FB74-734D-41CAF6C5611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6" name="TextBox 5">
            <a:extLst>
              <a:ext uri="{FF2B5EF4-FFF2-40B4-BE49-F238E27FC236}">
                <a16:creationId xmlns:a16="http://schemas.microsoft.com/office/drawing/2014/main" id="{7BAF81C7-904A-0F49-32DC-D7B62D7D32F1}"/>
              </a:ext>
            </a:extLst>
          </p:cNvPr>
          <p:cNvSpPr txBox="1"/>
          <p:nvPr/>
        </p:nvSpPr>
        <p:spPr>
          <a:xfrm>
            <a:off x="-101600" y="3866372"/>
            <a:ext cx="132080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a:t>
            </a:r>
            <a:r>
              <a:rPr lang="en-US" dirty="0">
                <a:solidFill>
                  <a:schemeClr val="bg1"/>
                </a:solidFill>
                <a:latin typeface="Chalkduster" panose="03050602040202020205" pitchFamily="66" charset="77"/>
                <a:hlinkClick r:id="rId4">
                  <a:extLst>
                    <a:ext uri="{A12FA001-AC4F-418D-AE19-62706E023703}">
                      <ahyp:hlinkClr xmlns:ahyp="http://schemas.microsoft.com/office/drawing/2018/hyperlinkcolor" val="tx"/>
                    </a:ext>
                  </a:extLst>
                </a:hlinkClick>
              </a:rPr>
              <a:t>–</a:t>
            </a:r>
            <a:r>
              <a:rPr lang="en-US" dirty="0">
                <a:solidFill>
                  <a:schemeClr val="bg1"/>
                </a:solidFill>
                <a:latin typeface="Chalkduster" panose="03050602040202020205" pitchFamily="66" charset="77"/>
              </a:rPr>
              <a:t> </a:t>
            </a:r>
          </a:p>
          <a:p>
            <a:r>
              <a:rPr lang="en-US" dirty="0">
                <a:solidFill>
                  <a:schemeClr val="bg1"/>
                </a:solidFill>
                <a:latin typeface="Chalkduster" panose="03050602040202020205" pitchFamily="66" charset="77"/>
                <a:hlinkClick r:id="rId4"/>
              </a:rPr>
              <a:t>https://youtu.be/aYRI1H1Ky3Q</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5"/>
              </a:rPr>
              <a:t>https://vimeo.com/qisva/thingstothinkabout</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7282128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timeline&#10;&#10;Description automatically generated">
            <a:extLst>
              <a:ext uri="{FF2B5EF4-FFF2-40B4-BE49-F238E27FC236}">
                <a16:creationId xmlns:a16="http://schemas.microsoft.com/office/drawing/2014/main" id="{D0DDE48A-EECF-E94E-926A-240286C69C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977" y="209870"/>
            <a:ext cx="7251305" cy="9333859"/>
          </a:xfrm>
          <a:prstGeom prst="rect">
            <a:avLst/>
          </a:prstGeom>
        </p:spPr>
      </p:pic>
      <p:pic>
        <p:nvPicPr>
          <p:cNvPr id="6" name="Picture 5">
            <a:extLst>
              <a:ext uri="{FF2B5EF4-FFF2-40B4-BE49-F238E27FC236}">
                <a16:creationId xmlns:a16="http://schemas.microsoft.com/office/drawing/2014/main" id="{8591C7C6-D6E2-FB4E-899E-7B818804BF8B}"/>
              </a:ext>
            </a:extLst>
          </p:cNvPr>
          <p:cNvPicPr>
            <a:picLocks noChangeAspect="1"/>
          </p:cNvPicPr>
          <p:nvPr/>
        </p:nvPicPr>
        <p:blipFill>
          <a:blip r:embed="rId3"/>
          <a:stretch>
            <a:fillRect/>
          </a:stretch>
        </p:blipFill>
        <p:spPr>
          <a:xfrm rot="10800000" flipH="1" flipV="1">
            <a:off x="11814347" y="9077603"/>
            <a:ext cx="1190453" cy="675997"/>
          </a:xfrm>
          <a:prstGeom prst="rect">
            <a:avLst/>
          </a:prstGeom>
        </p:spPr>
      </p:pic>
    </p:spTree>
    <p:extLst>
      <p:ext uri="{BB962C8B-B14F-4D97-AF65-F5344CB8AC3E}">
        <p14:creationId xmlns:p14="http://schemas.microsoft.com/office/powerpoint/2010/main" val="2891631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212272" y="3463411"/>
            <a:ext cx="12599778"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4000" dirty="0">
                <a:solidFill>
                  <a:schemeClr val="bg1"/>
                </a:solidFill>
                <a:latin typeface="Chalkduster" panose="03050602040202020205" pitchFamily="66" charset="77"/>
              </a:rPr>
              <a:t>What is your current culture of giving</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&amp; receiving feedback?</a:t>
            </a:r>
          </a:p>
          <a:p>
            <a:pPr rtl="0" latinLnBrk="1" hangingPunct="0"/>
            <a:r>
              <a:rPr lang="en-US" sz="4000" dirty="0">
                <a:solidFill>
                  <a:schemeClr val="bg1"/>
                </a:solidFill>
                <a:latin typeface="Chalkduster" panose="03050602040202020205" pitchFamily="66" charset="77"/>
              </a:rPr>
              <a:t>-teacher to student</a:t>
            </a:r>
          </a:p>
          <a:p>
            <a:pPr rtl="0" latinLnBrk="1" hangingPunct="0"/>
            <a:r>
              <a:rPr lang="en-US" sz="4000" dirty="0">
                <a:solidFill>
                  <a:schemeClr val="bg1"/>
                </a:solidFill>
                <a:latin typeface="Chalkduster" panose="03050602040202020205" pitchFamily="66" charset="77"/>
              </a:rPr>
              <a:t>-student to teacher</a:t>
            </a:r>
          </a:p>
          <a:p>
            <a:pPr rtl="0" latinLnBrk="1" hangingPunct="0"/>
            <a:r>
              <a:rPr lang="en-US" sz="4000" dirty="0">
                <a:solidFill>
                  <a:schemeClr val="bg1"/>
                </a:solidFill>
                <a:latin typeface="Chalkduster" panose="03050602040202020205" pitchFamily="66" charset="77"/>
              </a:rPr>
              <a:t>-peer to peer</a:t>
            </a:r>
          </a:p>
          <a:p>
            <a:pPr rtl="0" latinLnBrk="1" hangingPunct="0"/>
            <a:endParaRPr lang="en-US" sz="4000" dirty="0">
              <a:solidFill>
                <a:schemeClr val="bg1"/>
              </a:solidFill>
              <a:latin typeface="Chalkduster" panose="03050602040202020205" pitchFamily="66" charset="77"/>
            </a:endParaRPr>
          </a:p>
          <a:p>
            <a:pPr rtl="0" latinLnBrk="1" hangingPunct="0"/>
            <a:r>
              <a:rPr lang="en-US" sz="4000" dirty="0">
                <a:solidFill>
                  <a:schemeClr val="bg1"/>
                </a:solidFill>
                <a:latin typeface="Chalkduster" panose="03050602040202020205" pitchFamily="66" charset="77"/>
              </a:rPr>
              <a:t>What hesitations might teachers have</a:t>
            </a:r>
            <a:br>
              <a:rPr lang="en-US" sz="4000" dirty="0">
                <a:solidFill>
                  <a:schemeClr val="bg1"/>
                </a:solidFill>
                <a:latin typeface="Chalkduster" panose="03050602040202020205" pitchFamily="66" charset="77"/>
              </a:rPr>
            </a:br>
            <a:r>
              <a:rPr lang="en-US" sz="4000" dirty="0">
                <a:solidFill>
                  <a:schemeClr val="bg1"/>
                </a:solidFill>
                <a:latin typeface="Chalkduster" panose="03050602040202020205" pitchFamily="66" charset="77"/>
              </a:rPr>
              <a:t>regarding student voice data?</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825025" y="474342"/>
            <a:ext cx="744920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461111" y="267409"/>
            <a:ext cx="1877066" cy="2916157"/>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27739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E41717-923B-074A-970E-A33011C84B08}"/>
              </a:ext>
            </a:extLst>
          </p:cNvPr>
          <p:cNvSpPr txBox="1"/>
          <p:nvPr/>
        </p:nvSpPr>
        <p:spPr>
          <a:xfrm>
            <a:off x="2180844" y="178280"/>
            <a:ext cx="11411712"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77"/>
              </a:rPr>
              <a:t>Gathering S</a:t>
            </a: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tudent</a:t>
            </a:r>
            <a:b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Feedback</a:t>
            </a:r>
            <a:b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br>
            <a:r>
              <a:rPr lang="en-US" sz="6000" dirty="0">
                <a:solidFill>
                  <a:srgbClr val="FFFF00"/>
                </a:solidFill>
                <a:latin typeface="Chalkduster" panose="03050602040202020205" pitchFamily="66" charset="77"/>
              </a:rPr>
              <a:t>does </a:t>
            </a:r>
            <a:r>
              <a:rPr lang="en-US" sz="6000" u="sng" dirty="0">
                <a:solidFill>
                  <a:srgbClr val="FFFF00"/>
                </a:solidFill>
                <a:latin typeface="Chalkduster" panose="03050602040202020205" pitchFamily="66" charset="77"/>
              </a:rPr>
              <a:t>not</a:t>
            </a:r>
            <a:r>
              <a:rPr lang="en-US" sz="6000" dirty="0">
                <a:solidFill>
                  <a:srgbClr val="FFFF00"/>
                </a:solidFill>
                <a:latin typeface="Chalkduster" panose="03050602040202020205" pitchFamily="66" charset="77"/>
              </a:rPr>
              <a:t> mean…</a:t>
            </a:r>
          </a:p>
        </p:txBody>
      </p:sp>
      <p:sp>
        <p:nvSpPr>
          <p:cNvPr id="3" name="TextBox 2">
            <a:extLst>
              <a:ext uri="{FF2B5EF4-FFF2-40B4-BE49-F238E27FC236}">
                <a16:creationId xmlns:a16="http://schemas.microsoft.com/office/drawing/2014/main" id="{2326B3B7-F6F1-E641-899F-D26D3EAA0987}"/>
              </a:ext>
            </a:extLst>
          </p:cNvPr>
          <p:cNvSpPr txBox="1"/>
          <p:nvPr/>
        </p:nvSpPr>
        <p:spPr>
          <a:xfrm>
            <a:off x="643827" y="3377103"/>
            <a:ext cx="11887200"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Students are evaluating teachers</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Students know more than the teachers</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All student feedback must be acted upon</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Teachers are doing something wrong</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A once a year survey to “check the box” </a:t>
            </a:r>
            <a:r>
              <a:rPr lang="en-US" dirty="0">
                <a:solidFill>
                  <a:srgbClr val="000000"/>
                </a:solidFill>
              </a:rPr>
              <a: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8E8A96C8-C11A-7648-80AD-3251156B4E7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6" name="Picture 5" descr="Icon&#10;&#10;Description automatically generated">
            <a:extLst>
              <a:ext uri="{FF2B5EF4-FFF2-40B4-BE49-F238E27FC236}">
                <a16:creationId xmlns:a16="http://schemas.microsoft.com/office/drawing/2014/main" id="{1D9EEFB8-5C7A-5D41-A9E3-DDDC0DE071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093" y="256722"/>
            <a:ext cx="2862036" cy="2862036"/>
          </a:xfrm>
          <a:prstGeom prst="rect">
            <a:avLst/>
          </a:prstGeom>
        </p:spPr>
      </p:pic>
    </p:spTree>
    <p:extLst>
      <p:ext uri="{BB962C8B-B14F-4D97-AF65-F5344CB8AC3E}">
        <p14:creationId xmlns:p14="http://schemas.microsoft.com/office/powerpoint/2010/main" val="15159761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E41717-923B-074A-970E-A33011C84B08}"/>
              </a:ext>
            </a:extLst>
          </p:cNvPr>
          <p:cNvSpPr txBox="1"/>
          <p:nvPr/>
        </p:nvSpPr>
        <p:spPr>
          <a:xfrm>
            <a:off x="2180844" y="178280"/>
            <a:ext cx="11411712"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panose="03050602040202020205" pitchFamily="66" charset="77"/>
              </a:rPr>
              <a:t>Gathering S</a:t>
            </a: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tudent</a:t>
            </a:r>
            <a:b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t>Feedback</a:t>
            </a:r>
            <a:br>
              <a:rPr kumimoji="0" lang="en-US" sz="6000" b="0" i="0" u="none" strike="noStrike" cap="none" spc="0" normalizeH="0" baseline="0" dirty="0">
                <a:ln>
                  <a:noFill/>
                </a:ln>
                <a:solidFill>
                  <a:srgbClr val="FFFF00"/>
                </a:solidFill>
                <a:effectLst/>
                <a:uFillTx/>
                <a:latin typeface="Chalkduster" panose="03050602040202020205" pitchFamily="66" charset="77"/>
                <a:sym typeface="Helvetica Light"/>
              </a:rPr>
            </a:br>
            <a:r>
              <a:rPr lang="en-US" sz="6000" u="sng" dirty="0">
                <a:solidFill>
                  <a:srgbClr val="FFFF00"/>
                </a:solidFill>
                <a:latin typeface="Chalkduster" panose="03050602040202020205" pitchFamily="66" charset="77"/>
              </a:rPr>
              <a:t>does</a:t>
            </a:r>
            <a:r>
              <a:rPr lang="en-US" sz="6000" dirty="0">
                <a:solidFill>
                  <a:srgbClr val="FFFF00"/>
                </a:solidFill>
                <a:latin typeface="Chalkduster" panose="03050602040202020205" pitchFamily="66" charset="77"/>
              </a:rPr>
              <a:t> mean…</a:t>
            </a:r>
          </a:p>
        </p:txBody>
      </p:sp>
      <p:sp>
        <p:nvSpPr>
          <p:cNvPr id="3" name="TextBox 2">
            <a:extLst>
              <a:ext uri="{FF2B5EF4-FFF2-40B4-BE49-F238E27FC236}">
                <a16:creationId xmlns:a16="http://schemas.microsoft.com/office/drawing/2014/main" id="{2326B3B7-F6F1-E641-899F-D26D3EAA0987}"/>
              </a:ext>
            </a:extLst>
          </p:cNvPr>
          <p:cNvSpPr txBox="1"/>
          <p:nvPr/>
        </p:nvSpPr>
        <p:spPr>
          <a:xfrm>
            <a:off x="777892" y="3763390"/>
            <a:ext cx="11887200" cy="67505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We are ready to listen &amp; students are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prepared to share</a:t>
            </a:r>
            <a:br>
              <a:rPr lang="en-US" dirty="0">
                <a:solidFill>
                  <a:schemeClr val="bg1"/>
                </a:solidFill>
                <a:latin typeface="Chalkduster" panose="03050602040202020205" pitchFamily="66" charset="77"/>
              </a:rPr>
            </a:b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We believe students have something</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to teach us</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We are willing to learn from students</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We plan to take action in partnership</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with students</a:t>
            </a:r>
          </a:p>
          <a:p>
            <a:pPr marL="571500" marR="0" indent="-571500" algn="l"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8E8A96C8-C11A-7648-80AD-3251156B4E7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F405B37F-0F76-5D45-A69D-29D1F72B52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723" y="146957"/>
            <a:ext cx="2582636" cy="3484055"/>
          </a:xfrm>
          <a:prstGeom prst="rect">
            <a:avLst/>
          </a:prstGeom>
          <a:effectLst>
            <a:softEdge rad="234769"/>
          </a:effectLst>
        </p:spPr>
      </p:pic>
    </p:spTree>
    <p:extLst>
      <p:ext uri="{BB962C8B-B14F-4D97-AF65-F5344CB8AC3E}">
        <p14:creationId xmlns:p14="http://schemas.microsoft.com/office/powerpoint/2010/main" val="842037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FCA10C-96A3-134C-8D9F-D2CE9577E39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8" name="Text Placeholder 2">
            <a:extLst>
              <a:ext uri="{FF2B5EF4-FFF2-40B4-BE49-F238E27FC236}">
                <a16:creationId xmlns:a16="http://schemas.microsoft.com/office/drawing/2014/main" id="{6D454B31-4CFC-8342-A13F-A642FA1C91D0}"/>
              </a:ext>
            </a:extLst>
          </p:cNvPr>
          <p:cNvSpPr txBox="1">
            <a:spLocks/>
          </p:cNvSpPr>
          <p:nvPr/>
        </p:nvSpPr>
        <p:spPr>
          <a:xfrm>
            <a:off x="614746" y="3395629"/>
            <a:ext cx="12126696" cy="42265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lvl1pPr marL="0" indent="0" algn="ctr">
              <a:spcBef>
                <a:spcPts val="700"/>
              </a:spcBef>
              <a:buSzTx/>
              <a:buNone/>
              <a:defRPr sz="4400">
                <a:latin typeface="Arial"/>
                <a:ea typeface="Arial"/>
                <a:cs typeface="Arial"/>
                <a:sym typeface="Arial"/>
              </a:defRPr>
            </a:lvl1pPr>
            <a:lvl2pPr marL="0" indent="457200" algn="ctr">
              <a:spcBef>
                <a:spcPts val="700"/>
              </a:spcBef>
              <a:buSzTx/>
              <a:buNone/>
              <a:defRPr sz="4400">
                <a:latin typeface="Arial"/>
                <a:ea typeface="Arial"/>
                <a:cs typeface="Arial"/>
                <a:sym typeface="Arial"/>
              </a:defRPr>
            </a:lvl2pPr>
            <a:lvl3pPr marL="0" indent="914400" algn="ctr">
              <a:spcBef>
                <a:spcPts val="700"/>
              </a:spcBef>
              <a:buSzTx/>
              <a:buNone/>
              <a:defRPr sz="4400">
                <a:latin typeface="Arial"/>
                <a:ea typeface="Arial"/>
                <a:cs typeface="Arial"/>
                <a:sym typeface="Arial"/>
              </a:defRPr>
            </a:lvl3pPr>
            <a:lvl4pPr marL="0" indent="1371600" algn="ctr">
              <a:spcBef>
                <a:spcPts val="700"/>
              </a:spcBef>
              <a:buSzTx/>
              <a:buNone/>
              <a:defRPr sz="4400">
                <a:latin typeface="Arial"/>
                <a:ea typeface="Arial"/>
                <a:cs typeface="Arial"/>
                <a:sym typeface="Arial"/>
              </a:defRPr>
            </a:lvl4pPr>
            <a:lvl5pPr marL="0" indent="1828800" algn="ctr">
              <a:spcBef>
                <a:spcPts val="700"/>
              </a:spcBef>
              <a:buSzTx/>
              <a:buNone/>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a:lstStyle>
          <a:p>
            <a:pPr algn="l"/>
            <a:r>
              <a:rPr lang="en-US" sz="3200" dirty="0">
                <a:solidFill>
                  <a:schemeClr val="bg1"/>
                </a:solidFill>
                <a:latin typeface="Chalkduster" panose="03050602040202020205" pitchFamily="66" charset="77"/>
                <a:ea typeface="+mj-ea"/>
                <a:cs typeface="Chalkduster"/>
              </a:rPr>
              <a:t>What are you/your school missing related to Student Voice?</a:t>
            </a:r>
          </a:p>
          <a:p>
            <a:pPr algn="l"/>
            <a:endParaRPr lang="en-US" sz="3200" dirty="0">
              <a:solidFill>
                <a:schemeClr val="bg1"/>
              </a:solidFill>
              <a:latin typeface="Chalkduster" panose="03050602040202020205" pitchFamily="66" charset="77"/>
              <a:ea typeface="+mj-ea"/>
              <a:cs typeface="Chalkduster"/>
            </a:endParaRPr>
          </a:p>
          <a:p>
            <a:pPr algn="l"/>
            <a:r>
              <a:rPr lang="en-US" sz="3200" dirty="0">
                <a:solidFill>
                  <a:schemeClr val="bg1"/>
                </a:solidFill>
                <a:latin typeface="Chalkduster" panose="03050602040202020205" pitchFamily="66" charset="77"/>
                <a:ea typeface="+mj-ea"/>
                <a:cs typeface="Chalkduster"/>
              </a:rPr>
              <a:t>What or who haven’t you/your school 	 	 considered when it comes to student voice?</a:t>
            </a:r>
          </a:p>
          <a:p>
            <a:pPr algn="l"/>
            <a:endParaRPr lang="en-US" sz="3200" dirty="0">
              <a:solidFill>
                <a:schemeClr val="bg1"/>
              </a:solidFill>
              <a:latin typeface="Chalkduster" panose="03050602040202020205" pitchFamily="66" charset="77"/>
              <a:ea typeface="+mj-ea"/>
              <a:cs typeface="Chalkduster"/>
            </a:endParaRPr>
          </a:p>
          <a:p>
            <a:pPr algn="l" defTabSz="914400"/>
            <a:br>
              <a:rPr lang="en-US" sz="3200" dirty="0">
                <a:solidFill>
                  <a:schemeClr val="bg1"/>
                </a:solidFill>
                <a:latin typeface="Chalkduster" panose="03050602040202020205" pitchFamily="66" charset="0"/>
              </a:rPr>
            </a:br>
            <a:r>
              <a:rPr lang="en-US" sz="3200" dirty="0">
                <a:solidFill>
                  <a:schemeClr val="bg1"/>
                </a:solidFill>
                <a:latin typeface="Chalkduster" panose="03050602040202020205" pitchFamily="66" charset="77"/>
                <a:ea typeface="+mj-ea"/>
                <a:cs typeface="Chalkduster"/>
              </a:rPr>
              <a:t>Who do you usually pay attention to?       (Loudest? Most influential? Most connected?) </a:t>
            </a:r>
            <a:endParaRPr lang="en-US" sz="3200" dirty="0">
              <a:solidFill>
                <a:schemeClr val="bg1"/>
              </a:solidFill>
              <a:latin typeface="Chalkduster" panose="03050602040202020205" pitchFamily="66" charset="0"/>
            </a:endParaRPr>
          </a:p>
          <a:p>
            <a:pPr algn="l" defTabSz="914400"/>
            <a:endParaRPr lang="en-US" dirty="0">
              <a:solidFill>
                <a:schemeClr val="bg1"/>
              </a:solidFill>
              <a:latin typeface="Chalkduster" panose="03050602040202020205" pitchFamily="66" charset="0"/>
            </a:endParaRPr>
          </a:p>
          <a:p>
            <a:pPr defTabSz="914400"/>
            <a:endParaRPr lang="en-US" sz="5400" dirty="0">
              <a:solidFill>
                <a:schemeClr val="bg1"/>
              </a:solidFill>
              <a:latin typeface="Chalkduster" panose="03050602040202020205" pitchFamily="66" charset="0"/>
            </a:endParaRPr>
          </a:p>
          <a:p>
            <a:pPr defTabSz="914400"/>
            <a:endParaRPr lang="en-AU" sz="6000" dirty="0">
              <a:solidFill>
                <a:schemeClr val="bg1"/>
              </a:solidFill>
              <a:latin typeface="Chalkduster" panose="03050602040202020205" pitchFamily="66" charset="0"/>
            </a:endParaRPr>
          </a:p>
        </p:txBody>
      </p:sp>
      <p:pic>
        <p:nvPicPr>
          <p:cNvPr id="17" name="Picture 16">
            <a:extLst>
              <a:ext uri="{FF2B5EF4-FFF2-40B4-BE49-F238E27FC236}">
                <a16:creationId xmlns:a16="http://schemas.microsoft.com/office/drawing/2014/main" id="{FFA9429C-FDB1-EE48-B88F-DEF7FE7EA6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53" b="-25"/>
          <a:stretch/>
        </p:blipFill>
        <p:spPr>
          <a:xfrm rot="21004193">
            <a:off x="219804" y="133489"/>
            <a:ext cx="1734826" cy="2691695"/>
          </a:xfrm>
          <a:prstGeom prst="rect">
            <a:avLst/>
          </a:prstGeom>
          <a:effectLst>
            <a:softEdge rad="76200"/>
          </a:effectLst>
        </p:spPr>
      </p:pic>
      <p:sp>
        <p:nvSpPr>
          <p:cNvPr id="18" name="TextBox 17">
            <a:extLst>
              <a:ext uri="{FF2B5EF4-FFF2-40B4-BE49-F238E27FC236}">
                <a16:creationId xmlns:a16="http://schemas.microsoft.com/office/drawing/2014/main" id="{097032C9-43C5-B046-B849-B61594A1C13C}"/>
              </a:ext>
            </a:extLst>
          </p:cNvPr>
          <p:cNvSpPr txBox="1"/>
          <p:nvPr/>
        </p:nvSpPr>
        <p:spPr>
          <a:xfrm>
            <a:off x="725102" y="335449"/>
            <a:ext cx="603504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83997014"/>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00047D-DCC1-4820-A46A-8031C9EFE38D}"/>
              </a:ext>
            </a:extLst>
          </p:cNvPr>
          <p:cNvSpPr txBox="1"/>
          <p:nvPr/>
        </p:nvSpPr>
        <p:spPr>
          <a:xfrm>
            <a:off x="661921" y="596437"/>
            <a:ext cx="11718387" cy="477053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800" b="1" dirty="0">
                <a:solidFill>
                  <a:schemeClr val="bg1"/>
                </a:solidFill>
                <a:latin typeface="Chalkduster" panose="03050602040202020205" pitchFamily="66" charset="0"/>
              </a:rPr>
              <a:t>“ This is a starting point – the power in this process is to use what you’ve learned to lead with students and commit to making improvements together.”</a:t>
            </a:r>
          </a:p>
          <a:p>
            <a:endParaRPr lang="en-US" sz="3200" dirty="0">
              <a:solidFill>
                <a:schemeClr val="bg1"/>
              </a:solidFill>
            </a:endParaRPr>
          </a:p>
          <a:p>
            <a:r>
              <a:rPr lang="en-US" sz="3200" dirty="0">
                <a:solidFill>
                  <a:schemeClr val="bg1"/>
                </a:solidFill>
              </a:rPr>
              <a:t>								Simone, School Leader, VIC</a:t>
            </a:r>
            <a:endParaRPr lang="en-AU" sz="3200" dirty="0">
              <a:solidFill>
                <a:schemeClr val="bg1"/>
              </a:solidFill>
            </a:endParaRPr>
          </a:p>
        </p:txBody>
      </p:sp>
      <p:pic>
        <p:nvPicPr>
          <p:cNvPr id="4" name="Picture 3">
            <a:extLst>
              <a:ext uri="{FF2B5EF4-FFF2-40B4-BE49-F238E27FC236}">
                <a16:creationId xmlns:a16="http://schemas.microsoft.com/office/drawing/2014/main" id="{78650C13-1B87-B549-84F7-B9AEB65B176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6" name="Google Shape;156;p21" descr="A person addressing a group of people&#10;&#10;Description automatically generated with medium confidence">
            <a:extLst>
              <a:ext uri="{FF2B5EF4-FFF2-40B4-BE49-F238E27FC236}">
                <a16:creationId xmlns:a16="http://schemas.microsoft.com/office/drawing/2014/main" id="{692F268A-5E82-BD42-91AB-D37A6C54EF3C}"/>
              </a:ext>
            </a:extLst>
          </p:cNvPr>
          <p:cNvPicPr preferRelativeResize="0"/>
          <p:nvPr/>
        </p:nvPicPr>
        <p:blipFill rotWithShape="1">
          <a:blip r:embed="rId3">
            <a:alphaModFix/>
          </a:blip>
          <a:srcRect/>
          <a:stretch/>
        </p:blipFill>
        <p:spPr>
          <a:xfrm>
            <a:off x="250258" y="4552749"/>
            <a:ext cx="5794408" cy="3724977"/>
          </a:xfrm>
          <a:prstGeom prst="rect">
            <a:avLst/>
          </a:prstGeom>
          <a:noFill/>
          <a:ln>
            <a:noFill/>
          </a:ln>
          <a:effectLst>
            <a:softEdge rad="339881"/>
          </a:effectLst>
        </p:spPr>
      </p:pic>
      <p:pic>
        <p:nvPicPr>
          <p:cNvPr id="7" name="Google Shape;139;p19" descr="A picture containing text, person, child&#10;&#10;Description automatically generated">
            <a:extLst>
              <a:ext uri="{FF2B5EF4-FFF2-40B4-BE49-F238E27FC236}">
                <a16:creationId xmlns:a16="http://schemas.microsoft.com/office/drawing/2014/main" id="{19D11C5D-56BD-C24B-AB60-8FC0D0953A11}"/>
              </a:ext>
            </a:extLst>
          </p:cNvPr>
          <p:cNvPicPr preferRelativeResize="0">
            <a:picLocks noGrp="1"/>
          </p:cNvPicPr>
          <p:nvPr>
            <p:ph type="body" idx="1"/>
          </p:nvPr>
        </p:nvPicPr>
        <p:blipFill rotWithShape="1">
          <a:blip r:embed="rId4">
            <a:alphaModFix/>
          </a:blip>
          <a:srcRect/>
          <a:stretch/>
        </p:blipFill>
        <p:spPr>
          <a:xfrm>
            <a:off x="6544379" y="5794410"/>
            <a:ext cx="4611301" cy="3647974"/>
          </a:xfrm>
          <a:prstGeom prst="rect">
            <a:avLst/>
          </a:prstGeom>
          <a:noFill/>
          <a:ln>
            <a:noFill/>
          </a:ln>
          <a:effectLst>
            <a:softEdge rad="72405"/>
          </a:effectLst>
        </p:spPr>
      </p:pic>
    </p:spTree>
    <p:extLst>
      <p:ext uri="{BB962C8B-B14F-4D97-AF65-F5344CB8AC3E}">
        <p14:creationId xmlns:p14="http://schemas.microsoft.com/office/powerpoint/2010/main" val="1501007626"/>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title"/>
          </p:nvPr>
        </p:nvSpPr>
        <p:spPr>
          <a:xfrm>
            <a:off x="215383" y="1295311"/>
            <a:ext cx="12118187" cy="814507"/>
          </a:xfrm>
          <a:prstGeom prst="rect">
            <a:avLst/>
          </a:prstGeom>
        </p:spPr>
        <p:txBody>
          <a:bodyPr spcFirstLastPara="1" wrap="square" lIns="130027" tIns="130027" rIns="130027" bIns="130027" anchor="t" anchorCtr="0">
            <a:normAutofit fontScale="90000"/>
          </a:bodyPr>
          <a:lstStyle/>
          <a:p>
            <a:pPr algn="l" rtl="0"/>
            <a:r>
              <a:rPr lang="en" dirty="0">
                <a:solidFill>
                  <a:srgbClr val="FFFF00"/>
                </a:solidFill>
                <a:latin typeface="Chalkduster" panose="03050602040202020205" pitchFamily="66" charset="0"/>
              </a:rPr>
              <a:t>Outdoor Library </a:t>
            </a:r>
            <a:endParaRPr dirty="0">
              <a:solidFill>
                <a:srgbClr val="FFFF00"/>
              </a:solidFill>
              <a:latin typeface="Chalkduster" panose="03050602040202020205" pitchFamily="66" charset="0"/>
            </a:endParaRPr>
          </a:p>
        </p:txBody>
      </p:sp>
      <p:sp>
        <p:nvSpPr>
          <p:cNvPr id="186" name="Google Shape;186;p32"/>
          <p:cNvSpPr txBox="1">
            <a:spLocks noGrp="1"/>
          </p:cNvSpPr>
          <p:nvPr>
            <p:ph type="body" idx="1"/>
          </p:nvPr>
        </p:nvSpPr>
        <p:spPr>
          <a:xfrm>
            <a:off x="539560" y="4552712"/>
            <a:ext cx="6059093" cy="4858880"/>
          </a:xfrm>
          <a:prstGeom prst="rect">
            <a:avLst/>
          </a:prstGeom>
        </p:spPr>
        <p:txBody>
          <a:bodyPr spcFirstLastPara="1" wrap="square" lIns="130027" tIns="130027" rIns="130027" bIns="130027" anchor="t" anchorCtr="0">
            <a:normAutofit fontScale="62500" lnSpcReduction="20000"/>
          </a:bodyPr>
          <a:lstStyle/>
          <a:p>
            <a:pPr algn="l" rtl="0">
              <a:spcBef>
                <a:spcPts val="0"/>
              </a:spcBef>
            </a:pPr>
            <a:r>
              <a:rPr lang="en" dirty="0">
                <a:solidFill>
                  <a:schemeClr val="bg1"/>
                </a:solidFill>
                <a:latin typeface="Chalkduster" panose="03050602040202020205" pitchFamily="66" charset="0"/>
              </a:rPr>
              <a:t>1A students identified that one challenging aspect of school is navigating the playground when their friends are absent or  feel like some quiet time. </a:t>
            </a:r>
          </a:p>
          <a:p>
            <a:pPr algn="l" rtl="0">
              <a:spcBef>
                <a:spcPts val="0"/>
              </a:spcBef>
            </a:pPr>
            <a:endParaRPr lang="en" dirty="0">
              <a:solidFill>
                <a:schemeClr val="bg1"/>
              </a:solidFill>
              <a:latin typeface="Chalkduster" panose="03050602040202020205" pitchFamily="66" charset="0"/>
            </a:endParaRPr>
          </a:p>
          <a:p>
            <a:pPr algn="l" rtl="0">
              <a:spcBef>
                <a:spcPts val="0"/>
              </a:spcBef>
            </a:pPr>
            <a:r>
              <a:rPr lang="en" dirty="0">
                <a:solidFill>
                  <a:schemeClr val="bg1"/>
                </a:solidFill>
                <a:latin typeface="Chalkduster" panose="03050602040202020205" pitchFamily="66" charset="0"/>
              </a:rPr>
              <a:t>They came up with the idea of an ‘outdoor library’.</a:t>
            </a:r>
            <a:endParaRPr dirty="0">
              <a:solidFill>
                <a:schemeClr val="bg1"/>
              </a:solidFill>
              <a:latin typeface="Chalkduster" panose="03050602040202020205" pitchFamily="66" charset="0"/>
            </a:endParaRPr>
          </a:p>
          <a:p>
            <a:pPr marL="650230" indent="-487672" algn="l" rtl="0">
              <a:spcBef>
                <a:spcPts val="1707"/>
              </a:spcBef>
              <a:buSzPts val="1800"/>
              <a:buChar char="-"/>
            </a:pPr>
            <a:r>
              <a:rPr lang="en" dirty="0">
                <a:solidFill>
                  <a:schemeClr val="bg1"/>
                </a:solidFill>
                <a:latin typeface="Chalkduster" panose="03050602040202020205" pitchFamily="66" charset="0"/>
              </a:rPr>
              <a:t>Research</a:t>
            </a:r>
            <a:endParaRPr dirty="0">
              <a:solidFill>
                <a:schemeClr val="bg1"/>
              </a:solidFill>
              <a:latin typeface="Chalkduster" panose="03050602040202020205" pitchFamily="66" charset="0"/>
            </a:endParaRPr>
          </a:p>
          <a:p>
            <a:pPr marL="650230" indent="-487672" algn="l" rtl="0">
              <a:spcBef>
                <a:spcPts val="0"/>
              </a:spcBef>
              <a:buSzPts val="1800"/>
              <a:buChar char="-"/>
            </a:pPr>
            <a:r>
              <a:rPr lang="en" dirty="0">
                <a:solidFill>
                  <a:schemeClr val="bg1"/>
                </a:solidFill>
                <a:latin typeface="Chalkduster" panose="03050602040202020205" pitchFamily="66" charset="0"/>
              </a:rPr>
              <a:t>Where, what and how</a:t>
            </a:r>
            <a:endParaRPr dirty="0">
              <a:solidFill>
                <a:schemeClr val="bg1"/>
              </a:solidFill>
              <a:latin typeface="Chalkduster" panose="03050602040202020205" pitchFamily="66" charset="0"/>
            </a:endParaRPr>
          </a:p>
          <a:p>
            <a:pPr marL="650230" indent="-487672" algn="l" rtl="0">
              <a:spcBef>
                <a:spcPts val="0"/>
              </a:spcBef>
              <a:buSzPts val="1800"/>
              <a:buChar char="-"/>
            </a:pPr>
            <a:r>
              <a:rPr lang="en" dirty="0">
                <a:solidFill>
                  <a:schemeClr val="bg1"/>
                </a:solidFill>
                <a:latin typeface="Chalkduster" panose="03050602040202020205" pitchFamily="66" charset="0"/>
              </a:rPr>
              <a:t>Design and plan </a:t>
            </a:r>
            <a:endParaRPr dirty="0">
              <a:solidFill>
                <a:schemeClr val="bg1"/>
              </a:solidFill>
              <a:latin typeface="Chalkduster" panose="03050602040202020205" pitchFamily="66" charset="0"/>
            </a:endParaRPr>
          </a:p>
        </p:txBody>
      </p:sp>
      <p:pic>
        <p:nvPicPr>
          <p:cNvPr id="187" name="Google Shape;187;p32"/>
          <p:cNvPicPr preferRelativeResize="0"/>
          <p:nvPr/>
        </p:nvPicPr>
        <p:blipFill rotWithShape="1">
          <a:blip r:embed="rId3">
            <a:alphaModFix/>
          </a:blip>
          <a:srcRect t="26862" b="25695"/>
          <a:stretch/>
        </p:blipFill>
        <p:spPr>
          <a:xfrm>
            <a:off x="7133582" y="1592359"/>
            <a:ext cx="5466881" cy="1945207"/>
          </a:xfrm>
          <a:prstGeom prst="rect">
            <a:avLst/>
          </a:prstGeom>
          <a:noFill/>
          <a:ln>
            <a:noFill/>
          </a:ln>
        </p:spPr>
      </p:pic>
      <p:pic>
        <p:nvPicPr>
          <p:cNvPr id="188" name="Google Shape;188;p32"/>
          <p:cNvPicPr preferRelativeResize="0"/>
          <p:nvPr/>
        </p:nvPicPr>
        <p:blipFill rotWithShape="1">
          <a:blip r:embed="rId4">
            <a:alphaModFix/>
          </a:blip>
          <a:srcRect l="30501" r="24258"/>
          <a:stretch/>
        </p:blipFill>
        <p:spPr>
          <a:xfrm rot="-5400000">
            <a:off x="8987061" y="2022867"/>
            <a:ext cx="1869261" cy="5509225"/>
          </a:xfrm>
          <a:prstGeom prst="rect">
            <a:avLst/>
          </a:prstGeom>
          <a:noFill/>
          <a:ln>
            <a:noFill/>
          </a:ln>
        </p:spPr>
      </p:pic>
      <p:pic>
        <p:nvPicPr>
          <p:cNvPr id="189" name="Google Shape;189;p32"/>
          <p:cNvPicPr preferRelativeResize="0"/>
          <p:nvPr/>
        </p:nvPicPr>
        <p:blipFill rotWithShape="1">
          <a:blip r:embed="rId5">
            <a:alphaModFix/>
          </a:blip>
          <a:srcRect l="32111" r="21592"/>
          <a:stretch/>
        </p:blipFill>
        <p:spPr>
          <a:xfrm rot="-5400000">
            <a:off x="8976182" y="4120440"/>
            <a:ext cx="1924516" cy="5542721"/>
          </a:xfrm>
          <a:prstGeom prst="rect">
            <a:avLst/>
          </a:prstGeom>
          <a:noFill/>
          <a:ln>
            <a:noFill/>
          </a:ln>
        </p:spPr>
      </p:pic>
      <p:sp>
        <p:nvSpPr>
          <p:cNvPr id="2" name="TextBox 1">
            <a:extLst>
              <a:ext uri="{FF2B5EF4-FFF2-40B4-BE49-F238E27FC236}">
                <a16:creationId xmlns:a16="http://schemas.microsoft.com/office/drawing/2014/main" id="{FB0D5753-BDF6-1C19-EE00-02F769FD97EF}"/>
              </a:ext>
            </a:extLst>
          </p:cNvPr>
          <p:cNvSpPr txBox="1"/>
          <p:nvPr/>
        </p:nvSpPr>
        <p:spPr>
          <a:xfrm>
            <a:off x="4908216" y="8927135"/>
            <a:ext cx="3188368"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bg1"/>
                </a:solidFill>
                <a:effectLst/>
                <a:uFillTx/>
                <a:latin typeface="+mn-lt"/>
                <a:ea typeface="+mn-ea"/>
                <a:cs typeface="+mn-cs"/>
                <a:sym typeface="Helvetica Light"/>
              </a:rPr>
              <a:t>Year 1 teacher Barwon Heads Primary VIC</a:t>
            </a:r>
            <a:endParaRPr kumimoji="0" lang="en-AU" sz="18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06D1A85C-6DAA-E4EF-F69F-83AE768D3FD0}"/>
              </a:ext>
            </a:extLst>
          </p:cNvPr>
          <p:cNvPicPr>
            <a:picLocks noChangeAspect="1"/>
          </p:cNvPicPr>
          <p:nvPr/>
        </p:nvPicPr>
        <p:blipFill>
          <a:blip r:embed="rId6"/>
          <a:stretch>
            <a:fillRect/>
          </a:stretch>
        </p:blipFill>
        <p:spPr>
          <a:xfrm>
            <a:off x="514352" y="2806112"/>
            <a:ext cx="6335009" cy="1324160"/>
          </a:xfrm>
          <a:prstGeom prst="rect">
            <a:avLst/>
          </a:prstGeom>
        </p:spPr>
      </p:pic>
      <p:pic>
        <p:nvPicPr>
          <p:cNvPr id="6" name="Picture 5">
            <a:extLst>
              <a:ext uri="{FF2B5EF4-FFF2-40B4-BE49-F238E27FC236}">
                <a16:creationId xmlns:a16="http://schemas.microsoft.com/office/drawing/2014/main" id="{962A2921-CAD0-2E07-0676-5EA99721DB46}"/>
              </a:ext>
            </a:extLst>
          </p:cNvPr>
          <p:cNvPicPr>
            <a:picLocks noChangeAspect="1"/>
          </p:cNvPicPr>
          <p:nvPr/>
        </p:nvPicPr>
        <p:blipFill>
          <a:blip r:embed="rId7"/>
          <a:stretch>
            <a:fillRect/>
          </a:stretch>
        </p:blipFill>
        <p:spPr>
          <a:xfrm rot="10800000" flipH="1" flipV="1">
            <a:off x="11738344" y="8978361"/>
            <a:ext cx="1190453" cy="675997"/>
          </a:xfrm>
          <a:prstGeom prst="rect">
            <a:avLst/>
          </a:prstGeom>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07426F-3429-DAAE-4882-45AA4B087A3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0FB5D5CA-67A3-370A-F03C-414AF3ADDD1A}"/>
              </a:ext>
            </a:extLst>
          </p:cNvPr>
          <p:cNvSpPr txBox="1"/>
          <p:nvPr/>
        </p:nvSpPr>
        <p:spPr>
          <a:xfrm>
            <a:off x="808436" y="3061745"/>
            <a:ext cx="11525134" cy="4009301"/>
          </a:xfrm>
          <a:prstGeom prst="rect">
            <a:avLst/>
          </a:prstGeom>
          <a:noFill/>
          <a:ln w="57150">
            <a:solidFill>
              <a:srgbClr val="FFFF00"/>
            </a:solidFill>
          </a:ln>
        </p:spPr>
        <p:txBody>
          <a:bodyPr wrap="square" lIns="130046" tIns="65023" rIns="130046" bIns="65023" rtlCol="0">
            <a:spAutoFit/>
          </a:bodyPr>
          <a:lstStyle/>
          <a:p>
            <a:r>
              <a:rPr lang="en-US" dirty="0">
                <a:solidFill>
                  <a:schemeClr val="bg1"/>
                </a:solidFill>
              </a:rPr>
              <a:t>“A culture shift is occurring where students are being viewed as partners, and adults are really seeing the value of collaborating with students to create and execute academic and personal excellence. Our impact is so much greater when we collaborate and partner with students, families, and the communities we serve.”</a:t>
            </a:r>
          </a:p>
        </p:txBody>
      </p:sp>
      <p:pic>
        <p:nvPicPr>
          <p:cNvPr id="5" name="Picture 4" descr="A picture containing yellow, fabric&#10;&#10;Description automatically generated">
            <a:extLst>
              <a:ext uri="{FF2B5EF4-FFF2-40B4-BE49-F238E27FC236}">
                <a16:creationId xmlns:a16="http://schemas.microsoft.com/office/drawing/2014/main" id="{D670AB52-17D4-7C97-D29F-F23394FB18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5317"/>
          <a:stretch/>
        </p:blipFill>
        <p:spPr>
          <a:xfrm rot="21081030">
            <a:off x="424198" y="395627"/>
            <a:ext cx="1784714" cy="2070704"/>
          </a:xfrm>
          <a:prstGeom prst="rect">
            <a:avLst/>
          </a:prstGeom>
          <a:effectLst>
            <a:softEdge rad="83541"/>
          </a:effectLst>
        </p:spPr>
      </p:pic>
      <p:sp>
        <p:nvSpPr>
          <p:cNvPr id="6" name="Rectangle 5">
            <a:extLst>
              <a:ext uri="{FF2B5EF4-FFF2-40B4-BE49-F238E27FC236}">
                <a16:creationId xmlns:a16="http://schemas.microsoft.com/office/drawing/2014/main" id="{647AAB45-5A72-F055-9AB3-95BA13A72733}"/>
              </a:ext>
            </a:extLst>
          </p:cNvPr>
          <p:cNvSpPr/>
          <p:nvPr/>
        </p:nvSpPr>
        <p:spPr>
          <a:xfrm>
            <a:off x="2354470" y="746189"/>
            <a:ext cx="12588477" cy="923330"/>
          </a:xfrm>
          <a:prstGeom prst="rect">
            <a:avLst/>
          </a:prstGeom>
        </p:spPr>
        <p:txBody>
          <a:bodyPr wrap="square">
            <a:spAutoFit/>
          </a:bodyPr>
          <a:lstStyle/>
          <a:p>
            <a:pPr algn="l"/>
            <a:r>
              <a:rPr lang="en-US" sz="5400" dirty="0">
                <a:solidFill>
                  <a:srgbClr val="FFFF00"/>
                </a:solidFill>
                <a:latin typeface="Chalkduster"/>
              </a:rPr>
              <a:t>Teacher Reflections</a:t>
            </a:r>
            <a:endParaRPr lang="en-US" sz="3200" dirty="0"/>
          </a:p>
        </p:txBody>
      </p:sp>
    </p:spTree>
    <p:extLst>
      <p:ext uri="{BB962C8B-B14F-4D97-AF65-F5344CB8AC3E}">
        <p14:creationId xmlns:p14="http://schemas.microsoft.com/office/powerpoint/2010/main" val="155692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07426F-3429-DAAE-4882-45AA4B087A3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0FB5D5CA-67A3-370A-F03C-414AF3ADDD1A}"/>
              </a:ext>
            </a:extLst>
          </p:cNvPr>
          <p:cNvSpPr txBox="1"/>
          <p:nvPr/>
        </p:nvSpPr>
        <p:spPr>
          <a:xfrm>
            <a:off x="739833" y="2823206"/>
            <a:ext cx="11525134" cy="5117296"/>
          </a:xfrm>
          <a:prstGeom prst="rect">
            <a:avLst/>
          </a:prstGeom>
          <a:noFill/>
          <a:ln w="57150">
            <a:solidFill>
              <a:srgbClr val="FFFF00"/>
            </a:solidFill>
          </a:ln>
        </p:spPr>
        <p:txBody>
          <a:bodyPr wrap="square" lIns="130046" tIns="65023" rIns="130046" bIns="65023" rtlCol="0">
            <a:spAutoFit/>
          </a:bodyPr>
          <a:lstStyle/>
          <a:p>
            <a:r>
              <a:rPr lang="en-US" sz="2800" dirty="0"/>
              <a:t>“</a:t>
            </a:r>
            <a:r>
              <a:rPr lang="en-US" dirty="0">
                <a:solidFill>
                  <a:schemeClr val="bg1"/>
                </a:solidFill>
              </a:rPr>
              <a:t>Student responses to certain questions would astonish me, like “The teacher knows my name.” Some students thought that I didn’t know their name, but when we discussed the question more deeply, their responses were really about not feeling like they were really known as an individual person. After discussing this question, we all have worked more intentionally to really get to know one another and who we are as individuals.”</a:t>
            </a:r>
          </a:p>
        </p:txBody>
      </p:sp>
      <p:pic>
        <p:nvPicPr>
          <p:cNvPr id="5" name="Picture 4" descr="A picture containing yellow, fabric&#10;&#10;Description automatically generated">
            <a:extLst>
              <a:ext uri="{FF2B5EF4-FFF2-40B4-BE49-F238E27FC236}">
                <a16:creationId xmlns:a16="http://schemas.microsoft.com/office/drawing/2014/main" id="{D670AB52-17D4-7C97-D29F-F23394FB18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5317"/>
          <a:stretch/>
        </p:blipFill>
        <p:spPr>
          <a:xfrm rot="21081030">
            <a:off x="424198" y="395627"/>
            <a:ext cx="1784714" cy="2070704"/>
          </a:xfrm>
          <a:prstGeom prst="rect">
            <a:avLst/>
          </a:prstGeom>
          <a:effectLst>
            <a:softEdge rad="83541"/>
          </a:effectLst>
        </p:spPr>
      </p:pic>
      <p:sp>
        <p:nvSpPr>
          <p:cNvPr id="6" name="Rectangle 5">
            <a:extLst>
              <a:ext uri="{FF2B5EF4-FFF2-40B4-BE49-F238E27FC236}">
                <a16:creationId xmlns:a16="http://schemas.microsoft.com/office/drawing/2014/main" id="{647AAB45-5A72-F055-9AB3-95BA13A72733}"/>
              </a:ext>
            </a:extLst>
          </p:cNvPr>
          <p:cNvSpPr/>
          <p:nvPr/>
        </p:nvSpPr>
        <p:spPr>
          <a:xfrm>
            <a:off x="2354470" y="746189"/>
            <a:ext cx="12588477" cy="923330"/>
          </a:xfrm>
          <a:prstGeom prst="rect">
            <a:avLst/>
          </a:prstGeom>
        </p:spPr>
        <p:txBody>
          <a:bodyPr wrap="square">
            <a:spAutoFit/>
          </a:bodyPr>
          <a:lstStyle/>
          <a:p>
            <a:pPr algn="l"/>
            <a:r>
              <a:rPr lang="en-US" sz="5400" dirty="0">
                <a:solidFill>
                  <a:srgbClr val="FFFF00"/>
                </a:solidFill>
                <a:latin typeface="Chalkduster"/>
              </a:rPr>
              <a:t>Teacher Reflections</a:t>
            </a:r>
            <a:endParaRPr lang="en-US" sz="3200" dirty="0"/>
          </a:p>
        </p:txBody>
      </p:sp>
    </p:spTree>
    <p:extLst>
      <p:ext uri="{BB962C8B-B14F-4D97-AF65-F5344CB8AC3E}">
        <p14:creationId xmlns:p14="http://schemas.microsoft.com/office/powerpoint/2010/main" val="2019747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F63611-CF6E-83AF-E4F7-4ED7C5DE5EDB}"/>
              </a:ext>
            </a:extLst>
          </p:cNvPr>
          <p:cNvSpPr/>
          <p:nvPr/>
        </p:nvSpPr>
        <p:spPr>
          <a:xfrm>
            <a:off x="1807553" y="298247"/>
            <a:ext cx="10642959" cy="923330"/>
          </a:xfrm>
          <a:prstGeom prst="rect">
            <a:avLst/>
          </a:prstGeom>
        </p:spPr>
        <p:txBody>
          <a:bodyPr wrap="square">
            <a:spAutoFit/>
          </a:bodyPr>
          <a:lstStyle/>
          <a:p>
            <a:r>
              <a:rPr lang="en-US" sz="5400" dirty="0">
                <a:solidFill>
                  <a:srgbClr val="FFFF00"/>
                </a:solidFill>
                <a:latin typeface="Chalkduster"/>
              </a:rPr>
              <a:t>Student Voice in Action</a:t>
            </a:r>
          </a:p>
        </p:txBody>
      </p:sp>
      <p:pic>
        <p:nvPicPr>
          <p:cNvPr id="4" name="Picture 3" descr="A close-up of a logo&#10;&#10;Description automatically generated with low confidence">
            <a:extLst>
              <a:ext uri="{FF2B5EF4-FFF2-40B4-BE49-F238E27FC236}">
                <a16:creationId xmlns:a16="http://schemas.microsoft.com/office/drawing/2014/main" id="{FE53B8CF-D1E8-90D6-8272-E1B903375A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18071">
            <a:off x="88975" y="117593"/>
            <a:ext cx="1952540" cy="1713593"/>
          </a:xfrm>
          <a:prstGeom prst="rect">
            <a:avLst/>
          </a:prstGeom>
          <a:effectLst>
            <a:softEdge rad="118203"/>
          </a:effectLst>
        </p:spPr>
      </p:pic>
      <p:sp>
        <p:nvSpPr>
          <p:cNvPr id="14" name="TextBox 13">
            <a:extLst>
              <a:ext uri="{FF2B5EF4-FFF2-40B4-BE49-F238E27FC236}">
                <a16:creationId xmlns:a16="http://schemas.microsoft.com/office/drawing/2014/main" id="{26E063AB-C0B5-1B51-6E1C-80D47BABB094}"/>
              </a:ext>
            </a:extLst>
          </p:cNvPr>
          <p:cNvSpPr txBox="1"/>
          <p:nvPr/>
        </p:nvSpPr>
        <p:spPr>
          <a:xfrm>
            <a:off x="4087776" y="9126564"/>
            <a:ext cx="6082512"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1800" dirty="0">
                <a:solidFill>
                  <a:schemeClr val="bg1"/>
                </a:solidFill>
              </a:rPr>
              <a:t>Hampton Park Primary School, Hampton Park, Australia</a:t>
            </a:r>
            <a:endParaRPr kumimoji="0" lang="en-US" sz="18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5" name="Picture 4">
            <a:extLst>
              <a:ext uri="{FF2B5EF4-FFF2-40B4-BE49-F238E27FC236}">
                <a16:creationId xmlns:a16="http://schemas.microsoft.com/office/drawing/2014/main" id="{B3AE90BA-D21C-0524-0E02-A5B4E052B5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281202" y="-22313"/>
            <a:ext cx="6830914" cy="10878470"/>
          </a:xfrm>
          <a:prstGeom prst="rect">
            <a:avLst/>
          </a:prstGeom>
        </p:spPr>
      </p:pic>
      <p:pic>
        <p:nvPicPr>
          <p:cNvPr id="6" name="Picture 5">
            <a:extLst>
              <a:ext uri="{FF2B5EF4-FFF2-40B4-BE49-F238E27FC236}">
                <a16:creationId xmlns:a16="http://schemas.microsoft.com/office/drawing/2014/main" id="{06ED2C2B-3C1A-9311-6E1E-7D601FBE0580}"/>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914288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F63611-CF6E-83AF-E4F7-4ED7C5DE5EDB}"/>
              </a:ext>
            </a:extLst>
          </p:cNvPr>
          <p:cNvSpPr/>
          <p:nvPr/>
        </p:nvSpPr>
        <p:spPr>
          <a:xfrm>
            <a:off x="1807553" y="298247"/>
            <a:ext cx="10642959" cy="923330"/>
          </a:xfrm>
          <a:prstGeom prst="rect">
            <a:avLst/>
          </a:prstGeom>
        </p:spPr>
        <p:txBody>
          <a:bodyPr wrap="square">
            <a:spAutoFit/>
          </a:bodyPr>
          <a:lstStyle/>
          <a:p>
            <a:r>
              <a:rPr lang="en-US" sz="5400" dirty="0">
                <a:solidFill>
                  <a:srgbClr val="FFFF00"/>
                </a:solidFill>
                <a:latin typeface="Chalkduster"/>
              </a:rPr>
              <a:t>Student Voice in Action</a:t>
            </a:r>
          </a:p>
        </p:txBody>
      </p:sp>
      <p:pic>
        <p:nvPicPr>
          <p:cNvPr id="4" name="Picture 3" descr="A close-up of a logo&#10;&#10;Description automatically generated with low confidence">
            <a:extLst>
              <a:ext uri="{FF2B5EF4-FFF2-40B4-BE49-F238E27FC236}">
                <a16:creationId xmlns:a16="http://schemas.microsoft.com/office/drawing/2014/main" id="{FE53B8CF-D1E8-90D6-8272-E1B903375A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18071">
            <a:off x="88975" y="117593"/>
            <a:ext cx="1952540" cy="1713593"/>
          </a:xfrm>
          <a:prstGeom prst="rect">
            <a:avLst/>
          </a:prstGeom>
          <a:effectLst>
            <a:softEdge rad="118203"/>
          </a:effectLst>
        </p:spPr>
      </p:pic>
      <p:sp>
        <p:nvSpPr>
          <p:cNvPr id="14" name="TextBox 13">
            <a:extLst>
              <a:ext uri="{FF2B5EF4-FFF2-40B4-BE49-F238E27FC236}">
                <a16:creationId xmlns:a16="http://schemas.microsoft.com/office/drawing/2014/main" id="{26E063AB-C0B5-1B51-6E1C-80D47BABB094}"/>
              </a:ext>
            </a:extLst>
          </p:cNvPr>
          <p:cNvSpPr txBox="1"/>
          <p:nvPr/>
        </p:nvSpPr>
        <p:spPr>
          <a:xfrm>
            <a:off x="4087776" y="9126564"/>
            <a:ext cx="6082512"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1800" dirty="0">
                <a:solidFill>
                  <a:schemeClr val="bg1"/>
                </a:solidFill>
              </a:rPr>
              <a:t>Hampton Park Primary School, Hampton Park, Australia</a:t>
            </a:r>
            <a:endParaRPr kumimoji="0" lang="en-US" sz="18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3ABE92BD-E6C9-FC41-72A1-EF16D6428C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9929" y="1934144"/>
            <a:ext cx="10298414" cy="6900999"/>
          </a:xfrm>
          <a:prstGeom prst="rect">
            <a:avLst/>
          </a:prstGeom>
        </p:spPr>
      </p:pic>
      <p:pic>
        <p:nvPicPr>
          <p:cNvPr id="7" name="Picture 6">
            <a:extLst>
              <a:ext uri="{FF2B5EF4-FFF2-40B4-BE49-F238E27FC236}">
                <a16:creationId xmlns:a16="http://schemas.microsoft.com/office/drawing/2014/main" id="{11248F30-01DB-4D08-51C4-4494245B8B2B}"/>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0733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F63611-CF6E-83AF-E4F7-4ED7C5DE5EDB}"/>
              </a:ext>
            </a:extLst>
          </p:cNvPr>
          <p:cNvSpPr/>
          <p:nvPr/>
        </p:nvSpPr>
        <p:spPr>
          <a:xfrm>
            <a:off x="1807553" y="298247"/>
            <a:ext cx="10642959" cy="923330"/>
          </a:xfrm>
          <a:prstGeom prst="rect">
            <a:avLst/>
          </a:prstGeom>
        </p:spPr>
        <p:txBody>
          <a:bodyPr wrap="square">
            <a:spAutoFit/>
          </a:bodyPr>
          <a:lstStyle/>
          <a:p>
            <a:r>
              <a:rPr lang="en-US" sz="5400" dirty="0">
                <a:solidFill>
                  <a:srgbClr val="FFFF00"/>
                </a:solidFill>
                <a:latin typeface="Chalkduster"/>
              </a:rPr>
              <a:t>Student Voice in Action</a:t>
            </a:r>
          </a:p>
        </p:txBody>
      </p:sp>
      <p:pic>
        <p:nvPicPr>
          <p:cNvPr id="4" name="Picture 3" descr="A close-up of a logo&#10;&#10;Description automatically generated with low confidence">
            <a:extLst>
              <a:ext uri="{FF2B5EF4-FFF2-40B4-BE49-F238E27FC236}">
                <a16:creationId xmlns:a16="http://schemas.microsoft.com/office/drawing/2014/main" id="{FE53B8CF-D1E8-90D6-8272-E1B903375A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18071">
            <a:off x="88975" y="117593"/>
            <a:ext cx="1952540" cy="1713593"/>
          </a:xfrm>
          <a:prstGeom prst="rect">
            <a:avLst/>
          </a:prstGeom>
          <a:effectLst>
            <a:softEdge rad="118203"/>
          </a:effectLst>
        </p:spPr>
      </p:pic>
      <p:sp>
        <p:nvSpPr>
          <p:cNvPr id="14" name="TextBox 13">
            <a:extLst>
              <a:ext uri="{FF2B5EF4-FFF2-40B4-BE49-F238E27FC236}">
                <a16:creationId xmlns:a16="http://schemas.microsoft.com/office/drawing/2014/main" id="{26E063AB-C0B5-1B51-6E1C-80D47BABB094}"/>
              </a:ext>
            </a:extLst>
          </p:cNvPr>
          <p:cNvSpPr txBox="1"/>
          <p:nvPr/>
        </p:nvSpPr>
        <p:spPr>
          <a:xfrm>
            <a:off x="4087776" y="9374009"/>
            <a:ext cx="6082512"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1800" dirty="0">
                <a:solidFill>
                  <a:schemeClr val="bg1"/>
                </a:solidFill>
              </a:rPr>
              <a:t>Hampton Park Primary School, Hampton Park, Australia</a:t>
            </a:r>
            <a:endParaRPr kumimoji="0" lang="en-US" sz="18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5" name="Picture 4">
            <a:extLst>
              <a:ext uri="{FF2B5EF4-FFF2-40B4-BE49-F238E27FC236}">
                <a16:creationId xmlns:a16="http://schemas.microsoft.com/office/drawing/2014/main" id="{AF309055-8BF9-8BEA-30F3-169363E4D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722" y="1811813"/>
            <a:ext cx="11572790" cy="7432203"/>
          </a:xfrm>
          <a:prstGeom prst="rect">
            <a:avLst/>
          </a:prstGeom>
        </p:spPr>
      </p:pic>
      <p:pic>
        <p:nvPicPr>
          <p:cNvPr id="6" name="Picture 5">
            <a:extLst>
              <a:ext uri="{FF2B5EF4-FFF2-40B4-BE49-F238E27FC236}">
                <a16:creationId xmlns:a16="http://schemas.microsoft.com/office/drawing/2014/main" id="{699BCA95-72A4-2735-4440-42E2AE8EFAD9}"/>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532711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17415A-4B75-6CDF-8A8C-BD5DBFCD8D83}"/>
              </a:ext>
            </a:extLst>
          </p:cNvPr>
          <p:cNvSpPr txBox="1"/>
          <p:nvPr/>
        </p:nvSpPr>
        <p:spPr>
          <a:xfrm>
            <a:off x="0" y="3876302"/>
            <a:ext cx="13004800"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a:t>
            </a:r>
            <a:r>
              <a:rPr lang="en-US" dirty="0">
                <a:solidFill>
                  <a:schemeClr val="bg1"/>
                </a:solidFill>
                <a:latin typeface="Chalkduster" panose="03050602040202020205" pitchFamily="66" charset="77"/>
                <a:hlinkClick r:id="rId3"/>
              </a:rPr>
              <a:t>–</a:t>
            </a:r>
            <a:r>
              <a:rPr lang="en-US" dirty="0">
                <a:solidFill>
                  <a:schemeClr val="bg1"/>
                </a:solidFill>
                <a:latin typeface="Chalkduster" panose="03050602040202020205" pitchFamily="66" charset="77"/>
              </a:rPr>
              <a:t> </a:t>
            </a:r>
          </a:p>
          <a:p>
            <a:r>
              <a:rPr lang="en-US" dirty="0">
                <a:solidFill>
                  <a:schemeClr val="bg1"/>
                </a:solidFill>
                <a:latin typeface="Chalkduster" panose="03050602040202020205" pitchFamily="66" charset="77"/>
                <a:hlinkClick r:id="rId3"/>
              </a:rPr>
              <a:t>https://youtu.be/1V2OG5Ksj_M</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4"/>
              </a:rPr>
              <a:t>https://vimeo.com/qisva/advertising</a:t>
            </a:r>
            <a:r>
              <a:rPr lang="en-US" dirty="0">
                <a:solidFill>
                  <a:schemeClr val="bg1"/>
                </a:solidFill>
                <a:latin typeface="Chalkduster" panose="03050602040202020205" pitchFamily="66" charset="77"/>
              </a:rPr>
              <a:t> </a:t>
            </a:r>
          </a:p>
        </p:txBody>
      </p:sp>
      <p:sp>
        <p:nvSpPr>
          <p:cNvPr id="5" name="Rectangle 4">
            <a:extLst>
              <a:ext uri="{FF2B5EF4-FFF2-40B4-BE49-F238E27FC236}">
                <a16:creationId xmlns:a16="http://schemas.microsoft.com/office/drawing/2014/main" id="{5177D7A2-821E-D4F6-46B6-D0F5A2CE7BA1}"/>
              </a:ext>
            </a:extLst>
          </p:cNvPr>
          <p:cNvSpPr/>
          <p:nvPr/>
        </p:nvSpPr>
        <p:spPr>
          <a:xfrm>
            <a:off x="0" y="298247"/>
            <a:ext cx="13004799" cy="1015663"/>
          </a:xfrm>
          <a:prstGeom prst="rect">
            <a:avLst/>
          </a:prstGeom>
        </p:spPr>
        <p:txBody>
          <a:bodyPr wrap="square">
            <a:spAutoFit/>
          </a:bodyPr>
          <a:lstStyle/>
          <a:p>
            <a:r>
              <a:rPr lang="en-US" sz="6000" dirty="0">
                <a:solidFill>
                  <a:srgbClr val="FFFF00"/>
                </a:solidFill>
                <a:latin typeface="Chalkduster"/>
              </a:rPr>
              <a:t>The Power of Advertising</a:t>
            </a:r>
          </a:p>
        </p:txBody>
      </p:sp>
    </p:spTree>
    <p:extLst>
      <p:ext uri="{BB962C8B-B14F-4D97-AF65-F5344CB8AC3E}">
        <p14:creationId xmlns:p14="http://schemas.microsoft.com/office/powerpoint/2010/main" val="3386726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6B6F0D-6B0D-7DBE-2DBF-2D1E65B4EC7E}"/>
              </a:ext>
            </a:extLst>
          </p:cNvPr>
          <p:cNvSpPr/>
          <p:nvPr/>
        </p:nvSpPr>
        <p:spPr>
          <a:xfrm>
            <a:off x="0" y="298247"/>
            <a:ext cx="13004799" cy="1938992"/>
          </a:xfrm>
          <a:prstGeom prst="rect">
            <a:avLst/>
          </a:prstGeom>
        </p:spPr>
        <p:txBody>
          <a:bodyPr wrap="square">
            <a:spAutoFit/>
          </a:bodyPr>
          <a:lstStyle/>
          <a:p>
            <a:r>
              <a:rPr lang="en-US" sz="6000" dirty="0">
                <a:solidFill>
                  <a:srgbClr val="FFFF00"/>
                </a:solidFill>
                <a:latin typeface="Chalkduster"/>
              </a:rPr>
              <a:t>Do You Know What You’re Missing?</a:t>
            </a:r>
          </a:p>
        </p:txBody>
      </p:sp>
      <p:sp>
        <p:nvSpPr>
          <p:cNvPr id="6" name="TextBox 5">
            <a:extLst>
              <a:ext uri="{FF2B5EF4-FFF2-40B4-BE49-F238E27FC236}">
                <a16:creationId xmlns:a16="http://schemas.microsoft.com/office/drawing/2014/main" id="{21969671-FFDF-F29B-4C2C-6B8F3858D302}"/>
              </a:ext>
            </a:extLst>
          </p:cNvPr>
          <p:cNvSpPr txBox="1"/>
          <p:nvPr/>
        </p:nvSpPr>
        <p:spPr>
          <a:xfrm>
            <a:off x="0" y="3859368"/>
            <a:ext cx="13004800" cy="23083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dirty="0">
                <a:solidFill>
                  <a:schemeClr val="bg1"/>
                </a:solidFill>
                <a:latin typeface="Chalkduster" panose="03050602040202020205" pitchFamily="66" charset="77"/>
              </a:rPr>
              <a:t>YouTube video - </a:t>
            </a:r>
            <a:r>
              <a:rPr lang="en-US" dirty="0">
                <a:solidFill>
                  <a:srgbClr val="0000FF"/>
                </a:solidFill>
                <a:latin typeface="Chalkduster" panose="03050602040202020205" pitchFamily="66" charset="77"/>
                <a:hlinkClick r:id="rId3">
                  <a:extLst>
                    <a:ext uri="{A12FA001-AC4F-418D-AE19-62706E023703}">
                      <ahyp:hlinkClr xmlns:ahyp="http://schemas.microsoft.com/office/drawing/2018/hyperlinkcolor" val="tx"/>
                    </a:ext>
                  </a:extLst>
                </a:hlinkClick>
              </a:rPr>
              <a:t>https://youtu.be/</a:t>
            </a:r>
            <a:r>
              <a:rPr lang="en-US" dirty="0">
                <a:solidFill>
                  <a:schemeClr val="bg1"/>
                </a:solidFill>
                <a:latin typeface="Chalkduster" panose="03050602040202020205" pitchFamily="66" charset="77"/>
                <a:hlinkClick r:id="rId3">
                  <a:extLst>
                    <a:ext uri="{A12FA001-AC4F-418D-AE19-62706E023703}">
                      <ahyp:hlinkClr xmlns:ahyp="http://schemas.microsoft.com/office/drawing/2018/hyperlinkcolor" val="tx"/>
                    </a:ext>
                  </a:extLst>
                </a:hlinkClick>
              </a:rPr>
              <a:t>LsHdKP7HDiU</a:t>
            </a:r>
            <a:endParaRPr lang="en-US" dirty="0">
              <a:solidFill>
                <a:schemeClr val="bg1"/>
              </a:solidFill>
              <a:latin typeface="Chalkduster" panose="03050602040202020205" pitchFamily="66" charset="77"/>
            </a:endParaRPr>
          </a:p>
          <a:p>
            <a:endParaRPr lang="en-US" dirty="0">
              <a:solidFill>
                <a:schemeClr val="bg1"/>
              </a:solidFill>
              <a:latin typeface="Chalkduster" panose="03050602040202020205" pitchFamily="66" charset="77"/>
            </a:endParaRPr>
          </a:p>
          <a:p>
            <a:r>
              <a:rPr lang="en-US" dirty="0">
                <a:solidFill>
                  <a:schemeClr val="bg1"/>
                </a:solidFill>
                <a:latin typeface="Chalkduster" panose="03050602040202020205" pitchFamily="66" charset="77"/>
              </a:rPr>
              <a:t>Vimeo video - </a:t>
            </a:r>
            <a:r>
              <a:rPr lang="en-US" dirty="0">
                <a:solidFill>
                  <a:schemeClr val="bg1"/>
                </a:solidFill>
                <a:latin typeface="Chalkduster" panose="03050602040202020205" pitchFamily="66" charset="77"/>
                <a:hlinkClick r:id="rId4">
                  <a:extLst>
                    <a:ext uri="{A12FA001-AC4F-418D-AE19-62706E023703}">
                      <ahyp:hlinkClr xmlns:ahyp="http://schemas.microsoft.com/office/drawing/2018/hyperlinkcolor" val="tx"/>
                    </a:ext>
                  </a:extLst>
                </a:hlinkClick>
              </a:rPr>
              <a:t>https://vimeo.com/qisva/whodunnit</a:t>
            </a:r>
            <a:r>
              <a:rPr lang="en-US" dirty="0">
                <a:solidFill>
                  <a:schemeClr val="bg1"/>
                </a:solidFill>
                <a:latin typeface="Chalkduster" panose="03050602040202020205" pitchFamily="66" charset="77"/>
              </a:rPr>
              <a:t> </a:t>
            </a:r>
          </a:p>
        </p:txBody>
      </p:sp>
    </p:spTree>
    <p:extLst>
      <p:ext uri="{BB962C8B-B14F-4D97-AF65-F5344CB8AC3E}">
        <p14:creationId xmlns:p14="http://schemas.microsoft.com/office/powerpoint/2010/main" val="631705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868285" y="5030659"/>
            <a:ext cx="9144001" cy="2453871"/>
          </a:xfrm>
        </p:spPr>
        <p:txBody>
          <a:bodyPr anchor="ctr"/>
          <a:lstStyle/>
          <a:p>
            <a:pPr>
              <a:lnSpc>
                <a:spcPct val="130000"/>
              </a:lnSpc>
            </a:pPr>
            <a:br>
              <a:rPr lang="en-US" sz="2400" dirty="0">
                <a:solidFill>
                  <a:schemeClr val="bg1"/>
                </a:solidFill>
                <a:latin typeface="Chalkduster"/>
                <a:cs typeface="Chalkduster"/>
              </a:rPr>
            </a:br>
            <a:r>
              <a:rPr lang="en-US" sz="3600" dirty="0">
                <a:solidFill>
                  <a:schemeClr val="bg1"/>
                </a:solidFill>
                <a:latin typeface="Chalkduster"/>
                <a:cs typeface="Chalkduster"/>
              </a:rPr>
              <a:t>Reflect on current practices at your school that are keeping you from amplifying student voice.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426" y="1563549"/>
            <a:ext cx="2070100" cy="2553786"/>
          </a:xfrm>
          <a:prstGeom prst="rect">
            <a:avLst/>
          </a:prstGeom>
          <a:effectLst>
            <a:softEdge rad="63500"/>
          </a:effectLst>
        </p:spPr>
      </p:pic>
      <p:sp>
        <p:nvSpPr>
          <p:cNvPr id="8" name="Title 1"/>
          <p:cNvSpPr txBox="1">
            <a:spLocks/>
          </p:cNvSpPr>
          <p:nvPr/>
        </p:nvSpPr>
        <p:spPr>
          <a:xfrm>
            <a:off x="2336801" y="1155058"/>
            <a:ext cx="5206996" cy="1511940"/>
          </a:xfrm>
          <a:prstGeom prst="rect">
            <a:avLst/>
          </a:prstGeom>
          <a:ln w="12700">
            <a:miter lim="400000"/>
          </a:ln>
          <a:extLst>
            <a:ext uri="{C572A759-6A51-4108-AA02-DFA0A04FC94B}">
              <ma14:wrappingTextBoxFlag xmlns:ma14="http://schemas.microsoft.com/office/mac/drawingml/2011/main" xmlns="" val="1"/>
            </a:ext>
          </a:extLst>
        </p:spPr>
        <p:txBody>
          <a:bodyPr lIns="68577" tIns="34289" rIns="68577" bIns="3428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85797">
              <a:lnSpc>
                <a:spcPct val="130000"/>
              </a:lnSpc>
            </a:pPr>
            <a:r>
              <a:rPr lang="en-US" sz="4949" dirty="0">
                <a:solidFill>
                  <a:srgbClr val="FFFF00"/>
                </a:solidFill>
                <a:latin typeface="Chalkduster"/>
                <a:cs typeface="Chalkduster"/>
              </a:rPr>
              <a:t>CHALLENGE</a:t>
            </a:r>
          </a:p>
        </p:txBody>
      </p:sp>
      <p:sp>
        <p:nvSpPr>
          <p:cNvPr id="9" name="Title 1"/>
          <p:cNvSpPr txBox="1">
            <a:spLocks/>
          </p:cNvSpPr>
          <p:nvPr/>
        </p:nvSpPr>
        <p:spPr>
          <a:xfrm>
            <a:off x="1259476" y="2840442"/>
            <a:ext cx="7361643" cy="1511940"/>
          </a:xfrm>
          <a:prstGeom prst="rect">
            <a:avLst/>
          </a:prstGeom>
          <a:ln w="12700">
            <a:miter lim="400000"/>
          </a:ln>
          <a:extLst>
            <a:ext uri="{C572A759-6A51-4108-AA02-DFA0A04FC94B}">
              <ma14:wrappingTextBoxFlag xmlns:ma14="http://schemas.microsoft.com/office/mac/drawingml/2011/main" xmlns="" val="1"/>
            </a:ext>
          </a:extLst>
        </p:spPr>
        <p:txBody>
          <a:bodyPr lIns="68577" tIns="34289" rIns="68577" bIns="3428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85797">
              <a:lnSpc>
                <a:spcPct val="130000"/>
              </a:lnSpc>
            </a:pPr>
            <a:r>
              <a:rPr lang="en-US" sz="6600" dirty="0">
                <a:solidFill>
                  <a:srgbClr val="FFFF00"/>
                </a:solidFill>
                <a:latin typeface="Chalkduster"/>
                <a:cs typeface="Chalkduster"/>
              </a:rPr>
              <a:t>Stop It!  </a:t>
            </a:r>
          </a:p>
        </p:txBody>
      </p:sp>
      <p:pic>
        <p:nvPicPr>
          <p:cNvPr id="3" name="Picture 2">
            <a:extLst>
              <a:ext uri="{FF2B5EF4-FFF2-40B4-BE49-F238E27FC236}">
                <a16:creationId xmlns:a16="http://schemas.microsoft.com/office/drawing/2014/main" id="{879ED8D7-EE9A-9041-A602-EE828C69E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16999">
            <a:off x="7336330" y="1652563"/>
            <a:ext cx="3646900" cy="3646900"/>
          </a:xfrm>
          <a:prstGeom prst="rect">
            <a:avLst/>
          </a:prstGeom>
          <a:effectLst>
            <a:softEdge rad="279400"/>
          </a:effectLst>
        </p:spPr>
      </p:pic>
      <p:pic>
        <p:nvPicPr>
          <p:cNvPr id="11" name="Picture 10">
            <a:extLst>
              <a:ext uri="{FF2B5EF4-FFF2-40B4-BE49-F238E27FC236}">
                <a16:creationId xmlns:a16="http://schemas.microsoft.com/office/drawing/2014/main" id="{DDFE0E58-3448-3A46-8819-151DFDE6E300}"/>
              </a:ext>
            </a:extLst>
          </p:cNvPr>
          <p:cNvPicPr>
            <a:picLocks noChangeAspect="1"/>
          </p:cNvPicPr>
          <p:nvPr/>
        </p:nvPicPr>
        <p:blipFill>
          <a:blip r:embed="rId4"/>
          <a:stretch>
            <a:fillRect/>
          </a:stretch>
        </p:blipFill>
        <p:spPr>
          <a:xfrm rot="10800000" flipH="1" flipV="1">
            <a:off x="11873149" y="9132067"/>
            <a:ext cx="892839" cy="506997"/>
          </a:xfrm>
          <a:prstGeom prst="rect">
            <a:avLst/>
          </a:prstGeom>
        </p:spPr>
      </p:pic>
    </p:spTree>
    <p:extLst>
      <p:ext uri="{BB962C8B-B14F-4D97-AF65-F5344CB8AC3E}">
        <p14:creationId xmlns:p14="http://schemas.microsoft.com/office/powerpoint/2010/main" val="1623502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39653C-9B63-4F0D-D682-D380616B7F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799" y="554556"/>
            <a:ext cx="2070100" cy="2553786"/>
          </a:xfrm>
          <a:prstGeom prst="rect">
            <a:avLst/>
          </a:prstGeom>
          <a:effectLst>
            <a:softEdge rad="63500"/>
          </a:effectLst>
        </p:spPr>
      </p:pic>
      <p:sp>
        <p:nvSpPr>
          <p:cNvPr id="5" name="Title 1">
            <a:extLst>
              <a:ext uri="{FF2B5EF4-FFF2-40B4-BE49-F238E27FC236}">
                <a16:creationId xmlns:a16="http://schemas.microsoft.com/office/drawing/2014/main" id="{969E7AC4-B590-6CC7-1926-34F3B74723A3}"/>
              </a:ext>
            </a:extLst>
          </p:cNvPr>
          <p:cNvSpPr>
            <a:spLocks noGrp="1"/>
          </p:cNvSpPr>
          <p:nvPr>
            <p:ph type="title"/>
          </p:nvPr>
        </p:nvSpPr>
        <p:spPr>
          <a:xfrm>
            <a:off x="2672899" y="2710888"/>
            <a:ext cx="9144001" cy="2453871"/>
          </a:xfrm>
        </p:spPr>
        <p:txBody>
          <a:bodyPr anchor="ctr"/>
          <a:lstStyle/>
          <a:p>
            <a:pPr>
              <a:lnSpc>
                <a:spcPct val="130000"/>
              </a:lnSpc>
            </a:pPr>
            <a:br>
              <a:rPr lang="en-US" sz="2400" dirty="0">
                <a:solidFill>
                  <a:schemeClr val="bg1"/>
                </a:solidFill>
                <a:latin typeface="Chalkduster"/>
                <a:cs typeface="Chalkduster"/>
              </a:rPr>
            </a:br>
            <a:r>
              <a:rPr lang="en-US" sz="3600" dirty="0">
                <a:solidFill>
                  <a:schemeClr val="bg1"/>
                </a:solidFill>
                <a:latin typeface="Chalkduster"/>
                <a:cs typeface="Chalkduster"/>
              </a:rPr>
              <a:t>What would your ‘headline’ be that </a:t>
            </a:r>
            <a:r>
              <a:rPr lang="en-US" sz="3600" dirty="0" err="1">
                <a:solidFill>
                  <a:schemeClr val="bg1"/>
                </a:solidFill>
                <a:latin typeface="Chalkduster"/>
                <a:cs typeface="Chalkduster"/>
              </a:rPr>
              <a:t>summarises</a:t>
            </a:r>
            <a:r>
              <a:rPr lang="en-US" sz="3600" dirty="0">
                <a:solidFill>
                  <a:schemeClr val="bg1"/>
                </a:solidFill>
                <a:latin typeface="Chalkduster"/>
                <a:cs typeface="Chalkduster"/>
              </a:rPr>
              <a:t> Voice as a way of being across the school?</a:t>
            </a:r>
          </a:p>
        </p:txBody>
      </p:sp>
      <p:sp>
        <p:nvSpPr>
          <p:cNvPr id="6" name="Title 1">
            <a:extLst>
              <a:ext uri="{FF2B5EF4-FFF2-40B4-BE49-F238E27FC236}">
                <a16:creationId xmlns:a16="http://schemas.microsoft.com/office/drawing/2014/main" id="{84BFB6FF-7DAC-A580-3FA0-042956E5F8E8}"/>
              </a:ext>
            </a:extLst>
          </p:cNvPr>
          <p:cNvSpPr txBox="1">
            <a:spLocks/>
          </p:cNvSpPr>
          <p:nvPr/>
        </p:nvSpPr>
        <p:spPr>
          <a:xfrm>
            <a:off x="2983187" y="319509"/>
            <a:ext cx="5206996" cy="1511940"/>
          </a:xfrm>
          <a:prstGeom prst="rect">
            <a:avLst/>
          </a:prstGeom>
          <a:ln w="12700">
            <a:miter lim="400000"/>
          </a:ln>
          <a:extLst>
            <a:ext uri="{C572A759-6A51-4108-AA02-DFA0A04FC94B}">
              <ma14:wrappingTextBoxFlag xmlns:ma14="http://schemas.microsoft.com/office/mac/drawingml/2011/main" xmlns="" val="1"/>
            </a:ext>
          </a:extLst>
        </p:spPr>
        <p:txBody>
          <a:bodyPr lIns="68577" tIns="34289" rIns="68577" bIns="3428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85797">
              <a:lnSpc>
                <a:spcPct val="130000"/>
              </a:lnSpc>
            </a:pPr>
            <a:r>
              <a:rPr lang="en-US" sz="4949" dirty="0">
                <a:solidFill>
                  <a:srgbClr val="FFFF00"/>
                </a:solidFill>
                <a:latin typeface="Chalkduster"/>
                <a:cs typeface="Chalkduster"/>
              </a:rPr>
              <a:t>CHALLENGE</a:t>
            </a:r>
          </a:p>
        </p:txBody>
      </p:sp>
    </p:spTree>
    <p:extLst>
      <p:ext uri="{BB962C8B-B14F-4D97-AF65-F5344CB8AC3E}">
        <p14:creationId xmlns:p14="http://schemas.microsoft.com/office/powerpoint/2010/main" val="1786377709"/>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190865" y="2207929"/>
            <a:ext cx="6285615" cy="50270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“Mic Drop” moment</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from this Student</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Voice &amp; Aspirations learning journey?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1CBE4826-EE34-E74D-B3E5-A4284B8DD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55726">
            <a:off x="775901" y="1281074"/>
            <a:ext cx="5203237" cy="7677666"/>
          </a:xfrm>
          <a:prstGeom prst="rect">
            <a:avLst/>
          </a:prstGeom>
          <a:effectLst>
            <a:softEdge rad="102006"/>
          </a:effectLst>
        </p:spPr>
      </p:pic>
    </p:spTree>
    <p:extLst>
      <p:ext uri="{BB962C8B-B14F-4D97-AF65-F5344CB8AC3E}">
        <p14:creationId xmlns:p14="http://schemas.microsoft.com/office/powerpoint/2010/main" val="200499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5826" y="8138320"/>
            <a:ext cx="6716684" cy="1132065"/>
          </a:xfrm>
          <a:prstGeom prst="rect">
            <a:avLst/>
          </a:prstGeom>
        </p:spPr>
      </p:pic>
      <p:sp>
        <p:nvSpPr>
          <p:cNvPr id="11" name="TextBox 10">
            <a:extLst>
              <a:ext uri="{FF2B5EF4-FFF2-40B4-BE49-F238E27FC236}">
                <a16:creationId xmlns:a16="http://schemas.microsoft.com/office/drawing/2014/main" id="{4CE15FB6-CE84-625F-FC7D-865F8125F144}"/>
              </a:ext>
            </a:extLst>
          </p:cNvPr>
          <p:cNvSpPr txBox="1"/>
          <p:nvPr/>
        </p:nvSpPr>
        <p:spPr>
          <a:xfrm>
            <a:off x="5976072" y="607853"/>
            <a:ext cx="6503068" cy="18158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indent="0" algn="ctr" defTabSz="584200" rtl="0" fontAlgn="auto" latinLnBrk="1" hangingPunct="0">
              <a:spcBef>
                <a:spcPts val="0"/>
              </a:spcBef>
              <a:spcAft>
                <a:spcPts val="0"/>
              </a:spcAft>
              <a:buClrTx/>
              <a:buSzTx/>
              <a:buFontTx/>
              <a:buNone/>
              <a:tabLst/>
            </a:pPr>
            <a:r>
              <a:rPr lang="en-US" sz="2800" dirty="0">
                <a:solidFill>
                  <a:schemeClr val="bg1"/>
                </a:solidFill>
                <a:latin typeface="Chalkduster" panose="03050602040202020205" pitchFamily="66" charset="77"/>
              </a:rPr>
              <a:t>Thank you for learning with </a:t>
            </a:r>
          </a:p>
          <a:p>
            <a:pPr marL="0" marR="0" indent="0" algn="ctr" defTabSz="584200" rtl="0" fontAlgn="auto" latinLnBrk="1" hangingPunct="0">
              <a:spcBef>
                <a:spcPts val="0"/>
              </a:spcBef>
              <a:spcAft>
                <a:spcPts val="0"/>
              </a:spcAft>
              <a:buClrTx/>
              <a:buSzTx/>
              <a:buFontTx/>
              <a:buNone/>
              <a:tabLst/>
            </a:pPr>
            <a:r>
              <a:rPr lang="en-US" sz="2800" dirty="0">
                <a:solidFill>
                  <a:schemeClr val="bg1"/>
                </a:solidFill>
                <a:latin typeface="Chalkduster" panose="03050602040202020205" pitchFamily="66" charset="77"/>
              </a:rPr>
              <a:t>us today! </a:t>
            </a:r>
          </a:p>
          <a:p>
            <a:pPr marL="0" marR="0" indent="0" algn="ctr" defTabSz="584200" rtl="0" fontAlgn="auto" latinLnBrk="1" hangingPunct="0">
              <a:spcBef>
                <a:spcPts val="0"/>
              </a:spcBef>
              <a:spcAft>
                <a:spcPts val="0"/>
              </a:spcAft>
              <a:buClrTx/>
              <a:buSzTx/>
              <a:buFontTx/>
              <a:buNone/>
              <a:tabLst/>
            </a:pPr>
            <a:r>
              <a:rPr lang="en-US" sz="2800" dirty="0">
                <a:solidFill>
                  <a:schemeClr val="bg1"/>
                </a:solidFill>
                <a:latin typeface="Chalkduster" panose="03050602040202020205" pitchFamily="66" charset="77"/>
              </a:rPr>
              <a:t>Please reach out if we can be of support.</a:t>
            </a:r>
            <a:endParaRPr kumimoji="0" lang="en-US" sz="2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13" name="TextBox 12">
            <a:extLst>
              <a:ext uri="{FF2B5EF4-FFF2-40B4-BE49-F238E27FC236}">
                <a16:creationId xmlns:a16="http://schemas.microsoft.com/office/drawing/2014/main" id="{8A73CB78-9EE9-EF0E-679F-05A57F5193CB}"/>
              </a:ext>
            </a:extLst>
          </p:cNvPr>
          <p:cNvSpPr txBox="1"/>
          <p:nvPr/>
        </p:nvSpPr>
        <p:spPr>
          <a:xfrm>
            <a:off x="97710" y="2904764"/>
            <a:ext cx="7880685"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dirty="0">
                <a:solidFill>
                  <a:srgbClr val="FFFF00"/>
                </a:solidFill>
                <a:latin typeface="Chalkduster"/>
                <a:cs typeface="Chalkduster"/>
              </a:rPr>
              <a:t>Sue Bryen</a:t>
            </a:r>
          </a:p>
          <a:p>
            <a:pPr rtl="0" latinLnBrk="1" hangingPunct="0"/>
            <a:r>
              <a:rPr lang="en-US" dirty="0">
                <a:solidFill>
                  <a:schemeClr val="bg1"/>
                </a:solidFill>
                <a:latin typeface="Chalkduster"/>
                <a:cs typeface="Chalkduster"/>
              </a:rPr>
              <a:t>Bryen@Quagliainstitute.org</a:t>
            </a:r>
          </a:p>
          <a:p>
            <a:pPr marL="0" marR="0" indent="0" defTabSz="584200" rtl="0" fontAlgn="auto" latinLnBrk="1" hangingPunct="0">
              <a:lnSpc>
                <a:spcPct val="100000"/>
              </a:lnSpc>
              <a:spcBef>
                <a:spcPts val="0"/>
              </a:spcBef>
              <a:spcAft>
                <a:spcPts val="0"/>
              </a:spcAft>
              <a:buClrTx/>
              <a:buSzTx/>
              <a:buFontTx/>
              <a:buNone/>
              <a:tabLst/>
            </a:pPr>
            <a:endParaRPr kumimoji="0" lang="en-US" b="0" i="0" u="none" strike="noStrike" cap="none" spc="0" normalizeH="0" baseline="0" dirty="0">
              <a:ln>
                <a:noFill/>
              </a:ln>
              <a:solidFill>
                <a:schemeClr val="bg1"/>
              </a:solidFill>
              <a:effectLst/>
              <a:uFillTx/>
              <a:latin typeface="Chalkduster"/>
              <a:cs typeface="Chalkduster"/>
              <a:sym typeface="Helvetica Light"/>
            </a:endParaRPr>
          </a:p>
          <a:p>
            <a:pPr marL="0" marR="0" indent="0"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FFFF00"/>
                </a:solidFill>
                <a:effectLst/>
                <a:uFillTx/>
                <a:latin typeface="Chalkduster"/>
                <a:cs typeface="Chalkduster"/>
                <a:sym typeface="Helvetica Light"/>
              </a:rPr>
              <a:t>Dr. Kris Fox</a:t>
            </a:r>
          </a:p>
          <a:p>
            <a:pPr marL="0" marR="0" indent="0"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a:cs typeface="Chalkduster"/>
              </a:rPr>
              <a:t>Fox@QuagliaInstitute.org</a:t>
            </a:r>
            <a:endParaRPr kumimoji="0" lang="en-US" b="0" i="0" u="none" strike="noStrike" cap="none" spc="0" normalizeH="0" baseline="0" dirty="0">
              <a:ln>
                <a:noFill/>
              </a:ln>
              <a:solidFill>
                <a:schemeClr val="bg1"/>
              </a:solidFill>
              <a:effectLst/>
              <a:uFillTx/>
              <a:latin typeface="Chalkduster"/>
              <a:cs typeface="Chalkduster"/>
              <a:sym typeface="Helvetica Light"/>
            </a:endParaRPr>
          </a:p>
        </p:txBody>
      </p:sp>
      <p:pic>
        <p:nvPicPr>
          <p:cNvPr id="15" name="Picture 14">
            <a:extLst>
              <a:ext uri="{FF2B5EF4-FFF2-40B4-BE49-F238E27FC236}">
                <a16:creationId xmlns:a16="http://schemas.microsoft.com/office/drawing/2014/main" id="{7AE56CDD-3FB5-894A-6B11-6A0C9D6A42F6}"/>
              </a:ext>
            </a:extLst>
          </p:cNvPr>
          <p:cNvPicPr>
            <a:picLocks noChangeAspect="1"/>
          </p:cNvPicPr>
          <p:nvPr/>
        </p:nvPicPr>
        <p:blipFill>
          <a:blip r:embed="rId4"/>
          <a:stretch>
            <a:fillRect/>
          </a:stretch>
        </p:blipFill>
        <p:spPr>
          <a:xfrm>
            <a:off x="9458849" y="3402572"/>
            <a:ext cx="2443276" cy="2374773"/>
          </a:xfrm>
          <a:prstGeom prst="rect">
            <a:avLst/>
          </a:prstGeom>
        </p:spPr>
      </p:pic>
      <p:sp>
        <p:nvSpPr>
          <p:cNvPr id="17" name="TextBox 16">
            <a:extLst>
              <a:ext uri="{FF2B5EF4-FFF2-40B4-BE49-F238E27FC236}">
                <a16:creationId xmlns:a16="http://schemas.microsoft.com/office/drawing/2014/main" id="{C3C4713A-9D45-EBDB-4810-4EAFD4E74192}"/>
              </a:ext>
            </a:extLst>
          </p:cNvPr>
          <p:cNvSpPr txBox="1"/>
          <p:nvPr/>
        </p:nvSpPr>
        <p:spPr>
          <a:xfrm>
            <a:off x="8096066" y="5911850"/>
            <a:ext cx="4908734" cy="4001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000" dirty="0">
                <a:solidFill>
                  <a:schemeClr val="bg1"/>
                </a:solidFill>
              </a:rPr>
              <a:t>https://forms.gle/GA5JirJvZaDLS6Qx6</a:t>
            </a:r>
          </a:p>
        </p:txBody>
      </p:sp>
    </p:spTree>
    <p:extLst>
      <p:ext uri="{BB962C8B-B14F-4D97-AF65-F5344CB8AC3E}">
        <p14:creationId xmlns:p14="http://schemas.microsoft.com/office/powerpoint/2010/main" val="720235444"/>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BE561A-7D7F-490C-A345-7C65ACA71C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165802</TotalTime>
  <Words>2932</Words>
  <Application>Microsoft Macintosh PowerPoint</Application>
  <PresentationFormat>Custom</PresentationFormat>
  <Paragraphs>398</Paragraphs>
  <Slides>80</Slides>
  <Notes>59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80</vt:i4>
      </vt:variant>
    </vt:vector>
  </HeadingPairs>
  <TitlesOfParts>
    <vt:vector size="90" baseType="lpstr">
      <vt:lpstr>Arial</vt:lpstr>
      <vt:lpstr>Calibri</vt:lpstr>
      <vt:lpstr>Chalkboard</vt:lpstr>
      <vt:lpstr>Chalkduster</vt:lpstr>
      <vt:lpstr>Helvetica</vt:lpstr>
      <vt:lpstr>Helvetica Light</vt:lpstr>
      <vt:lpstr>Helvetica Neue</vt:lpstr>
      <vt:lpstr>Marker Felt Thin</vt:lpstr>
      <vt:lpstr>Times New Roman Bold</vt:lpstr>
      <vt:lpstr>White</vt:lpstr>
      <vt:lpstr>PowerPoint Presentation</vt:lpstr>
      <vt:lpstr>PowerPoint Presentation</vt:lpstr>
      <vt:lpstr>Goals for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Voice Pathways</vt:lpstr>
      <vt:lpstr>Voice Skills</vt:lpstr>
      <vt:lpstr>PowerPoint Presentation</vt:lpstr>
      <vt:lpstr>PowerPoint Presentation</vt:lpstr>
      <vt:lpstr>Are we deliberately creating the conditions that support school community, wellbeing and learning?</vt:lpstr>
      <vt:lpstr>Quick Break!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pre-conditions might you need in place to have students’ voices genuinely contribute to your school vision?</vt:lpstr>
      <vt:lpstr>PowerPoint Presentation</vt:lpstr>
      <vt:lpstr>PowerPoint Presentation</vt:lpstr>
      <vt:lpstr>Skills and Capabilities</vt:lpstr>
      <vt:lpstr>PowerPoint Presentation</vt:lpstr>
      <vt:lpstr>PowerPoint Presentation</vt:lpstr>
      <vt:lpstr>PowerPoint Presentation</vt:lpstr>
      <vt:lpstr>PowerPoint Presentation</vt:lpstr>
      <vt:lpstr>Using Our Voice…  Thinking Why</vt:lpstr>
      <vt:lpstr>PowerPoint Presentation</vt:lpstr>
      <vt:lpstr>Shared Responsibility</vt:lpstr>
      <vt:lpstr>PowerPoint Presentation</vt:lpstr>
      <vt:lpstr>PowerPoint Presentation</vt:lpstr>
      <vt:lpstr>Things to think about</vt:lpstr>
      <vt:lpstr>PowerPoint Presentation</vt:lpstr>
      <vt:lpstr>PowerPoint Presentation</vt:lpstr>
      <vt:lpstr>PowerPoint Presentation</vt:lpstr>
      <vt:lpstr>PowerPoint Presentation</vt:lpstr>
      <vt:lpstr>PowerPoint Presentation</vt:lpstr>
      <vt:lpstr>PowerPoint Presentation</vt:lpstr>
      <vt:lpstr>Outdoor Library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Reflect on current practices at your school that are keeping you from amplifying student voice.</vt:lpstr>
      <vt:lpstr> What would your ‘headline’ be that summarises Voice as a way of being across the school?</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811</cp:revision>
  <cp:lastPrinted>2021-10-15T19:41:25Z</cp:lastPrinted>
  <dcterms:modified xsi:type="dcterms:W3CDTF">2023-01-12T18:59:08Z</dcterms:modified>
</cp:coreProperties>
</file>