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970" r:id="rId2"/>
    <p:sldId id="1397" r:id="rId3"/>
    <p:sldId id="1358" r:id="rId4"/>
    <p:sldId id="1406" r:id="rId5"/>
    <p:sldId id="660" r:id="rId6"/>
    <p:sldId id="450" r:id="rId7"/>
    <p:sldId id="490" r:id="rId8"/>
    <p:sldId id="359" r:id="rId9"/>
    <p:sldId id="935" r:id="rId10"/>
    <p:sldId id="940" r:id="rId11"/>
    <p:sldId id="1407" r:id="rId12"/>
    <p:sldId id="1347" r:id="rId13"/>
    <p:sldId id="1340" r:id="rId14"/>
    <p:sldId id="491" r:id="rId15"/>
    <p:sldId id="750" r:id="rId16"/>
    <p:sldId id="1399" r:id="rId17"/>
    <p:sldId id="929" r:id="rId18"/>
    <p:sldId id="798" r:id="rId19"/>
    <p:sldId id="1405" r:id="rId20"/>
    <p:sldId id="455" r:id="rId21"/>
    <p:sldId id="456" r:id="rId22"/>
    <p:sldId id="453" r:id="rId23"/>
    <p:sldId id="465" r:id="rId24"/>
    <p:sldId id="464" r:id="rId25"/>
    <p:sldId id="452" r:id="rId26"/>
    <p:sldId id="454" r:id="rId27"/>
    <p:sldId id="466" r:id="rId28"/>
    <p:sldId id="1338" r:id="rId29"/>
    <p:sldId id="1039" r:id="rId30"/>
    <p:sldId id="1341" r:id="rId31"/>
    <p:sldId id="492" r:id="rId32"/>
    <p:sldId id="754" r:id="rId33"/>
    <p:sldId id="1339" r:id="rId34"/>
    <p:sldId id="889" r:id="rId35"/>
    <p:sldId id="1400" r:id="rId36"/>
    <p:sldId id="1178" r:id="rId37"/>
    <p:sldId id="1342" r:id="rId38"/>
    <p:sldId id="1343" r:id="rId39"/>
    <p:sldId id="939" r:id="rId40"/>
    <p:sldId id="1401" r:id="rId41"/>
    <p:sldId id="1195" r:id="rId42"/>
    <p:sldId id="1402" r:id="rId43"/>
    <p:sldId id="1393" r:id="rId44"/>
    <p:sldId id="1184" r:id="rId45"/>
    <p:sldId id="944" r:id="rId46"/>
    <p:sldId id="1353" r:id="rId47"/>
    <p:sldId id="1357" r:id="rId48"/>
    <p:sldId id="1408" r:id="rId49"/>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A647"/>
    <a:srgbClr val="F4B7AD"/>
    <a:srgbClr val="FF68B7"/>
    <a:srgbClr val="97C72B"/>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5" autoAdjust="0"/>
    <p:restoredTop sz="86599" autoAdjust="0"/>
  </p:normalViewPr>
  <p:slideViewPr>
    <p:cSldViewPr snapToGrid="0" snapToObjects="1">
      <p:cViewPr varScale="1">
        <p:scale>
          <a:sx n="77" d="100"/>
          <a:sy n="77" d="100"/>
        </p:scale>
        <p:origin x="2720" y="200"/>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9/12/24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8979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9980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68FB27-FBF0-40BD-AAAA-99B40542DE62}" type="slidenum">
              <a:rPr lang="en-US" smtClean="0"/>
              <a:pPr/>
              <a:t>4</a:t>
            </a:fld>
            <a:endParaRPr lang="en-US"/>
          </a:p>
        </p:txBody>
      </p:sp>
    </p:spTree>
    <p:extLst>
      <p:ext uri="{BB962C8B-B14F-4D97-AF65-F5344CB8AC3E}">
        <p14:creationId xmlns:p14="http://schemas.microsoft.com/office/powerpoint/2010/main" val="1050546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5</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814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If delivering this activity in a virtual session, the presenter can describe a shape and have the entire virtual audience do their best to replicate the image. Then hold up the image that was described to the camera so participants can see how well they did. Then show the next slide and explain how the activity can be done with two round if delivering to an in-person audience.</a:t>
            </a:r>
          </a:p>
        </p:txBody>
      </p:sp>
    </p:spTree>
    <p:extLst>
      <p:ext uri="{BB962C8B-B14F-4D97-AF65-F5344CB8AC3E}">
        <p14:creationId xmlns:p14="http://schemas.microsoft.com/office/powerpoint/2010/main" val="863973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82251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20</a:t>
            </a:fld>
            <a:endParaRPr lang="en-US"/>
          </a:p>
        </p:txBody>
      </p:sp>
    </p:spTree>
    <p:extLst>
      <p:ext uri="{BB962C8B-B14F-4D97-AF65-F5344CB8AC3E}">
        <p14:creationId xmlns:p14="http://schemas.microsoft.com/office/powerpoint/2010/main" val="4110624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21</a:t>
            </a:fld>
            <a:endParaRPr lang="en-US"/>
          </a:p>
        </p:txBody>
      </p:sp>
    </p:spTree>
    <p:extLst>
      <p:ext uri="{BB962C8B-B14F-4D97-AF65-F5344CB8AC3E}">
        <p14:creationId xmlns:p14="http://schemas.microsoft.com/office/powerpoint/2010/main" val="2398324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22</a:t>
            </a:fld>
            <a:endParaRPr lang="en-US"/>
          </a:p>
        </p:txBody>
      </p:sp>
    </p:spTree>
    <p:extLst>
      <p:ext uri="{BB962C8B-B14F-4D97-AF65-F5344CB8AC3E}">
        <p14:creationId xmlns:p14="http://schemas.microsoft.com/office/powerpoint/2010/main" val="2218309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23</a:t>
            </a:fld>
            <a:endParaRPr lang="en-US"/>
          </a:p>
        </p:txBody>
      </p:sp>
    </p:spTree>
    <p:extLst>
      <p:ext uri="{BB962C8B-B14F-4D97-AF65-F5344CB8AC3E}">
        <p14:creationId xmlns:p14="http://schemas.microsoft.com/office/powerpoint/2010/main" val="2157888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24</a:t>
            </a:fld>
            <a:endParaRPr lang="en-US"/>
          </a:p>
        </p:txBody>
      </p:sp>
    </p:spTree>
    <p:extLst>
      <p:ext uri="{BB962C8B-B14F-4D97-AF65-F5344CB8AC3E}">
        <p14:creationId xmlns:p14="http://schemas.microsoft.com/office/powerpoint/2010/main" val="2407550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25</a:t>
            </a:fld>
            <a:endParaRPr lang="en-US"/>
          </a:p>
        </p:txBody>
      </p:sp>
    </p:spTree>
    <p:extLst>
      <p:ext uri="{BB962C8B-B14F-4D97-AF65-F5344CB8AC3E}">
        <p14:creationId xmlns:p14="http://schemas.microsoft.com/office/powerpoint/2010/main" val="3935311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26</a:t>
            </a:fld>
            <a:endParaRPr lang="en-US"/>
          </a:p>
        </p:txBody>
      </p:sp>
    </p:spTree>
    <p:extLst>
      <p:ext uri="{BB962C8B-B14F-4D97-AF65-F5344CB8AC3E}">
        <p14:creationId xmlns:p14="http://schemas.microsoft.com/office/powerpoint/2010/main" val="3733314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27</a:t>
            </a:fld>
            <a:endParaRPr lang="en-US"/>
          </a:p>
        </p:txBody>
      </p:sp>
    </p:spTree>
    <p:extLst>
      <p:ext uri="{BB962C8B-B14F-4D97-AF65-F5344CB8AC3E}">
        <p14:creationId xmlns:p14="http://schemas.microsoft.com/office/powerpoint/2010/main" val="64015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168FB27-FBF0-40BD-AAAA-99B40542DE62}" type="slidenum">
              <a:rPr lang="en-US" smtClean="0"/>
              <a:pPr/>
              <a:t>28</a:t>
            </a:fld>
            <a:endParaRPr lang="en-US"/>
          </a:p>
        </p:txBody>
      </p:sp>
    </p:spTree>
    <p:extLst>
      <p:ext uri="{BB962C8B-B14F-4D97-AF65-F5344CB8AC3E}">
        <p14:creationId xmlns:p14="http://schemas.microsoft.com/office/powerpoint/2010/main" val="2954278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4838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533351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462267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769625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240" y="9040143"/>
            <a:ext cx="3034453" cy="519289"/>
          </a:xfrm>
          <a:prstGeom prst="rect">
            <a:avLst/>
          </a:prstGeom>
        </p:spPr>
        <p:txBody>
          <a:bodyPr/>
          <a:lstStyle/>
          <a:p>
            <a:fld id="{C8013986-8863-4F9F-82AA-5B2A7CC39AE4}" type="datetimeFigureOut">
              <a:rPr lang="en-US" smtClean="0"/>
              <a:pPr/>
              <a:t>9/12/24</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a:lstStyle/>
          <a:p>
            <a:endParaRPr lang="en-US"/>
          </a:p>
        </p:txBody>
      </p:sp>
      <p:sp>
        <p:nvSpPr>
          <p:cNvPr id="6" name="Slide Number Placeholder 5"/>
          <p:cNvSpPr>
            <a:spLocks noGrp="1"/>
          </p:cNvSpPr>
          <p:nvPr>
            <p:ph type="sldNum" sz="quarter" idx="12"/>
          </p:nvPr>
        </p:nvSpPr>
        <p:spPr>
          <a:xfrm>
            <a:off x="9320107" y="8882098"/>
            <a:ext cx="3034454" cy="500648"/>
          </a:xfrm>
        </p:spPr>
        <p:txBody>
          <a:bodyPr/>
          <a:lstStyle/>
          <a:p>
            <a:fld id="{CAE1F27E-C1F1-4C11-A7AB-BBE264CE3B68}" type="slidenum">
              <a:rPr lang="en-US" smtClean="0"/>
              <a:pPr/>
              <a:t>‹#›</a:t>
            </a:fld>
            <a:endParaRPr lang="en-US"/>
          </a:p>
        </p:txBody>
      </p:sp>
    </p:spTree>
    <p:extLst>
      <p:ext uri="{BB962C8B-B14F-4D97-AF65-F5344CB8AC3E}">
        <p14:creationId xmlns:p14="http://schemas.microsoft.com/office/powerpoint/2010/main" val="3261810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705469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3" r:id="rId1"/>
    <p:sldLayoutId id="2147483656" r:id="rId2"/>
    <p:sldLayoutId id="2147483657" r:id="rId3"/>
    <p:sldLayoutId id="2147483658" r:id="rId4"/>
    <p:sldLayoutId id="2147483662" r:id="rId5"/>
    <p:sldLayoutId id="2147483665" r:id="rId6"/>
    <p:sldLayoutId id="2147483666" r:id="rId7"/>
    <p:sldLayoutId id="2147483667" r:id="rId8"/>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hyperlink" Target="http://www.quagliainstitut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11.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tiff"/><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youtu.be/ooE9dKobjZU" TargetMode="External"/><Relationship Id="rId2" Type="http://schemas.openxmlformats.org/officeDocument/2006/relationships/hyperlink" Target="http://vimeo.com/qisva/listening"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5.tiff"/><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5.xml"/><Relationship Id="rId4" Type="http://schemas.openxmlformats.org/officeDocument/2006/relationships/image" Target="../media/image5.tiff"/></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5.tiff"/></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youtu.be/tYKcvRfxK0o" TargetMode="External"/><Relationship Id="rId2" Type="http://schemas.openxmlformats.org/officeDocument/2006/relationships/hyperlink" Target="http://vimeo.com/qisva/time"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youtu.be/Yl3JrRtyGHc" TargetMode="External"/><Relationship Id="rId4" Type="http://schemas.openxmlformats.org/officeDocument/2006/relationships/hyperlink" Target="http://vimeo.com/qisva/connection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vimeo.com/qisva/connections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vimeo.com/qisva/connections3" TargetMode="External"/><Relationship Id="rId4" Type="http://schemas.openxmlformats.org/officeDocument/2006/relationships/hyperlink" Target="http://vimeo.com/qisva/connections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vimeo.com/qisva/connections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vimeo.com/qisva/connections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vimeo.com/qisva/connections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vimeo.com/qisva/connections7"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vimeo.com/qisva/connections8"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vimeo.com/qisva/connections9"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RTvZCdUP7N4" TargetMode="External"/><Relationship Id="rId2" Type="http://schemas.openxmlformats.org/officeDocument/2006/relationships/hyperlink" Target="https://vimeo.com/qisva/together"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vimeo.com/qisva/sutter"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hyperlink" Target="https://youtu.be/_kwkyzH"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hyperlink" Target="https://youtu.be/iZWyKT6Gq4M" TargetMode="External"/><Relationship Id="rId4" Type="http://schemas.openxmlformats.org/officeDocument/2006/relationships/hyperlink" Target="https://vimeo.com/qisva/lawrenc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5.tiff"/><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hyperlink" Target="https://vimeo.com/1008827187/4db36a40e4"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hyperlink" Target="https://youtu.be/eiYW60H8F9g"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quagliainstitute.org/lll-session" TargetMode="External"/><Relationship Id="rId2" Type="http://schemas.openxmlformats.org/officeDocument/2006/relationships/image" Target="../media/image5.tiff"/><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5.tiff"/><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6.gif"/></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tiff"/><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hyperlink" Target="http://www.quagliainstitut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370" y="7581252"/>
            <a:ext cx="11919496" cy="2008974"/>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695491" y="2172348"/>
            <a:ext cx="12173248" cy="2531969"/>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The Voice Process:</a:t>
            </a:r>
            <a:b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48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Listening To, Learning From, &amp; Leading With Students</a:t>
            </a:r>
          </a:p>
        </p:txBody>
      </p:sp>
      <p:sp>
        <p:nvSpPr>
          <p:cNvPr id="10" name="Rectangle 9">
            <a:extLst>
              <a:ext uri="{FF2B5EF4-FFF2-40B4-BE49-F238E27FC236}">
                <a16:creationId xmlns:a16="http://schemas.microsoft.com/office/drawing/2014/main" id="{A5F8643E-CDD0-7246-A819-0EEB5EDB4844}"/>
              </a:ext>
            </a:extLst>
          </p:cNvPr>
          <p:cNvSpPr/>
          <p:nvPr/>
        </p:nvSpPr>
        <p:spPr>
          <a:xfrm>
            <a:off x="199505" y="3770843"/>
            <a:ext cx="13165220" cy="4193963"/>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Dr. Russ Quaglia &amp; </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QISVAtweets</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 @</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Lisa_Lande</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hlinkClick r:id="rId4">
                  <a:extLst>
                    <a:ext uri="{A12FA001-AC4F-418D-AE19-62706E023703}">
                      <ahyp:hlinkClr xmlns:ahyp="http://schemas.microsoft.com/office/drawing/2018/hyperlinkcolor" val="tx"/>
                    </a:ext>
                  </a:extLst>
                </a:hlinkClick>
              </a:rPr>
              <a:t>www.quagliainstitute.org</a:t>
            </a:r>
            <a:endPar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r>
              <a:rPr lang="en-US" b="1" spc="213">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September 11, </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2024</a:t>
            </a:r>
            <a:endPar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endParaRPr lang="en-US" dirty="0">
              <a:solidFill>
                <a:srgbClr val="A2D630"/>
              </a:solidFill>
              <a:latin typeface="Chalkduster" panose="03050602040202020205" pitchFamily="66" charset="77"/>
            </a:endParaRPr>
          </a:p>
        </p:txBody>
      </p:sp>
      <p:pic>
        <p:nvPicPr>
          <p:cNvPr id="3" name="Picture 2" descr="Graphical user interface, text&#10;&#10;Description automatically generated">
            <a:extLst>
              <a:ext uri="{FF2B5EF4-FFF2-40B4-BE49-F238E27FC236}">
                <a16:creationId xmlns:a16="http://schemas.microsoft.com/office/drawing/2014/main" id="{958EBCA8-D7DE-EF9A-EFDB-A59A5CF8A5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75424" y="163374"/>
            <a:ext cx="5853952" cy="1885317"/>
          </a:xfrm>
          <a:prstGeom prst="rect">
            <a:avLst/>
          </a:prstGeom>
          <a:effectLst>
            <a:softEdge rad="47562"/>
          </a:effectLst>
        </p:spPr>
      </p:pic>
    </p:spTree>
    <p:extLst>
      <p:ext uri="{BB962C8B-B14F-4D97-AF65-F5344CB8AC3E}">
        <p14:creationId xmlns:p14="http://schemas.microsoft.com/office/powerpoint/2010/main" val="113049366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826800"/>
            <a:ext cx="7747461" cy="2590167"/>
          </a:xfrm>
        </p:spPr>
        <p:txBody>
          <a:bodyPr anchor="ctr"/>
          <a:lstStyle/>
          <a:p>
            <a:pPr rtl="0">
              <a:lnSpc>
                <a:spcPct val="130000"/>
              </a:lnSpc>
            </a:pPr>
            <a:r>
              <a:rPr lang="en-US" sz="4400" dirty="0">
                <a:solidFill>
                  <a:srgbClr val="FFFF00"/>
                </a:solidFill>
                <a:latin typeface="Chalkduster"/>
                <a:cs typeface="Chalkduster"/>
              </a:rPr>
              <a:t>Learning Intention</a:t>
            </a:r>
            <a:br>
              <a:rPr lang="en-US" sz="6500" dirty="0">
                <a:solidFill>
                  <a:srgbClr val="FFFF00"/>
                </a:solidFill>
                <a:latin typeface="Chalkduster"/>
                <a:cs typeface="Chalkduster"/>
              </a:rPr>
            </a:br>
            <a:r>
              <a:rPr lang="en-US" sz="2800" dirty="0">
                <a:solidFill>
                  <a:schemeClr val="bg1"/>
                </a:solidFill>
                <a:latin typeface="Chalkduster"/>
                <a:cs typeface="Chalkduster"/>
              </a:rPr>
              <a:t>We are learning to leverage the School Voice Process to amplify</a:t>
            </a:r>
            <a:br>
              <a:rPr lang="en-US" sz="2800" dirty="0">
                <a:solidFill>
                  <a:schemeClr val="bg1"/>
                </a:solidFill>
                <a:latin typeface="Chalkduster"/>
                <a:cs typeface="Chalkduster"/>
              </a:rPr>
            </a:br>
            <a:r>
              <a:rPr lang="en-US" sz="2800" dirty="0">
                <a:solidFill>
                  <a:schemeClr val="bg1"/>
                </a:solidFill>
                <a:latin typeface="Chalkduster"/>
                <a:cs typeface="Chalkduster"/>
              </a:rPr>
              <a:t>the voices of ALL students.</a:t>
            </a:r>
            <a:br>
              <a:rPr lang="en-US" sz="2800" dirty="0">
                <a:solidFill>
                  <a:schemeClr val="bg1"/>
                </a:solidFill>
                <a:latin typeface="Chalkduster"/>
                <a:cs typeface="Chalkduster"/>
              </a:rPr>
            </a:br>
            <a:endParaRPr lang="en-US" sz="2800" dirty="0">
              <a:solidFill>
                <a:schemeClr val="bg1"/>
              </a:solidFill>
              <a:latin typeface="Chalkduster"/>
              <a:cs typeface="Chalkduster"/>
            </a:endParaRPr>
          </a:p>
        </p:txBody>
      </p:sp>
      <p:sp>
        <p:nvSpPr>
          <p:cNvPr id="4" name="Rectangle 3"/>
          <p:cNvSpPr/>
          <p:nvPr/>
        </p:nvSpPr>
        <p:spPr>
          <a:xfrm>
            <a:off x="60149" y="4136208"/>
            <a:ext cx="12884502" cy="5016758"/>
          </a:xfrm>
          <a:prstGeom prst="rect">
            <a:avLst/>
          </a:prstGeom>
        </p:spPr>
        <p:txBody>
          <a:bodyPr wrap="square">
            <a:spAutoFit/>
          </a:bodyPr>
          <a:lstStyle/>
          <a:p>
            <a:pPr rtl="0" latinLnBrk="1" hangingPunct="0"/>
            <a:r>
              <a:rPr lang="en-US" sz="4000" dirty="0">
                <a:solidFill>
                  <a:srgbClr val="FFFF00"/>
                </a:solidFill>
                <a:latin typeface="Chalkduster"/>
                <a:cs typeface="Chalkduster"/>
              </a:rPr>
              <a:t>Success Criteria</a:t>
            </a:r>
          </a:p>
          <a:p>
            <a:pPr marL="571500" indent="-571500" algn="l" rtl="0" latinLnBrk="1" hangingPunct="0">
              <a:buFont typeface="Arial"/>
              <a:buChar char="•"/>
            </a:pPr>
            <a:r>
              <a:rPr lang="en-US" sz="2800" dirty="0">
                <a:solidFill>
                  <a:srgbClr val="FFFFFF"/>
                </a:solidFill>
                <a:latin typeface="Chalkduster"/>
                <a:cs typeface="Chalkduster"/>
              </a:rPr>
              <a:t>Discover the components &amp; nuances of the School Voice</a:t>
            </a:r>
            <a:br>
              <a:rPr lang="en-US" sz="2800" dirty="0">
                <a:solidFill>
                  <a:srgbClr val="FFFFFF"/>
                </a:solidFill>
                <a:latin typeface="Chalkduster"/>
                <a:cs typeface="Chalkduster"/>
              </a:rPr>
            </a:br>
            <a:r>
              <a:rPr lang="en-US" sz="2800" dirty="0">
                <a:solidFill>
                  <a:srgbClr val="FFFFFF"/>
                </a:solidFill>
                <a:latin typeface="Chalkduster"/>
                <a:cs typeface="Chalkduster"/>
              </a:rPr>
              <a:t>Process: Listen, Learn, &amp; Lead.</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FF"/>
                </a:solidFill>
                <a:latin typeface="Chalkduster"/>
                <a:cs typeface="Chalkduster"/>
              </a:rPr>
              <a:t>Explore strategies &amp; resources that support teachers &amp;</a:t>
            </a:r>
            <a:br>
              <a:rPr lang="en-US" sz="2800" dirty="0">
                <a:solidFill>
                  <a:srgbClr val="FFFFFF"/>
                </a:solidFill>
                <a:latin typeface="Chalkduster"/>
                <a:cs typeface="Chalkduster"/>
              </a:rPr>
            </a:br>
            <a:r>
              <a:rPr lang="en-US" sz="2800" dirty="0">
                <a:solidFill>
                  <a:srgbClr val="FFFFFF"/>
                </a:solidFill>
                <a:latin typeface="Chalkduster"/>
                <a:cs typeface="Chalkduster"/>
              </a:rPr>
              <a:t>students in listening to, learning from, &amp; leading with</a:t>
            </a:r>
            <a:br>
              <a:rPr lang="en-US" sz="2800" dirty="0">
                <a:solidFill>
                  <a:srgbClr val="FFFFFF"/>
                </a:solidFill>
                <a:latin typeface="Chalkduster"/>
                <a:cs typeface="Chalkduster"/>
              </a:rPr>
            </a:br>
            <a:r>
              <a:rPr lang="en-US" sz="2800" dirty="0">
                <a:solidFill>
                  <a:srgbClr val="FFFFFF"/>
                </a:solidFill>
                <a:latin typeface="Chalkduster"/>
                <a:cs typeface="Chalkduster"/>
              </a:rPr>
              <a:t>one another.</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FF"/>
                </a:solidFill>
                <a:latin typeface="Chalkduster"/>
                <a:cs typeface="Chalkduster"/>
              </a:rPr>
              <a:t>Apply learning to amplify Student Voice in YOUR school.</a:t>
            </a:r>
          </a:p>
          <a:p>
            <a:pPr marL="571500" indent="-571500" algn="l" rtl="0" latinLnBrk="1" hangingPunct="0">
              <a:buFont typeface="Arial"/>
              <a:buChar char="•"/>
            </a:pPr>
            <a:endParaRPr lang="en-US" sz="2800" dirty="0">
              <a:solidFill>
                <a:srgbClr val="FFFFFF"/>
              </a:solidFill>
              <a:latin typeface="Chalkduster"/>
              <a:cs typeface="Chalkduster"/>
            </a:endParaRPr>
          </a:p>
          <a:p>
            <a:pPr marL="571500" indent="-571500" algn="l" rtl="0" latinLnBrk="1" hangingPunct="0">
              <a:buFont typeface="Arial"/>
              <a:buChar char="•"/>
            </a:pPr>
            <a:r>
              <a:rPr lang="en-US" sz="2800" dirty="0">
                <a:solidFill>
                  <a:srgbClr val="FFFF00"/>
                </a:solidFill>
                <a:latin typeface="Chalkduster"/>
                <a:cs typeface="Chalkduster"/>
              </a:rPr>
              <a:t>Today will be a home run for me if…</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F9B6199E-583E-6AA9-31FA-1D809D5AB5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918385">
            <a:off x="442460" y="1076183"/>
            <a:ext cx="2290020" cy="2862525"/>
          </a:xfrm>
          <a:prstGeom prst="rect">
            <a:avLst/>
          </a:prstGeom>
          <a:effectLst>
            <a:softEdge rad="55959"/>
          </a:effectLst>
        </p:spPr>
      </p:pic>
      <p:pic>
        <p:nvPicPr>
          <p:cNvPr id="6" name="Picture 5" descr="A picture containing text&#10;&#10;Description automatically generated">
            <a:extLst>
              <a:ext uri="{FF2B5EF4-FFF2-40B4-BE49-F238E27FC236}">
                <a16:creationId xmlns:a16="http://schemas.microsoft.com/office/drawing/2014/main" id="{0653BD6B-5AFF-AEF0-7AB6-B2EB7FD9F4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83434">
            <a:off x="10378182" y="977366"/>
            <a:ext cx="2355866" cy="2944832"/>
          </a:xfrm>
          <a:prstGeom prst="rect">
            <a:avLst/>
          </a:prstGeom>
          <a:effectLst>
            <a:softEdge rad="49375"/>
          </a:effectLst>
        </p:spPr>
      </p:pic>
    </p:spTree>
    <p:extLst>
      <p:ext uri="{BB962C8B-B14F-4D97-AF65-F5344CB8AC3E}">
        <p14:creationId xmlns:p14="http://schemas.microsoft.com/office/powerpoint/2010/main" val="219696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3">
            <a:extLst>
              <a:ext uri="{28A0092B-C50C-407E-A947-70E740481C1C}">
                <a14:useLocalDpi xmlns:a14="http://schemas.microsoft.com/office/drawing/2010/main"/>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37683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p:cNvSpPr>
          <p:nvPr/>
        </p:nvSpPr>
        <p:spPr bwMode="auto">
          <a:xfrm>
            <a:off x="3678243" y="1727201"/>
            <a:ext cx="5638799" cy="1130299"/>
          </a:xfrm>
          <a:prstGeom prst="rect">
            <a:avLst/>
          </a:prstGeom>
          <a:noFill/>
          <a:ln w="12700" cap="flat">
            <a:noFill/>
            <a:miter lim="800000"/>
            <a:headEnd type="none" w="med" len="med"/>
            <a:tailEnd type="none" w="med" len="med"/>
          </a:ln>
        </p:spPr>
        <p:txBody>
          <a:bodyPr lIns="0" tIns="0" rIns="57799" bIns="0"/>
          <a:lstStyle/>
          <a:p>
            <a:pPr marL="57152">
              <a:spcBef>
                <a:spcPts val="4339"/>
              </a:spcBef>
            </a:pPr>
            <a:endParaRPr lang="en-US" sz="5800" dirty="0">
              <a:solidFill>
                <a:srgbClr val="B9CDE5"/>
              </a:solidFill>
              <a:effectLst>
                <a:outerShdw blurRad="38100" dist="38100" dir="2700000" algn="tl">
                  <a:srgbClr val="DDDDDD"/>
                </a:outerShdw>
              </a:effectLst>
              <a:latin typeface="Comic Sans MS" charset="0"/>
              <a:cs typeface="Comic Sans MS" charset="0"/>
              <a:sym typeface="Comic Sans MS" charset="0"/>
            </a:endParaRPr>
          </a:p>
        </p:txBody>
      </p:sp>
      <p:sp>
        <p:nvSpPr>
          <p:cNvPr id="25603" name="Rectangle 3"/>
          <p:cNvSpPr>
            <a:spLocks/>
          </p:cNvSpPr>
          <p:nvPr/>
        </p:nvSpPr>
        <p:spPr bwMode="auto">
          <a:xfrm>
            <a:off x="192093" y="3086101"/>
            <a:ext cx="12814302" cy="5435599"/>
          </a:xfrm>
          <a:prstGeom prst="rect">
            <a:avLst/>
          </a:prstGeom>
          <a:noFill/>
          <a:ln w="63500" cap="rnd">
            <a:noFill/>
            <a:round/>
            <a:headEnd type="none" w="med" len="med"/>
            <a:tailEnd type="none" w="med" len="med"/>
          </a:ln>
        </p:spPr>
        <p:txBody>
          <a:bodyPr lIns="0" tIns="0" rIns="57799" bIns="0"/>
          <a:lstStyle/>
          <a:p>
            <a:pPr marL="57152">
              <a:tabLst>
                <a:tab pos="1282753" algn="l"/>
                <a:tab pos="2171789" algn="l"/>
                <a:tab pos="2654409" algn="l"/>
              </a:tabLst>
              <a:defRPr/>
            </a:pPr>
            <a:endParaRPr lang="en-US" sz="3001" dirty="0">
              <a:solidFill>
                <a:srgbClr val="FFFFFF"/>
              </a:solidFill>
              <a:latin typeface="Comic Sans MS" charset="0"/>
              <a:ea typeface="Comic Sans MS" charset="0"/>
              <a:cs typeface="Comic Sans MS" charset="0"/>
              <a:sym typeface="Comic Sans MS" charset="0"/>
            </a:endParaRPr>
          </a:p>
        </p:txBody>
      </p:sp>
      <p:sp>
        <p:nvSpPr>
          <p:cNvPr id="25604" name="Rectangle 4"/>
          <p:cNvSpPr>
            <a:spLocks/>
          </p:cNvSpPr>
          <p:nvPr/>
        </p:nvSpPr>
        <p:spPr bwMode="auto">
          <a:xfrm>
            <a:off x="863603" y="5"/>
            <a:ext cx="10350501" cy="1765300"/>
          </a:xfrm>
          <a:prstGeom prst="rect">
            <a:avLst/>
          </a:prstGeom>
          <a:noFill/>
          <a:ln w="12700" cap="flat">
            <a:noFill/>
            <a:miter lim="800000"/>
            <a:headEnd type="none" w="med" len="med"/>
            <a:tailEnd type="none" w="med" len="med"/>
          </a:ln>
        </p:spPr>
        <p:txBody>
          <a:bodyPr lIns="0" tIns="0" rIns="57799" bIns="0"/>
          <a:lstStyle/>
          <a:p>
            <a:pPr marL="57152"/>
            <a:endParaRPr lang="en-US" sz="3601" dirty="0">
              <a:solidFill>
                <a:srgbClr val="FFFFFF"/>
              </a:solidFill>
              <a:effectLst>
                <a:outerShdw blurRad="38100" dist="38100" dir="2700000" algn="tl">
                  <a:srgbClr val="DDDDDD"/>
                </a:outerShdw>
              </a:effectLst>
              <a:latin typeface="Comic Sans MS" charset="0"/>
              <a:cs typeface="Comic Sans MS" charset="0"/>
              <a:sym typeface="Comic Sans MS" charset="0"/>
            </a:endParaRPr>
          </a:p>
        </p:txBody>
      </p:sp>
      <p:sp>
        <p:nvSpPr>
          <p:cNvPr id="67591" name="Rectangle 6"/>
          <p:cNvSpPr>
            <a:spLocks/>
          </p:cNvSpPr>
          <p:nvPr/>
        </p:nvSpPr>
        <p:spPr bwMode="auto">
          <a:xfrm>
            <a:off x="9618670" y="9825476"/>
            <a:ext cx="3200399" cy="292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38099" tIns="38099" rIns="38099" bIns="38099"/>
          <a:lstStyle/>
          <a:p>
            <a:pPr algn="l"/>
            <a:endParaRPr lang="en-US" sz="1600" dirty="0">
              <a:solidFill>
                <a:srgbClr val="FFFFFF"/>
              </a:solidFill>
              <a:latin typeface="Arial" charset="0"/>
              <a:cs typeface="Arial" charset="0"/>
              <a:sym typeface="Arial" charset="0"/>
            </a:endParaRPr>
          </a:p>
        </p:txBody>
      </p:sp>
      <p:pic>
        <p:nvPicPr>
          <p:cNvPr id="11" name="Picture 10">
            <a:extLst>
              <a:ext uri="{FF2B5EF4-FFF2-40B4-BE49-F238E27FC236}">
                <a16:creationId xmlns:a16="http://schemas.microsoft.com/office/drawing/2014/main" id="{1FA8656A-9490-2C4F-897C-1E179F55A9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122290">
            <a:off x="250457" y="232665"/>
            <a:ext cx="1928539" cy="2379149"/>
          </a:xfrm>
          <a:prstGeom prst="rect">
            <a:avLst/>
          </a:prstGeom>
          <a:effectLst>
            <a:softEdge rad="63500"/>
          </a:effectLst>
        </p:spPr>
      </p:pic>
      <p:sp>
        <p:nvSpPr>
          <p:cNvPr id="2" name="TextBox 1">
            <a:extLst>
              <a:ext uri="{FF2B5EF4-FFF2-40B4-BE49-F238E27FC236}">
                <a16:creationId xmlns:a16="http://schemas.microsoft.com/office/drawing/2014/main" id="{83F3942A-F72C-5842-AF1B-F8BE9F62074D}"/>
              </a:ext>
            </a:extLst>
          </p:cNvPr>
          <p:cNvSpPr txBox="1"/>
          <p:nvPr/>
        </p:nvSpPr>
        <p:spPr>
          <a:xfrm>
            <a:off x="1191461" y="395492"/>
            <a:ext cx="7060494"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latin typeface="Chalkduster"/>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13" name="Picture 12">
            <a:extLst>
              <a:ext uri="{FF2B5EF4-FFF2-40B4-BE49-F238E27FC236}">
                <a16:creationId xmlns:a16="http://schemas.microsoft.com/office/drawing/2014/main" id="{536A80BB-E7A7-7145-A07F-D7C64AC530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B4D6CC8A-E257-314C-9FA2-C8C88B1A89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317536">
            <a:off x="7694567" y="1757936"/>
            <a:ext cx="4796272" cy="6237727"/>
          </a:xfrm>
          <a:prstGeom prst="rect">
            <a:avLst/>
          </a:prstGeom>
          <a:effectLst>
            <a:softEdge rad="254000"/>
          </a:effectLst>
        </p:spPr>
      </p:pic>
      <p:sp>
        <p:nvSpPr>
          <p:cNvPr id="14" name="TextBox 13">
            <a:extLst>
              <a:ext uri="{FF2B5EF4-FFF2-40B4-BE49-F238E27FC236}">
                <a16:creationId xmlns:a16="http://schemas.microsoft.com/office/drawing/2014/main" id="{E3DB4AC3-D239-1C42-B3C6-C32B9ACD5F6E}"/>
              </a:ext>
            </a:extLst>
          </p:cNvPr>
          <p:cNvSpPr txBox="1"/>
          <p:nvPr/>
        </p:nvSpPr>
        <p:spPr>
          <a:xfrm>
            <a:off x="466928" y="2818638"/>
            <a:ext cx="6712085" cy="6533068"/>
          </a:xfrm>
          <a:prstGeom prst="rect">
            <a:avLst/>
          </a:prstGeom>
          <a:noFill/>
        </p:spPr>
        <p:txBody>
          <a:bodyPr wrap="square" lIns="130046" tIns="65023" rIns="130046" bIns="65023" rtlCol="0">
            <a:spAutoFit/>
          </a:bodyPr>
          <a:lstStyle/>
          <a:p>
            <a:pPr marL="457200" indent="-457200">
              <a:buFont typeface="Arial" panose="020B0604020202020204" pitchFamily="34" charset="0"/>
              <a:buChar char="•"/>
            </a:pPr>
            <a:r>
              <a:rPr lang="en-US" sz="3200" dirty="0">
                <a:solidFill>
                  <a:schemeClr val="bg1"/>
                </a:solidFill>
                <a:latin typeface="Chalkduster"/>
                <a:cs typeface="Chalkduster"/>
              </a:rPr>
              <a:t>Point your index finger to the sky &amp; above your head, move your finger in small circles clockwise.</a:t>
            </a:r>
          </a:p>
          <a:p>
            <a:pPr marL="457200" indent="-457200">
              <a:buFont typeface="Arial" panose="020B0604020202020204" pitchFamily="34" charset="0"/>
              <a:buChar char="•"/>
            </a:pPr>
            <a:endParaRPr lang="en-US" sz="3200" dirty="0">
              <a:solidFill>
                <a:schemeClr val="bg1"/>
              </a:solidFill>
              <a:latin typeface="Chalkduster"/>
              <a:cs typeface="Chalkduster"/>
            </a:endParaRPr>
          </a:p>
          <a:p>
            <a:pPr marL="457200" indent="-457200">
              <a:buFont typeface="Arial" panose="020B0604020202020204" pitchFamily="34" charset="0"/>
              <a:buChar char="•"/>
            </a:pPr>
            <a:r>
              <a:rPr lang="en-US" sz="3200" dirty="0">
                <a:solidFill>
                  <a:schemeClr val="bg1"/>
                </a:solidFill>
                <a:latin typeface="Chalkduster"/>
                <a:cs typeface="Chalkduster"/>
              </a:rPr>
              <a:t>Slowly move your hand down to your waist, continuing to move your hand in small circles.</a:t>
            </a:r>
          </a:p>
          <a:p>
            <a:pPr marL="457200" indent="-457200">
              <a:buFont typeface="Arial" panose="020B0604020202020204" pitchFamily="34" charset="0"/>
              <a:buChar char="•"/>
            </a:pPr>
            <a:endParaRPr lang="en-US" sz="3200" dirty="0">
              <a:solidFill>
                <a:schemeClr val="bg1"/>
              </a:solidFill>
              <a:latin typeface="Chalkduster"/>
              <a:cs typeface="Chalkduster"/>
            </a:endParaRPr>
          </a:p>
          <a:p>
            <a:pPr marL="457200" indent="-457200">
              <a:buFont typeface="Arial" panose="020B0604020202020204" pitchFamily="34" charset="0"/>
              <a:buChar char="•"/>
            </a:pPr>
            <a:r>
              <a:rPr lang="en-US" sz="3200" dirty="0">
                <a:solidFill>
                  <a:schemeClr val="bg1"/>
                </a:solidFill>
                <a:latin typeface="Chalkduster"/>
                <a:cs typeface="Chalkduster"/>
              </a:rPr>
              <a:t>What direction is your hand moving?</a:t>
            </a:r>
          </a:p>
        </p:txBody>
      </p:sp>
      <p:sp>
        <p:nvSpPr>
          <p:cNvPr id="15" name="Title 1">
            <a:extLst>
              <a:ext uri="{FF2B5EF4-FFF2-40B4-BE49-F238E27FC236}">
                <a16:creationId xmlns:a16="http://schemas.microsoft.com/office/drawing/2014/main" id="{93859946-6981-FC49-84DF-01D20FB46BA2}"/>
              </a:ext>
            </a:extLst>
          </p:cNvPr>
          <p:cNvSpPr txBox="1">
            <a:spLocks/>
          </p:cNvSpPr>
          <p:nvPr/>
        </p:nvSpPr>
        <p:spPr>
          <a:xfrm>
            <a:off x="466928" y="668987"/>
            <a:ext cx="738835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600" dirty="0">
                <a:solidFill>
                  <a:srgbClr val="FFFF00"/>
                </a:solidFill>
                <a:latin typeface="Chalkduster"/>
                <a:cs typeface="Chalkduster"/>
              </a:rPr>
              <a:t>Perspectives</a:t>
            </a:r>
          </a:p>
        </p:txBody>
      </p:sp>
    </p:spTree>
    <p:extLst>
      <p:ext uri="{BB962C8B-B14F-4D97-AF65-F5344CB8AC3E}">
        <p14:creationId xmlns:p14="http://schemas.microsoft.com/office/powerpoint/2010/main" val="287574398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1988459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3"/>
            <a:stretch>
              <a:fillRect/>
            </a:stretch>
          </p:blipFill>
          <p:spPr>
            <a:xfrm>
              <a:off x="4137508" y="1846464"/>
              <a:ext cx="3102965" cy="76201"/>
            </a:xfrm>
            <a:prstGeom prst="rect">
              <a:avLst/>
            </a:prstGeom>
            <a:effectLst/>
          </p:spPr>
        </p:pic>
        <p:pic>
          <p:nvPicPr>
            <p:cNvPr id="34" name="Picture 33"/>
            <p:cNvPicPr/>
            <p:nvPr/>
          </p:nvPicPr>
          <p:blipFill>
            <a:blip r:embed="rId4"/>
            <a:stretch>
              <a:fillRect/>
            </a:stretch>
          </p:blipFill>
          <p:spPr>
            <a:xfrm>
              <a:off x="4143901" y="2824367"/>
              <a:ext cx="3310028" cy="58296"/>
            </a:xfrm>
            <a:prstGeom prst="rect">
              <a:avLst/>
            </a:prstGeom>
            <a:effectLst/>
          </p:spPr>
        </p:pic>
        <p:pic>
          <p:nvPicPr>
            <p:cNvPr id="35" name="Picture 34"/>
            <p:cNvPicPr/>
            <p:nvPr/>
          </p:nvPicPr>
          <p:blipFill>
            <a:blip r:embed="rId5"/>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3"/>
            <a:stretch>
              <a:fillRect/>
            </a:stretch>
          </p:blipFill>
          <p:spPr>
            <a:xfrm>
              <a:off x="4137508" y="1846464"/>
              <a:ext cx="3155440" cy="76201"/>
            </a:xfrm>
            <a:prstGeom prst="rect">
              <a:avLst/>
            </a:prstGeom>
            <a:effectLst/>
          </p:spPr>
        </p:pic>
        <p:pic>
          <p:nvPicPr>
            <p:cNvPr id="38" name="Picture 37"/>
            <p:cNvPicPr/>
            <p:nvPr/>
          </p:nvPicPr>
          <p:blipFill>
            <a:blip r:embed="rId4"/>
            <a:stretch>
              <a:fillRect/>
            </a:stretch>
          </p:blipFill>
          <p:spPr>
            <a:xfrm>
              <a:off x="4143901" y="2824367"/>
              <a:ext cx="3310028" cy="58296"/>
            </a:xfrm>
            <a:prstGeom prst="rect">
              <a:avLst/>
            </a:prstGeom>
            <a:effectLst/>
          </p:spPr>
        </p:pic>
        <p:pic>
          <p:nvPicPr>
            <p:cNvPr id="39" name="Picture 38"/>
            <p:cNvPicPr/>
            <p:nvPr/>
          </p:nvPicPr>
          <p:blipFill>
            <a:blip r:embed="rId5"/>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1388830" y="8337129"/>
            <a:ext cx="10227155" cy="1118251"/>
          </a:xfrm>
          <a:prstGeom prst="rect">
            <a:avLst/>
          </a:prstGeom>
          <a:ln w="12700">
            <a:miter lim="400000"/>
          </a:ln>
          <a:extLst>
            <a:ext uri="{C572A759-6A51-4108-AA02-DFA0A04FC94B}">
              <ma14:wrappingTextBoxFlag xmlns:ma14="http://schemas.microsoft.com/office/mac/drawingml/2011/main" xmlns=""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S</a:t>
            </a:r>
            <a:r>
              <a:rPr lang="en-US" sz="6600" dirty="0">
                <a:solidFill>
                  <a:srgbClr val="FFFFFF"/>
                </a:solidFill>
              </a:rPr>
              <a:t>chool</a:t>
            </a:r>
            <a:r>
              <a:rPr sz="6600" dirty="0">
                <a:solidFill>
                  <a:srgbClr val="FFFFFF"/>
                </a:solidFill>
              </a:rPr>
              <a:t> 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4" name="TextBox 23">
            <a:extLst>
              <a:ext uri="{FF2B5EF4-FFF2-40B4-BE49-F238E27FC236}">
                <a16:creationId xmlns:a16="http://schemas.microsoft.com/office/drawing/2014/main" id="{8929890A-C163-7143-BCF0-AC46FA43883C}"/>
              </a:ext>
            </a:extLst>
          </p:cNvPr>
          <p:cNvSpPr txBox="1"/>
          <p:nvPr/>
        </p:nvSpPr>
        <p:spPr>
          <a:xfrm rot="20757064">
            <a:off x="1381675" y="682569"/>
            <a:ext cx="1878402" cy="1395254"/>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Voice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Process</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Brief</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321753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set>
                                      <p:cBhvr>
                                        <p:cTn id="35" dur="455" fill="hold">
                                          <p:stCondLst>
                                            <p:cond delay="0"/>
                                          </p:stCondLst>
                                        </p:cTn>
                                        <p:tgtEl>
                                          <p:spTgt spid="6"/>
                                        </p:tgtEl>
                                        <p:attrNameLst>
                                          <p:attrName>style.rotation</p:attrName>
                                        </p:attrNameLst>
                                      </p:cBhvr>
                                      <p:to>
                                        <p:strVal val="-45.0"/>
                                      </p:to>
                                    </p:set>
                                    <p:anim calcmode="lin" valueType="num">
                                      <p:cBhvr>
                                        <p:cTn id="3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edge">
                                      <p:cBhvr>
                                        <p:cTn id="49" dur="2000"/>
                                        <p:tgtEl>
                                          <p:spTgt spid="36"/>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edge">
                                      <p:cBhvr>
                                        <p:cTn id="58" dur="20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9" grpId="0" animBg="1"/>
      <p:bldP spid="22" grpId="0" animBg="1"/>
      <p:bldP spid="25" grpId="0" animBg="1"/>
      <p:bldP spid="40" grpId="0"/>
      <p:bldP spid="41"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9600" dirty="0">
                <a:solidFill>
                  <a:srgbClr val="FFFF00"/>
                </a:solidFill>
                <a:latin typeface="Chalkduster"/>
                <a:ea typeface="Marker Felt"/>
                <a:cs typeface="Chalkduster"/>
                <a:sym typeface="Marker Felt"/>
              </a:rPr>
              <a:t>Listen</a:t>
            </a:r>
          </a:p>
        </p:txBody>
      </p:sp>
      <p:pic>
        <p:nvPicPr>
          <p:cNvPr id="5" name="Picture 4" descr="IMG_0342 copy.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92815" y="2791326"/>
            <a:ext cx="4635141" cy="5496402"/>
          </a:xfrm>
          <a:prstGeom prst="rect">
            <a:avLst/>
          </a:prstGeom>
          <a:effectLst>
            <a:glow rad="127000">
              <a:schemeClr val="tx1">
                <a:alpha val="21000"/>
              </a:schemeClr>
            </a:glow>
            <a:reflection endPos="0" dir="5400000" sy="-100000" algn="bl" rotWithShape="0"/>
            <a:softEdge rad="508000"/>
          </a:effectLst>
        </p:spPr>
      </p:pic>
      <p:pic>
        <p:nvPicPr>
          <p:cNvPr id="7" name="Picture 6">
            <a:extLst>
              <a:ext uri="{FF2B5EF4-FFF2-40B4-BE49-F238E27FC236}">
                <a16:creationId xmlns:a16="http://schemas.microsoft.com/office/drawing/2014/main" id="{AEAD3492-0154-A543-B1EF-68E6DD781A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075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1479" y="273851"/>
            <a:ext cx="14230310" cy="1385702"/>
          </a:xfrm>
        </p:spPr>
        <p:txBody>
          <a:bodyPr lIns="91436" tIns="45719" rIns="91436" bIns="45719"/>
          <a:lstStyle/>
          <a:p>
            <a:pPr lvl="0">
              <a:defRPr sz="1800"/>
            </a:pPr>
            <a:r>
              <a:rPr lang="en-US" sz="6600" dirty="0">
                <a:solidFill>
                  <a:srgbClr val="FFFF00"/>
                </a:solidFill>
                <a:latin typeface="Chalkduster"/>
                <a:ea typeface="Marker Felt"/>
                <a:cs typeface="Chalkduster"/>
                <a:sym typeface="Marker Felt"/>
              </a:rPr>
              <a:t>The Art of </a:t>
            </a:r>
            <a:r>
              <a:rPr lang="en-US" sz="6600" dirty="0">
                <a:solidFill>
                  <a:schemeClr val="bg1"/>
                </a:solidFill>
                <a:latin typeface="Chalkduster"/>
                <a:ea typeface="Marker Felt"/>
                <a:cs typeface="Chalkduster"/>
                <a:sym typeface="Marker Felt"/>
              </a:rPr>
              <a:t>Listening</a:t>
            </a:r>
          </a:p>
        </p:txBody>
      </p:sp>
      <p:sp>
        <p:nvSpPr>
          <p:cNvPr id="3" name="Rectangle 2">
            <a:extLst>
              <a:ext uri="{FF2B5EF4-FFF2-40B4-BE49-F238E27FC236}">
                <a16:creationId xmlns:a16="http://schemas.microsoft.com/office/drawing/2014/main" id="{D18E8670-A2A5-B750-8B42-358E5325D5A5}"/>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5" name="TextBox 4">
            <a:extLst>
              <a:ext uri="{FF2B5EF4-FFF2-40B4-BE49-F238E27FC236}">
                <a16:creationId xmlns:a16="http://schemas.microsoft.com/office/drawing/2014/main" id="{0C38866F-AFF0-729D-85E5-7EA1F4832657}"/>
              </a:ext>
            </a:extLst>
          </p:cNvPr>
          <p:cNvSpPr txBox="1"/>
          <p:nvPr/>
        </p:nvSpPr>
        <p:spPr>
          <a:xfrm>
            <a:off x="1428376" y="2107489"/>
            <a:ext cx="10148047"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http://vimeo.com/qisva/listening</a:t>
            </a:r>
            <a:endPar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https://youtu.be/ooE9dKobjZU</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38845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Listen</a:t>
            </a:r>
          </a:p>
        </p:txBody>
      </p:sp>
      <p:pic>
        <p:nvPicPr>
          <p:cNvPr id="6" name="Picture 5">
            <a:extLst>
              <a:ext uri="{FF2B5EF4-FFF2-40B4-BE49-F238E27FC236}">
                <a16:creationId xmlns:a16="http://schemas.microsoft.com/office/drawing/2014/main" id="{A00BF520-3F75-9243-8DB5-A5076B9619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BBADD06-A1A1-B048-BA20-D96DA6ED30BB}"/>
              </a:ext>
            </a:extLst>
          </p:cNvPr>
          <p:cNvSpPr txBox="1"/>
          <p:nvPr/>
        </p:nvSpPr>
        <p:spPr>
          <a:xfrm>
            <a:off x="0" y="2112306"/>
            <a:ext cx="12545616"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Reach out &amp; listen to voices</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you typically don’t hear from</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Stay focused (put away your phone!) </a:t>
            </a:r>
          </a:p>
          <a:p>
            <a:pPr marL="571500" marR="0" indent="-571500" defTabSz="584200" rtl="0" fontAlgn="auto" latinLnBrk="1" hangingPunct="0">
              <a:lnSpc>
                <a:spcPct val="100000"/>
              </a:lnSpc>
              <a:spcBef>
                <a:spcPts val="0"/>
              </a:spcBef>
              <a:spcAft>
                <a:spcPts val="0"/>
              </a:spcAft>
              <a:buClrTx/>
              <a:buSzTx/>
              <a:buFont typeface="Arial"/>
              <a:buChar char="•"/>
              <a:tabLst/>
            </a:pPr>
            <a:endParaRPr kumimoji="0" lang="en-US" sz="3600" b="0" i="0" u="none" strike="noStrike" cap="none" spc="0" normalizeH="0" baseline="0" dirty="0">
              <a:ln>
                <a:noFill/>
              </a:ln>
              <a:solidFill>
                <a:schemeClr val="bg1"/>
              </a:solidFill>
              <a:effectLst/>
              <a:uFillTx/>
              <a:latin typeface="Chalkduster"/>
              <a:cs typeface="Chalkduster"/>
              <a:sym typeface="Helvetica Light"/>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 genuine &amp; truly interested</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Make sure you are talking less than the </a:t>
            </a:r>
          </a:p>
          <a:p>
            <a:pPr marR="0" defTabSz="584200" rtl="0" fontAlgn="auto" latinLnBrk="1" hangingPunct="0">
              <a:lnSpc>
                <a:spcPct val="100000"/>
              </a:lnSpc>
              <a:spcBef>
                <a:spcPts val="0"/>
              </a:spcBef>
              <a:spcAft>
                <a:spcPts val="0"/>
              </a:spcAft>
              <a:buClrTx/>
              <a:buSzTx/>
              <a:tabLst/>
            </a:pPr>
            <a:r>
              <a:rPr lang="en-US" dirty="0">
                <a:solidFill>
                  <a:schemeClr val="bg1"/>
                </a:solidFill>
                <a:latin typeface="Chalkduster"/>
                <a:cs typeface="Chalkduster"/>
              </a:rPr>
              <a:t>other person</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chemeClr val="bg1"/>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lang="en-US" dirty="0">
                <a:solidFill>
                  <a:schemeClr val="bg1"/>
                </a:solidFill>
                <a:latin typeface="Chalkduster"/>
                <a:cs typeface="Chalkduster"/>
              </a:rPr>
              <a:t>Being open to new ideas is not an option</a:t>
            </a: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l"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185462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93886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IMG_694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769201">
            <a:off x="8409118" y="591233"/>
            <a:ext cx="3601379" cy="4632709"/>
          </a:xfrm>
          <a:prstGeom prst="rect">
            <a:avLst/>
          </a:prstGeom>
          <a:effectLst>
            <a:softEdge rad="63500"/>
          </a:effec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065836">
            <a:off x="451977" y="747610"/>
            <a:ext cx="2666160" cy="3289116"/>
          </a:xfrm>
          <a:prstGeom prst="rect">
            <a:avLst/>
          </a:prstGeom>
          <a:effectLst>
            <a:softEdge rad="63500"/>
          </a:effectLst>
        </p:spPr>
      </p:pic>
      <p:sp>
        <p:nvSpPr>
          <p:cNvPr id="8" name="Title 1"/>
          <p:cNvSpPr txBox="1">
            <a:spLocks/>
          </p:cNvSpPr>
          <p:nvPr/>
        </p:nvSpPr>
        <p:spPr>
          <a:xfrm>
            <a:off x="-298015" y="215999"/>
            <a:ext cx="1158095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a:t>
            </a:r>
          </a:p>
        </p:txBody>
      </p:sp>
      <p:sp>
        <p:nvSpPr>
          <p:cNvPr id="11" name="TextBox 10">
            <a:extLst>
              <a:ext uri="{FF2B5EF4-FFF2-40B4-BE49-F238E27FC236}">
                <a16:creationId xmlns:a16="http://schemas.microsoft.com/office/drawing/2014/main" id="{3F4A027A-AE5C-F048-B33F-293E30FF9216}"/>
              </a:ext>
            </a:extLst>
          </p:cNvPr>
          <p:cNvSpPr txBox="1"/>
          <p:nvPr/>
        </p:nvSpPr>
        <p:spPr>
          <a:xfrm>
            <a:off x="671228" y="4568337"/>
            <a:ext cx="11704320" cy="37343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rtl="0" latinLnBrk="1" hangingPunct="0"/>
            <a:r>
              <a:rPr lang="en-US" sz="4800" dirty="0">
                <a:solidFill>
                  <a:schemeClr val="bg1"/>
                </a:solidFill>
                <a:latin typeface="Chalkduster"/>
                <a:ea typeface="Marker Felt"/>
                <a:cs typeface="Chalkduster"/>
                <a:sym typeface="Marker Felt"/>
              </a:rPr>
              <a:t>Do your best to draw the picture exactly as it is described. </a:t>
            </a:r>
          </a:p>
          <a:p>
            <a:pPr rtl="0" latinLnBrk="1" hangingPunct="0"/>
            <a:endParaRPr lang="en-US" sz="4800" dirty="0">
              <a:solidFill>
                <a:schemeClr val="bg1"/>
              </a:solidFill>
              <a:latin typeface="Chalkduster"/>
              <a:ea typeface="Marker Felt"/>
              <a:cs typeface="Chalkduster"/>
              <a:sym typeface="Marker Felt"/>
            </a:endParaRPr>
          </a:p>
          <a:p>
            <a:pPr rtl="0" latinLnBrk="1" hangingPunct="0"/>
            <a:r>
              <a:rPr lang="en-US" sz="4800" dirty="0">
                <a:solidFill>
                  <a:schemeClr val="bg1"/>
                </a:solidFill>
                <a:latin typeface="Chalkduster"/>
                <a:ea typeface="Marker Felt"/>
                <a:cs typeface="Chalkduster"/>
                <a:sym typeface="Marker Felt"/>
              </a:rPr>
              <a:t>You may not ask any questions.</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02660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7565" y="1459891"/>
            <a:ext cx="8847259" cy="57656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1: </a:t>
            </a:r>
            <a:r>
              <a:rPr lang="en-US" dirty="0">
                <a:solidFill>
                  <a:schemeClr val="bg1"/>
                </a:solidFill>
                <a:latin typeface="Chalkduster"/>
                <a:ea typeface="Marker Felt"/>
                <a:cs typeface="Chalkduster"/>
                <a:sym typeface="Marker Felt"/>
              </a:rPr>
              <a:t>Find a partner &amp;</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assign one person to be the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Describer, &amp; one person to</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be the Artist. Sit back to back.  Without looking or asking</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questions, describe to your</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partner how to replicate</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your picture.</a:t>
            </a:r>
            <a:br>
              <a:rPr lang="en-US" dirty="0">
                <a:solidFill>
                  <a:schemeClr val="bg1"/>
                </a:solidFill>
                <a:latin typeface="Chalkduster"/>
                <a:ea typeface="Marker Felt"/>
                <a:cs typeface="Chalkduster"/>
                <a:sym typeface="Marker Felt"/>
              </a:rPr>
            </a:br>
            <a:endParaRPr lang="en-US" dirty="0">
              <a:solidFill>
                <a:schemeClr val="bg1"/>
              </a:solidFill>
              <a:latin typeface="Chalkduster"/>
              <a:ea typeface="Marker Felt"/>
              <a:cs typeface="Chalkduster"/>
              <a:sym typeface="Marker Felt"/>
            </a:endParaRPr>
          </a:p>
        </p:txBody>
      </p:sp>
      <p:pic>
        <p:nvPicPr>
          <p:cNvPr id="5" name="Picture 4" descr="IMG_6946.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58667">
            <a:off x="8669735" y="1951967"/>
            <a:ext cx="3601379" cy="4632709"/>
          </a:xfrm>
          <a:prstGeom prst="rect">
            <a:avLst/>
          </a:prstGeom>
          <a:effectLst>
            <a:softEdge rad="63500"/>
          </a:effectLst>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65836">
            <a:off x="334062" y="262577"/>
            <a:ext cx="1475281" cy="1819985"/>
          </a:xfrm>
          <a:prstGeom prst="rect">
            <a:avLst/>
          </a:prstGeom>
          <a:effectLst>
            <a:softEdge rad="63500"/>
          </a:effectLst>
        </p:spPr>
      </p:pic>
      <p:sp>
        <p:nvSpPr>
          <p:cNvPr id="8" name="Title 1"/>
          <p:cNvSpPr txBox="1">
            <a:spLocks/>
          </p:cNvSpPr>
          <p:nvPr/>
        </p:nvSpPr>
        <p:spPr>
          <a:xfrm>
            <a:off x="-1492846" y="-166173"/>
            <a:ext cx="1158095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Challenge</a:t>
            </a:r>
          </a:p>
        </p:txBody>
      </p:sp>
      <p:sp>
        <p:nvSpPr>
          <p:cNvPr id="11" name="TextBox 10">
            <a:extLst>
              <a:ext uri="{FF2B5EF4-FFF2-40B4-BE49-F238E27FC236}">
                <a16:creationId xmlns:a16="http://schemas.microsoft.com/office/drawing/2014/main" id="{3F4A027A-AE5C-F048-B33F-293E30FF9216}"/>
              </a:ext>
            </a:extLst>
          </p:cNvPr>
          <p:cNvSpPr txBox="1"/>
          <p:nvPr/>
        </p:nvSpPr>
        <p:spPr>
          <a:xfrm>
            <a:off x="149629" y="6203910"/>
            <a:ext cx="11704320" cy="35496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endParaRPr lang="en-US" sz="4400" dirty="0">
              <a:solidFill>
                <a:schemeClr val="bg1"/>
              </a:solidFill>
              <a:latin typeface="Chalkduster"/>
              <a:ea typeface="Marker Felt"/>
              <a:cs typeface="Chalkduster"/>
              <a:sym typeface="Marker Felt"/>
            </a:endParaRPr>
          </a:p>
          <a:p>
            <a:pPr marL="685800" indent="-685800" rtl="0" latinLnBrk="1" hangingPunct="0">
              <a:buFont typeface="Arial" charset="0"/>
              <a:buChar char="•"/>
            </a:pPr>
            <a:r>
              <a:rPr lang="en-US" dirty="0">
                <a:solidFill>
                  <a:srgbClr val="FFFF00"/>
                </a:solidFill>
                <a:latin typeface="Chalkduster"/>
                <a:ea typeface="Marker Felt"/>
                <a:cs typeface="Chalkduster"/>
                <a:sym typeface="Marker Felt"/>
              </a:rPr>
              <a:t>Round 2: </a:t>
            </a:r>
            <a:r>
              <a:rPr lang="en-US" dirty="0">
                <a:solidFill>
                  <a:schemeClr val="bg1"/>
                </a:solidFill>
                <a:latin typeface="Chalkduster"/>
                <a:ea typeface="Marker Felt"/>
                <a:cs typeface="Chalkduster"/>
                <a:sym typeface="Marker Felt"/>
              </a:rPr>
              <a:t>Switch roles (Describer &amp; Artist) &amp; switch cards with someone nearby.</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Repeat the activity, but this time you </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can ask clarifying questions. Still sit</a:t>
            </a:r>
            <a:br>
              <a:rPr lang="en-US" dirty="0">
                <a:solidFill>
                  <a:schemeClr val="bg1"/>
                </a:solidFill>
                <a:latin typeface="Chalkduster"/>
                <a:ea typeface="Marker Felt"/>
                <a:cs typeface="Chalkduster"/>
                <a:sym typeface="Marker Felt"/>
              </a:rPr>
            </a:br>
            <a:r>
              <a:rPr lang="en-US" dirty="0">
                <a:solidFill>
                  <a:schemeClr val="bg1"/>
                </a:solidFill>
                <a:latin typeface="Chalkduster"/>
                <a:ea typeface="Marker Felt"/>
                <a:cs typeface="Chalkduster"/>
                <a:sym typeface="Marker Felt"/>
              </a:rPr>
              <a:t>back to back &amp; no looking!  </a:t>
            </a:r>
            <a:r>
              <a:rPr lang="en-US" dirty="0">
                <a:solidFill>
                  <a:schemeClr val="bg1"/>
                </a:solidFill>
                <a:latin typeface="Chalkduster"/>
                <a:ea typeface="Marker Felt"/>
                <a:cs typeface="Chalkduster"/>
                <a:sym typeface="Wingdings" pitchFamily="2" charset="2"/>
              </a:rPr>
              <a:t></a:t>
            </a:r>
            <a:r>
              <a:rPr lang="en-US" dirty="0">
                <a:solidFill>
                  <a:schemeClr val="bg1"/>
                </a:solidFill>
                <a:latin typeface="Chalkduster"/>
                <a:ea typeface="Marker Felt"/>
                <a:cs typeface="Chalkduster"/>
                <a:sym typeface="Marker Felt"/>
              </a:rPr>
              <a:t>  </a:t>
            </a:r>
          </a:p>
        </p:txBody>
      </p:sp>
      <p:pic>
        <p:nvPicPr>
          <p:cNvPr id="10" name="Picture 9">
            <a:extLst>
              <a:ext uri="{FF2B5EF4-FFF2-40B4-BE49-F238E27FC236}">
                <a16:creationId xmlns:a16="http://schemas.microsoft.com/office/drawing/2014/main" id="{EAD04D6B-4E60-D540-B0C5-4B9801F28E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A0EFA04F-5707-4D1E-9D08-08A4CF9229ED}"/>
              </a:ext>
            </a:extLst>
          </p:cNvPr>
          <p:cNvSpPr txBox="1"/>
          <p:nvPr/>
        </p:nvSpPr>
        <p:spPr>
          <a:xfrm rot="527793">
            <a:off x="8470873" y="634889"/>
            <a:ext cx="3999100"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Drawing Dictations Lesson Plan</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171407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173600" y="3463572"/>
            <a:ext cx="6780792" cy="481157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What </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strengths </a:t>
            </a:r>
            <a:r>
              <a:rPr lang="en-US" dirty="0">
                <a:solidFill>
                  <a:schemeClr val="bg1"/>
                </a:solidFill>
                <a:latin typeface="Chalkduster" panose="03050602040202020205" pitchFamily="66" charset="77"/>
              </a:rPr>
              <a:t>&amp;</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challenges do you</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observe when it comes</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to</a:t>
            </a:r>
            <a:r>
              <a:rPr lang="en-US" dirty="0">
                <a:solidFill>
                  <a:schemeClr val="bg1"/>
                </a:solidFill>
                <a:latin typeface="Chalkduster" panose="03050602040202020205" pitchFamily="66" charset="77"/>
              </a:rPr>
              <a:t> </a:t>
            </a:r>
            <a:r>
              <a:rPr lang="en-US" dirty="0">
                <a:solidFill>
                  <a:srgbClr val="FFFF00"/>
                </a:solidFill>
                <a:latin typeface="Chalkduster" panose="03050602040202020205" pitchFamily="66" charset="77"/>
              </a:rPr>
              <a:t>L</a:t>
            </a:r>
            <a:r>
              <a:rPr kumimoji="0" lang="en-US" i="0" u="none" strike="noStrike" cap="none" spc="0" normalizeH="0" baseline="0" dirty="0">
                <a:ln>
                  <a:noFill/>
                </a:ln>
                <a:solidFill>
                  <a:srgbClr val="FFFF00"/>
                </a:solidFill>
                <a:effectLst/>
                <a:uFillTx/>
                <a:latin typeface="Chalkduster" panose="03050602040202020205" pitchFamily="66" charset="77"/>
                <a:sym typeface="Helvetica Light"/>
              </a:rPr>
              <a:t>istening</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to students?</a:t>
            </a:r>
          </a:p>
          <a:p>
            <a:pPr marL="0" marR="0" indent="0" algn="ctr" defTabSz="584200" rtl="0" fontAlgn="auto" latinLnBrk="1" hangingPunct="0">
              <a:lnSpc>
                <a:spcPct val="100000"/>
              </a:lnSpc>
              <a:spcBef>
                <a:spcPts val="0"/>
              </a:spcBef>
              <a:spcAft>
                <a:spcPts val="0"/>
              </a:spcAft>
              <a:buClrTx/>
              <a:buSzTx/>
              <a:buFontTx/>
              <a:buNone/>
              <a:tabLst/>
            </a:pPr>
            <a:endParaRPr kumimoji="0" lang="en-US"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How do you/can you</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really listen to students</a:t>
            </a: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 </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165974" y="395321"/>
            <a:ext cx="6035040"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04193">
            <a:off x="392993" y="129395"/>
            <a:ext cx="1734826" cy="2695177"/>
          </a:xfrm>
          <a:prstGeom prst="rect">
            <a:avLst/>
          </a:prstGeom>
          <a:effectLst>
            <a:softEdge rad="76200"/>
          </a:effectLst>
        </p:spPr>
      </p:pic>
      <p:pic>
        <p:nvPicPr>
          <p:cNvPr id="8" name="Picture 7">
            <a:extLst>
              <a:ext uri="{FF2B5EF4-FFF2-40B4-BE49-F238E27FC236}">
                <a16:creationId xmlns:a16="http://schemas.microsoft.com/office/drawing/2014/main" id="{BB539012-BD22-EA4C-B17A-738618596A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10" name="Picture 9" descr="Table, calendar&#10;&#10;Description automatically generated">
            <a:extLst>
              <a:ext uri="{FF2B5EF4-FFF2-40B4-BE49-F238E27FC236}">
                <a16:creationId xmlns:a16="http://schemas.microsoft.com/office/drawing/2014/main" id="{E93CC593-F2D0-9B93-4316-2BE047068E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4115" y="395321"/>
            <a:ext cx="5767085" cy="7658793"/>
          </a:xfrm>
          <a:prstGeom prst="rect">
            <a:avLst/>
          </a:prstGeom>
        </p:spPr>
      </p:pic>
      <p:sp>
        <p:nvSpPr>
          <p:cNvPr id="3" name="TextBox 2">
            <a:extLst>
              <a:ext uri="{FF2B5EF4-FFF2-40B4-BE49-F238E27FC236}">
                <a16:creationId xmlns:a16="http://schemas.microsoft.com/office/drawing/2014/main" id="{1BAECEFA-5508-F4D1-BAE1-F4B2B4A5D7E5}"/>
              </a:ext>
            </a:extLst>
          </p:cNvPr>
          <p:cNvSpPr txBox="1"/>
          <p:nvPr/>
        </p:nvSpPr>
        <p:spPr>
          <a:xfrm>
            <a:off x="6084916" y="8496177"/>
            <a:ext cx="5286273"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Strengths &amp; Opportunities for Listening</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769529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72448" y="1212732"/>
            <a:ext cx="5960535" cy="2648051"/>
          </a:xfrm>
        </p:spPr>
        <p:txBody>
          <a:bodyPr/>
          <a:lstStyle/>
          <a:p>
            <a:pPr lvl="0">
              <a:defRPr sz="1800"/>
            </a:pPr>
            <a:r>
              <a:rPr lang="en-US" sz="9600" dirty="0">
                <a:solidFill>
                  <a:srgbClr val="FFFF00"/>
                </a:solidFill>
                <a:latin typeface="Chalkduster"/>
                <a:ea typeface="Marker Felt"/>
                <a:cs typeface="Chalkduster"/>
                <a:sym typeface="Marker Felt"/>
              </a:rPr>
              <a:t>Learn</a:t>
            </a:r>
          </a:p>
        </p:txBody>
      </p:sp>
      <p:pic>
        <p:nvPicPr>
          <p:cNvPr id="6" name="Picture 5" descr="IMG_028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422161">
            <a:off x="5599429" y="817969"/>
            <a:ext cx="5641154" cy="7823311"/>
          </a:xfrm>
          <a:prstGeom prst="rect">
            <a:avLst/>
          </a:prstGeom>
          <a:effectLst>
            <a:glow rad="711200">
              <a:srgbClr val="FFFF00">
                <a:alpha val="20000"/>
              </a:srgbClr>
            </a:glow>
            <a:reflection blurRad="152400" stA="73000" endPos="33000" dir="5400000" sy="-100000" algn="bl" rotWithShape="0"/>
            <a:softEdge rad="596900"/>
          </a:effectLst>
        </p:spPr>
      </p:pic>
      <p:pic>
        <p:nvPicPr>
          <p:cNvPr id="8" name="Picture 7">
            <a:extLst>
              <a:ext uri="{FF2B5EF4-FFF2-40B4-BE49-F238E27FC236}">
                <a16:creationId xmlns:a16="http://schemas.microsoft.com/office/drawing/2014/main" id="{5651EBB4-DB96-2F40-9822-561BF3D5B3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053650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6600" dirty="0">
                <a:solidFill>
                  <a:srgbClr val="FFFF00"/>
                </a:solidFill>
                <a:latin typeface="Chalkduster"/>
                <a:ea typeface="Marker Felt"/>
                <a:cs typeface="Chalkduster"/>
                <a:sym typeface="Marker Felt"/>
              </a:rPr>
              <a:t>Taking Time to Learn</a:t>
            </a:r>
          </a:p>
        </p:txBody>
      </p:sp>
      <p:sp>
        <p:nvSpPr>
          <p:cNvPr id="2" name="Rectangle 1">
            <a:extLst>
              <a:ext uri="{FF2B5EF4-FFF2-40B4-BE49-F238E27FC236}">
                <a16:creationId xmlns:a16="http://schemas.microsoft.com/office/drawing/2014/main" id="{3BB2C6B1-001F-98EE-A3E8-E7F0B59E25D7}"/>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7BAC45F3-8342-117E-F574-DEE334551F22}"/>
              </a:ext>
            </a:extLst>
          </p:cNvPr>
          <p:cNvSpPr txBox="1"/>
          <p:nvPr/>
        </p:nvSpPr>
        <p:spPr>
          <a:xfrm>
            <a:off x="1518023" y="2484823"/>
            <a:ext cx="9968753"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tx1"/>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2"/>
              </a:rPr>
              <a:t>vimeo.com/qisva/time </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https://youtu.be/tYKcvRfxK0o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25539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6688" y="332216"/>
            <a:ext cx="11054082" cy="1385703"/>
          </a:xfrm>
        </p:spPr>
        <p:txBody>
          <a:bodyPr/>
          <a:lstStyle/>
          <a:p>
            <a:pPr lvl="0">
              <a:defRPr sz="1800"/>
            </a:pPr>
            <a:r>
              <a:rPr lang="en-US" sz="8800" dirty="0">
                <a:solidFill>
                  <a:srgbClr val="FFFF00"/>
                </a:solidFill>
                <a:latin typeface="Chalkduster"/>
                <a:ea typeface="Marker Felt"/>
                <a:cs typeface="Chalkduster"/>
                <a:sym typeface="Marker Felt"/>
              </a:rPr>
              <a:t>Learn</a:t>
            </a:r>
          </a:p>
        </p:txBody>
      </p:sp>
      <p:sp>
        <p:nvSpPr>
          <p:cNvPr id="2" name="TextBox 1"/>
          <p:cNvSpPr txBox="1"/>
          <p:nvPr/>
        </p:nvSpPr>
        <p:spPr>
          <a:xfrm>
            <a:off x="0" y="2024898"/>
            <a:ext cx="13004800" cy="7304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Take notes</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baseline="0" dirty="0">
                <a:ln>
                  <a:noFill/>
                </a:ln>
                <a:solidFill>
                  <a:srgbClr val="FFFFFF"/>
                </a:solidFill>
                <a:effectLst/>
                <a:uFillTx/>
                <a:latin typeface="Chalkduster"/>
                <a:cs typeface="Chalkduster"/>
                <a:sym typeface="Helvetica Light"/>
              </a:rPr>
              <a:t>Ask</a:t>
            </a:r>
            <a:r>
              <a:rPr kumimoji="0" lang="en-US" sz="3600" b="0" i="0" u="none" strike="noStrike" cap="none" spc="0" normalizeH="0" dirty="0">
                <a:ln>
                  <a:noFill/>
                </a:ln>
                <a:solidFill>
                  <a:srgbClr val="FFFFFF"/>
                </a:solidFill>
                <a:effectLst/>
                <a:uFillTx/>
                <a:latin typeface="Chalkduster"/>
                <a:cs typeface="Chalkduster"/>
                <a:sym typeface="Helvetica Light"/>
              </a:rPr>
              <a:t> questions for clarity</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judge, you can learn from anyone</a:t>
            </a:r>
            <a:br>
              <a:rPr kumimoji="0" lang="en-US" sz="3600" b="0" i="0" u="none" strike="noStrike" cap="none" spc="0" normalizeH="0" dirty="0">
                <a:ln>
                  <a:noFill/>
                </a:ln>
                <a:solidFill>
                  <a:srgbClr val="FFFFFF"/>
                </a:solidFill>
                <a:effectLst/>
                <a:uFillTx/>
                <a:latin typeface="Chalkduster"/>
                <a:cs typeface="Chalkduster"/>
                <a:sym typeface="Helvetica Light"/>
              </a:rPr>
            </a:br>
            <a:r>
              <a:rPr kumimoji="0" lang="en-US" sz="3600" b="0" i="0" u="none" strike="noStrike" cap="none" spc="0" normalizeH="0" dirty="0">
                <a:ln>
                  <a:noFill/>
                </a:ln>
                <a:solidFill>
                  <a:srgbClr val="FFFFFF"/>
                </a:solidFill>
                <a:effectLst/>
                <a:uFillTx/>
                <a:latin typeface="Chalkduster"/>
                <a:cs typeface="Chalkduster"/>
                <a:sym typeface="Helvetica Light"/>
              </a:rPr>
              <a:t>regardless of age, position, or any factor</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indent="-571500" rtl="0" latinLnBrk="1" hangingPunct="0">
              <a:buFont typeface="Arial"/>
              <a:buChar char="•"/>
            </a:pPr>
            <a:r>
              <a:rPr lang="en-US" dirty="0">
                <a:solidFill>
                  <a:srgbClr val="FFFFFF"/>
                </a:solidFill>
                <a:latin typeface="Chalkduster"/>
                <a:cs typeface="Chalkduster"/>
              </a:rPr>
              <a:t>Follow up &amp; communicate what you</a:t>
            </a:r>
            <a:br>
              <a:rPr lang="en-US" dirty="0">
                <a:solidFill>
                  <a:srgbClr val="FFFFFF"/>
                </a:solidFill>
                <a:latin typeface="Chalkduster"/>
                <a:cs typeface="Chalkduster"/>
              </a:rPr>
            </a:br>
            <a:r>
              <a:rPr lang="en-US" dirty="0">
                <a:solidFill>
                  <a:srgbClr val="FFFFFF"/>
                </a:solidFill>
                <a:latin typeface="Chalkduster"/>
                <a:cs typeface="Chalkduster"/>
              </a:rPr>
              <a:t>LEARNED from listening</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Be prepared to change</a:t>
            </a:r>
          </a:p>
          <a:p>
            <a:pPr marL="571500" marR="0" indent="-571500" defTabSz="584200" rtl="0" fontAlgn="auto" latinLnBrk="1" hangingPunct="0">
              <a:lnSpc>
                <a:spcPct val="100000"/>
              </a:lnSpc>
              <a:spcBef>
                <a:spcPts val="0"/>
              </a:spcBef>
              <a:spcAft>
                <a:spcPts val="0"/>
              </a:spcAft>
              <a:buClrTx/>
              <a:buSzTx/>
              <a:buFont typeface="Arial"/>
              <a:buChar char="•"/>
              <a:tabLst/>
            </a:pPr>
            <a:endParaRPr lang="en-US" baseline="0" dirty="0">
              <a:solidFill>
                <a:srgbClr val="FFFFFF"/>
              </a:solidFill>
              <a:latin typeface="Chalkduster"/>
              <a:cs typeface="Chalkduster"/>
            </a:endParaRPr>
          </a:p>
          <a:p>
            <a:pPr marL="571500" marR="0" indent="-571500" defTabSz="584200" rtl="0" fontAlgn="auto" latinLnBrk="1" hangingPunct="0">
              <a:lnSpc>
                <a:spcPct val="100000"/>
              </a:lnSpc>
              <a:spcBef>
                <a:spcPts val="0"/>
              </a:spcBef>
              <a:spcAft>
                <a:spcPts val="0"/>
              </a:spcAft>
              <a:buClrTx/>
              <a:buSzTx/>
              <a:buFont typeface="Arial"/>
              <a:buChar char="•"/>
              <a:tabLst/>
            </a:pPr>
            <a:r>
              <a:rPr kumimoji="0" lang="en-US" sz="3600" b="0" i="0" u="none" strike="noStrike" cap="none" spc="0" normalizeH="0" dirty="0">
                <a:ln>
                  <a:noFill/>
                </a:ln>
                <a:solidFill>
                  <a:srgbClr val="FFFFFF"/>
                </a:solidFill>
                <a:effectLst/>
                <a:uFillTx/>
                <a:latin typeface="Chalkduster"/>
                <a:cs typeface="Chalkduster"/>
                <a:sym typeface="Helvetica Light"/>
              </a:rPr>
              <a:t>Do not fear what you do not know</a:t>
            </a:r>
            <a:endParaRPr kumimoji="0" lang="en-US" sz="3600" b="0" i="0" u="none" strike="noStrike" cap="none" spc="0" normalizeH="0" baseline="0" dirty="0">
              <a:ln>
                <a:noFill/>
              </a:ln>
              <a:solidFill>
                <a:srgbClr val="FFFFFF"/>
              </a:solidFill>
              <a:effectLst/>
              <a:uFillTx/>
              <a:latin typeface="Chalkduster"/>
              <a:cs typeface="Chalkduster"/>
              <a:sym typeface="Helvetica Light"/>
            </a:endParaRPr>
          </a:p>
        </p:txBody>
      </p:sp>
      <p:pic>
        <p:nvPicPr>
          <p:cNvPr id="7" name="Picture 6">
            <a:extLst>
              <a:ext uri="{FF2B5EF4-FFF2-40B4-BE49-F238E27FC236}">
                <a16:creationId xmlns:a16="http://schemas.microsoft.com/office/drawing/2014/main" id="{17AAF50B-2307-4A41-B25A-803C4DDF113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23326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a:ext>
            </a:extLst>
          </a:blip>
          <a:stretch>
            <a:fillRect/>
          </a:stretch>
        </p:blipFill>
        <p:spPr>
          <a:xfrm rot="737737">
            <a:off x="3314157" y="2575924"/>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66909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4282938"/>
            <a:ext cx="11697649"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p:txBody>
      </p:sp>
      <p:sp>
        <p:nvSpPr>
          <p:cNvPr id="5" name="TextBox 4">
            <a:extLst>
              <a:ext uri="{FF2B5EF4-FFF2-40B4-BE49-F238E27FC236}">
                <a16:creationId xmlns:a16="http://schemas.microsoft.com/office/drawing/2014/main" id="{CC270EF7-3E77-B64A-87DF-45019A53E9BA}"/>
              </a:ext>
            </a:extLst>
          </p:cNvPr>
          <p:cNvSpPr txBox="1"/>
          <p:nvPr/>
        </p:nvSpPr>
        <p:spPr>
          <a:xfrm>
            <a:off x="2323135" y="753844"/>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EA2F15E6-DF44-9640-B5B1-2967B48B68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241590">
            <a:off x="526188" y="341419"/>
            <a:ext cx="2132344" cy="2630572"/>
          </a:xfrm>
          <a:prstGeom prst="rect">
            <a:avLst/>
          </a:prstGeom>
          <a:effectLst>
            <a:softEdge rad="88900"/>
          </a:effectLst>
        </p:spPr>
      </p:pic>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65485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85301" y="2897944"/>
            <a:ext cx="11697649"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6000" dirty="0">
                <a:solidFill>
                  <a:schemeClr val="bg1"/>
                </a:solidFill>
                <a:latin typeface="Chalkduster" panose="03050602040202020205" pitchFamily="66" charset="77"/>
              </a:rPr>
              <a:t>Find the connection</a:t>
            </a:r>
            <a:br>
              <a:rPr lang="en-US" sz="6000" dirty="0">
                <a:solidFill>
                  <a:schemeClr val="bg1"/>
                </a:solidFill>
                <a:latin typeface="Chalkduster" panose="03050602040202020205" pitchFamily="66" charset="77"/>
              </a:rPr>
            </a:br>
            <a:r>
              <a:rPr lang="en-US" sz="6000" dirty="0">
                <a:solidFill>
                  <a:schemeClr val="bg1"/>
                </a:solidFill>
                <a:latin typeface="Chalkduster" panose="03050602040202020205" pitchFamily="66" charset="77"/>
              </a:rPr>
              <a:t>between the 4 individual pictures</a:t>
            </a: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rPr>
              <a:t>Be the first person to call out the correct an</a:t>
            </a:r>
            <a:r>
              <a:rPr lang="en-US" sz="6000" dirty="0">
                <a:solidFill>
                  <a:srgbClr val="FFFF00"/>
                </a:solidFill>
                <a:latin typeface="Chalkduster" panose="03050602040202020205" pitchFamily="66" charset="77"/>
              </a:rPr>
              <a:t>swer!</a:t>
            </a: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323135" y="753844"/>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6" name="Picture 5">
            <a:extLst>
              <a:ext uri="{FF2B5EF4-FFF2-40B4-BE49-F238E27FC236}">
                <a16:creationId xmlns:a16="http://schemas.microsoft.com/office/drawing/2014/main" id="{EA2F15E6-DF44-9640-B5B1-2967B48B68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241590">
            <a:off x="526188" y="341419"/>
            <a:ext cx="2132344" cy="2630572"/>
          </a:xfrm>
          <a:prstGeom prst="rect">
            <a:avLst/>
          </a:prstGeom>
          <a:effectLst>
            <a:softEdge rad="88900"/>
          </a:effectLst>
        </p:spPr>
      </p:pic>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275566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1E518-D61A-5F43-A945-F235EE01D7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53FB0CF-34AE-C2D4-6908-99FE503C7C7F}"/>
              </a:ext>
            </a:extLst>
          </p:cNvPr>
          <p:cNvSpPr txBox="1"/>
          <p:nvPr/>
        </p:nvSpPr>
        <p:spPr>
          <a:xfrm>
            <a:off x="1625600" y="2272440"/>
            <a:ext cx="9753599"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vimeo.com/qisva/connection1</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https://youtu.be/Yl3JrRtyGHc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(all 9 slides) </a:t>
            </a:r>
          </a:p>
        </p:txBody>
      </p:sp>
      <p:sp>
        <p:nvSpPr>
          <p:cNvPr id="4" name="TextBox 3">
            <a:extLst>
              <a:ext uri="{FF2B5EF4-FFF2-40B4-BE49-F238E27FC236}">
                <a16:creationId xmlns:a16="http://schemas.microsoft.com/office/drawing/2014/main" id="{AFF48C94-4D2D-9CD2-7633-E6EFAEB1845F}"/>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1</a:t>
            </a:r>
            <a:endParaRPr lang="en-US" sz="4400" dirty="0"/>
          </a:p>
        </p:txBody>
      </p:sp>
    </p:spTree>
    <p:extLst>
      <p:ext uri="{BB962C8B-B14F-4D97-AF65-F5344CB8AC3E}">
        <p14:creationId xmlns:p14="http://schemas.microsoft.com/office/powerpoint/2010/main" val="353165839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6E88F-4C0C-5E4C-9B51-F7D8554185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86DA26B1-5A63-0EDA-6F04-F003F7F20DDD}"/>
              </a:ext>
            </a:extLst>
          </p:cNvPr>
          <p:cNvSpPr txBox="1"/>
          <p:nvPr/>
        </p:nvSpPr>
        <p:spPr>
          <a:xfrm>
            <a:off x="0" y="537448"/>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2</a:t>
            </a:r>
            <a:endParaRPr lang="en-US" sz="4400" dirty="0"/>
          </a:p>
        </p:txBody>
      </p:sp>
      <p:sp>
        <p:nvSpPr>
          <p:cNvPr id="4" name="TextBox 3">
            <a:extLst>
              <a:ext uri="{FF2B5EF4-FFF2-40B4-BE49-F238E27FC236}">
                <a16:creationId xmlns:a16="http://schemas.microsoft.com/office/drawing/2014/main" id="{E3E083B3-A1EA-03F2-F1B3-214BAB62FCF4}"/>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vimeo.com/qisva/connections2</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3658132455"/>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D171C3BB-AB81-A6FA-685C-21D46B2EDD95}"/>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3</a:t>
            </a:r>
            <a:endParaRPr lang="en-US" sz="4400" dirty="0"/>
          </a:p>
        </p:txBody>
      </p:sp>
      <p:sp>
        <p:nvSpPr>
          <p:cNvPr id="4" name="TextBox 3">
            <a:extLst>
              <a:ext uri="{FF2B5EF4-FFF2-40B4-BE49-F238E27FC236}">
                <a16:creationId xmlns:a16="http://schemas.microsoft.com/office/drawing/2014/main" id="{B8C9C33B-FF37-E370-3523-3D76339D9D52}"/>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a:t>
            </a:r>
            <a:r>
              <a:rPr lang="en-US" b="1" i="0" dirty="0" err="1">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eo.com</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5"/>
              </a:rPr>
              <a:t>/qisva/connections3</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408072726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20A2C-E84D-1E48-9FD8-D70763246E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C033BCBF-AB2B-D64E-9B33-B263648F7400}"/>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vimeo.com/qisva/connections4</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4" name="TextBox 3">
            <a:extLst>
              <a:ext uri="{FF2B5EF4-FFF2-40B4-BE49-F238E27FC236}">
                <a16:creationId xmlns:a16="http://schemas.microsoft.com/office/drawing/2014/main" id="{5C64C2CC-A0DE-3FC9-1C2A-D1BFD6B85CA2}"/>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4</a:t>
            </a:r>
            <a:endParaRPr lang="en-US" sz="4400" dirty="0"/>
          </a:p>
        </p:txBody>
      </p:sp>
    </p:spTree>
    <p:extLst>
      <p:ext uri="{BB962C8B-B14F-4D97-AF65-F5344CB8AC3E}">
        <p14:creationId xmlns:p14="http://schemas.microsoft.com/office/powerpoint/2010/main" val="1348698619"/>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F7310A-AD02-C04A-90BF-9CD5B34BDE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1FEDFD06-527C-917D-172A-CC25D001AD92}"/>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5</a:t>
            </a:r>
            <a:endParaRPr lang="en-US" sz="4400" dirty="0"/>
          </a:p>
        </p:txBody>
      </p:sp>
      <p:sp>
        <p:nvSpPr>
          <p:cNvPr id="3" name="TextBox 2">
            <a:extLst>
              <a:ext uri="{FF2B5EF4-FFF2-40B4-BE49-F238E27FC236}">
                <a16:creationId xmlns:a16="http://schemas.microsoft.com/office/drawing/2014/main" id="{A1C64574-0FC3-5F97-BADF-B8A132AECF64}"/>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vimeo.com/qisva/connections5</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9511049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771262-EE9A-D946-9BE8-E52C8C9D11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0931CB9B-7DF8-0719-4E3A-38721B84F0F7}"/>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vimeo.com/qisva/connections6</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4" name="TextBox 3">
            <a:extLst>
              <a:ext uri="{FF2B5EF4-FFF2-40B4-BE49-F238E27FC236}">
                <a16:creationId xmlns:a16="http://schemas.microsoft.com/office/drawing/2014/main" id="{74A4022B-5B40-1C82-E061-B1B0F0643EF0}"/>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6</a:t>
            </a:r>
            <a:endParaRPr lang="en-US" sz="4400" dirty="0"/>
          </a:p>
        </p:txBody>
      </p:sp>
    </p:spTree>
    <p:extLst>
      <p:ext uri="{BB962C8B-B14F-4D97-AF65-F5344CB8AC3E}">
        <p14:creationId xmlns:p14="http://schemas.microsoft.com/office/powerpoint/2010/main" val="47920278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2294126-8BB0-2B4A-A57E-77605B212D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B59A23F6-CB96-D26D-63F0-B2AC83F291D0}"/>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7</a:t>
            </a:r>
            <a:endParaRPr lang="en-US" sz="4400" dirty="0"/>
          </a:p>
        </p:txBody>
      </p:sp>
      <p:sp>
        <p:nvSpPr>
          <p:cNvPr id="4" name="TextBox 3">
            <a:extLst>
              <a:ext uri="{FF2B5EF4-FFF2-40B4-BE49-F238E27FC236}">
                <a16:creationId xmlns:a16="http://schemas.microsoft.com/office/drawing/2014/main" id="{1CF51114-9325-6A7A-FD5F-0D6E7269AB8E}"/>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vimeo.com/qisva/connections7</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85784368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EFBCB0-60AE-824D-9E8C-0A6E27D8CC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92AD2F1B-186A-9AB3-B1AE-C8FCB308DDE3}"/>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vimeo.com/qisva/connections8</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
        <p:nvSpPr>
          <p:cNvPr id="4" name="TextBox 3">
            <a:extLst>
              <a:ext uri="{FF2B5EF4-FFF2-40B4-BE49-F238E27FC236}">
                <a16:creationId xmlns:a16="http://schemas.microsoft.com/office/drawing/2014/main" id="{2442EB7C-1043-78BC-428B-7EDB56DF6D58}"/>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8</a:t>
            </a:r>
            <a:endParaRPr lang="en-US" sz="4400" dirty="0"/>
          </a:p>
        </p:txBody>
      </p:sp>
    </p:spTree>
    <p:extLst>
      <p:ext uri="{BB962C8B-B14F-4D97-AF65-F5344CB8AC3E}">
        <p14:creationId xmlns:p14="http://schemas.microsoft.com/office/powerpoint/2010/main" val="971581812"/>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B1D803-834A-714C-A94D-0D51701618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37A29A19-CBC3-04DB-8303-8F8C967BE2BA}"/>
              </a:ext>
            </a:extLst>
          </p:cNvPr>
          <p:cNvSpPr txBox="1"/>
          <p:nvPr/>
        </p:nvSpPr>
        <p:spPr>
          <a:xfrm>
            <a:off x="0" y="537446"/>
            <a:ext cx="13004800" cy="76944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4400" dirty="0">
                <a:solidFill>
                  <a:srgbClr val="FFFF00"/>
                </a:solidFill>
                <a:latin typeface="Chalkduster"/>
                <a:ea typeface="Marker Felt"/>
                <a:cs typeface="Chalkduster"/>
                <a:sym typeface="Marker Felt"/>
              </a:rPr>
              <a:t>Connections 9</a:t>
            </a:r>
            <a:endParaRPr lang="en-US" sz="4400" dirty="0"/>
          </a:p>
        </p:txBody>
      </p:sp>
      <p:sp>
        <p:nvSpPr>
          <p:cNvPr id="4" name="TextBox 3">
            <a:extLst>
              <a:ext uri="{FF2B5EF4-FFF2-40B4-BE49-F238E27FC236}">
                <a16:creationId xmlns:a16="http://schemas.microsoft.com/office/drawing/2014/main" id="{6568DFEE-C61E-2FB3-A30E-6161ECA4C6F9}"/>
              </a:ext>
            </a:extLst>
          </p:cNvPr>
          <p:cNvSpPr txBox="1"/>
          <p:nvPr/>
        </p:nvSpPr>
        <p:spPr>
          <a:xfrm>
            <a:off x="1625600" y="3378038"/>
            <a:ext cx="9753599"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4"/>
              </a:rPr>
              <a:t>vimeo.com/qisva/connections9</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2453790750"/>
      </p:ext>
    </p:extLst>
  </p:cSld>
  <p:clrMapOvr>
    <a:masterClrMapping/>
  </p:clrMapOvr>
  <mc:AlternateContent xmlns:mc="http://schemas.openxmlformats.org/markup-compatibility/2006" xmlns:p14="http://schemas.microsoft.com/office/powerpoint/2010/main">
    <mc:Choice Requires="p14">
      <p:transition p14:dur="400">
        <p14:switch dir="r"/>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59901" y="3128945"/>
            <a:ext cx="11697649" cy="61965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Pick a word that reflects your hopes &amp; dreams for your school &amp; create</a:t>
            </a:r>
            <a:b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6000" i="0" u="none" strike="noStrike" cap="none" spc="0" normalizeH="0" baseline="0" dirty="0">
                <a:ln>
                  <a:noFill/>
                </a:ln>
                <a:solidFill>
                  <a:schemeClr val="bg1"/>
                </a:solidFill>
                <a:effectLst/>
                <a:uFillTx/>
                <a:latin typeface="Chalkduster" panose="03050602040202020205" pitchFamily="66" charset="77"/>
                <a:sym typeface="Helvetica Light"/>
              </a:rPr>
              <a:t>4 images.</a:t>
            </a:r>
          </a:p>
          <a:p>
            <a:pPr marL="0" marR="0" indent="0" algn="ctr" defTabSz="584200" rtl="0" fontAlgn="auto" latinLnBrk="1" hangingPunct="0">
              <a:lnSpc>
                <a:spcPct val="100000"/>
              </a:lnSpc>
              <a:spcBef>
                <a:spcPts val="0"/>
              </a:spcBef>
              <a:spcAft>
                <a:spcPts val="0"/>
              </a:spcAft>
              <a:buClrTx/>
              <a:buSzTx/>
              <a:buFontTx/>
              <a:buNone/>
              <a:tabLst/>
            </a:pPr>
            <a:endParaRPr kumimoji="0" lang="en-US" sz="6000" i="0" u="none" strike="noStrike" cap="none" spc="0" normalizeH="0" baseline="0" dirty="0">
              <a:ln>
                <a:noFill/>
              </a:ln>
              <a:solidFill>
                <a:srgbClr val="FFFF00"/>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t>Share with colleagues &amp; see if</a:t>
            </a:r>
            <a:b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br>
            <a:r>
              <a:rPr kumimoji="0" lang="en-US" sz="4800" i="0" u="none" strike="noStrike" cap="none" spc="0" normalizeH="0" baseline="0" dirty="0">
                <a:ln>
                  <a:noFill/>
                </a:ln>
                <a:solidFill>
                  <a:srgbClr val="FFFF00"/>
                </a:solidFill>
                <a:effectLst/>
                <a:uFillTx/>
                <a:latin typeface="Chalkduster" panose="03050602040202020205" pitchFamily="66" charset="77"/>
                <a:sym typeface="Helvetica Light"/>
              </a:rPr>
              <a:t>they can guess your word.</a:t>
            </a:r>
          </a:p>
        </p:txBody>
      </p:sp>
      <p:sp>
        <p:nvSpPr>
          <p:cNvPr id="5" name="TextBox 4">
            <a:extLst>
              <a:ext uri="{FF2B5EF4-FFF2-40B4-BE49-F238E27FC236}">
                <a16:creationId xmlns:a16="http://schemas.microsoft.com/office/drawing/2014/main" id="{CC270EF7-3E77-B64A-87DF-45019A53E9BA}"/>
              </a:ext>
            </a:extLst>
          </p:cNvPr>
          <p:cNvSpPr txBox="1"/>
          <p:nvPr/>
        </p:nvSpPr>
        <p:spPr>
          <a:xfrm>
            <a:off x="2209809" y="543071"/>
            <a:ext cx="10924300" cy="22570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Take Away Challenge</a:t>
            </a:r>
          </a:p>
          <a:p>
            <a:pPr rtl="0" latinLnBrk="1" hangingPunct="0"/>
            <a:r>
              <a:rPr lang="en-US" sz="44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Your Connections</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0829D2E9-8780-FB49-9D8B-1CB65A154E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7" name="Picture 6" descr="IMG_6943.JPG">
            <a:extLst>
              <a:ext uri="{FF2B5EF4-FFF2-40B4-BE49-F238E27FC236}">
                <a16:creationId xmlns:a16="http://schemas.microsoft.com/office/drawing/2014/main" id="{7D55E624-94F6-A74B-A07C-68530EF20B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150966">
            <a:off x="189389" y="5767"/>
            <a:ext cx="2877556" cy="3096336"/>
          </a:xfrm>
          <a:prstGeom prst="rect">
            <a:avLst/>
          </a:prstGeom>
          <a:effectLst>
            <a:softEdge rad="368300"/>
          </a:effectLst>
        </p:spPr>
      </p:pic>
    </p:spTree>
    <p:extLst>
      <p:ext uri="{BB962C8B-B14F-4D97-AF65-F5344CB8AC3E}">
        <p14:creationId xmlns:p14="http://schemas.microsoft.com/office/powerpoint/2010/main" val="3512311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0" y="3060844"/>
            <a:ext cx="12889871" cy="65351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is something you have</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recently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Learned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from</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students?</a:t>
            </a:r>
          </a:p>
          <a:p>
            <a:pPr marL="0" marR="0" indent="0" algn="ctr" defTabSz="584200" rtl="0" fontAlgn="auto" latinLnBrk="1" hangingPunct="0">
              <a:lnSpc>
                <a:spcPct val="100000"/>
              </a:lnSpc>
              <a:spcBef>
                <a:spcPts val="0"/>
              </a:spcBef>
              <a:spcAft>
                <a:spcPts val="0"/>
              </a:spcAft>
              <a:buClrTx/>
              <a:buSzTx/>
              <a:buFontTx/>
              <a:buNone/>
              <a:tabLst/>
            </a:pPr>
            <a:endParaRPr lang="en-US" sz="5400" dirty="0">
              <a:solidFill>
                <a:schemeClr val="bg1"/>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How can you facilitate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Learning</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from students as a regular</a:t>
            </a:r>
            <a:b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practice at your school?</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753816" y="532327"/>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004193">
            <a:off x="495909" y="332933"/>
            <a:ext cx="1434997" cy="2229370"/>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71587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fidenceActionMovingForColo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689204">
            <a:off x="1744636" y="1018100"/>
            <a:ext cx="5842774" cy="7794169"/>
          </a:xfrm>
          <a:prstGeom prst="rect">
            <a:avLst/>
          </a:prstGeom>
          <a:effectLst>
            <a:glow>
              <a:schemeClr val="accent1">
                <a:alpha val="40000"/>
              </a:schemeClr>
            </a:glow>
            <a:reflection endPos="65000" dist="50800" dir="5400000" sy="-100000" algn="bl" rotWithShape="0"/>
            <a:softEdge rad="571500"/>
          </a:effectLst>
        </p:spPr>
      </p:pic>
      <p:sp>
        <p:nvSpPr>
          <p:cNvPr id="5" name="Rectangle 4"/>
          <p:cNvSpPr/>
          <p:nvPr/>
        </p:nvSpPr>
        <p:spPr>
          <a:xfrm>
            <a:off x="8171704" y="1376438"/>
            <a:ext cx="3570208" cy="1569660"/>
          </a:xfrm>
          <a:prstGeom prst="rect">
            <a:avLst/>
          </a:prstGeom>
        </p:spPr>
        <p:txBody>
          <a:bodyPr wrap="none">
            <a:spAutoFit/>
          </a:bodyPr>
          <a:lstStyle/>
          <a:p>
            <a:pPr lvl="0" defTabSz="914400">
              <a:defRPr sz="1800"/>
            </a:pPr>
            <a:r>
              <a:rPr lang="en-US" sz="9600" dirty="0">
                <a:solidFill>
                  <a:srgbClr val="FFFF00"/>
                </a:solidFill>
                <a:latin typeface="Chalkduster"/>
                <a:ea typeface="Marker Felt"/>
                <a:cs typeface="Chalkduster"/>
                <a:sym typeface="Marker Felt"/>
              </a:rPr>
              <a:t>Lead</a:t>
            </a:r>
          </a:p>
        </p:txBody>
      </p:sp>
      <p:pic>
        <p:nvPicPr>
          <p:cNvPr id="7" name="Picture 6">
            <a:extLst>
              <a:ext uri="{FF2B5EF4-FFF2-40B4-BE49-F238E27FC236}">
                <a16:creationId xmlns:a16="http://schemas.microsoft.com/office/drawing/2014/main" id="{0840A759-F33E-8D4F-9043-2F1E805AF7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34186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28650" y="475091"/>
            <a:ext cx="12070770" cy="1385703"/>
          </a:xfrm>
        </p:spPr>
        <p:txBody>
          <a:bodyPr/>
          <a:lstStyle/>
          <a:p>
            <a:pPr lvl="0">
              <a:defRPr sz="1800"/>
            </a:pPr>
            <a:r>
              <a:rPr lang="en-US" sz="6600" dirty="0">
                <a:solidFill>
                  <a:srgbClr val="FFFF00"/>
                </a:solidFill>
                <a:latin typeface="Chalkduster"/>
                <a:ea typeface="Marker Felt"/>
                <a:cs typeface="Chalkduster"/>
                <a:sym typeface="Marker Felt"/>
              </a:rPr>
              <a:t>Leading Together…</a:t>
            </a:r>
          </a:p>
        </p:txBody>
      </p:sp>
      <p:sp>
        <p:nvSpPr>
          <p:cNvPr id="2" name="Rectangle 1">
            <a:extLst>
              <a:ext uri="{FF2B5EF4-FFF2-40B4-BE49-F238E27FC236}">
                <a16:creationId xmlns:a16="http://schemas.microsoft.com/office/drawing/2014/main" id="{101C60A0-3D2C-A864-7CE5-7D1E9484E6EC}"/>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E910F102-E6E4-744B-73C5-E4384E21EE11}"/>
              </a:ext>
            </a:extLst>
          </p:cNvPr>
          <p:cNvSpPr txBox="1"/>
          <p:nvPr/>
        </p:nvSpPr>
        <p:spPr>
          <a:xfrm>
            <a:off x="1240117" y="2609512"/>
            <a:ext cx="10524565"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2"/>
              </a:rPr>
              <a:t>https://vimeo.com/qisva/together</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or</a:t>
            </a: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3"/>
              </a:rPr>
              <a:t>https://youtu.be/RTvZCdUP7N4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2990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02768" y="5254555"/>
            <a:ext cx="12399263" cy="238013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What did you observe related to the term </a:t>
            </a:r>
            <a:r>
              <a:rPr kumimoji="0" lang="en-US" sz="5400" i="0" u="none" strike="noStrike" cap="none" spc="0" normalizeH="0" baseline="0" dirty="0">
                <a:ln>
                  <a:noFill/>
                </a:ln>
                <a:solidFill>
                  <a:srgbClr val="FFFF00"/>
                </a:solidFill>
                <a:effectLst/>
                <a:uFillTx/>
                <a:latin typeface="Chalkduster" panose="03050602040202020205" pitchFamily="66" charset="77"/>
                <a:sym typeface="Helvetica Light"/>
              </a:rPr>
              <a:t>Lead</a:t>
            </a:r>
            <a:r>
              <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rPr>
              <a:t> in this video?</a:t>
            </a:r>
          </a:p>
          <a:p>
            <a:pPr marL="0" marR="0" indent="0" algn="ctr" defTabSz="584200" rtl="0" fontAlgn="auto" latinLnBrk="1" hangingPunct="0">
              <a:lnSpc>
                <a:spcPct val="100000"/>
              </a:lnSpc>
              <a:spcBef>
                <a:spcPts val="0"/>
              </a:spcBef>
              <a:spcAft>
                <a:spcPts val="0"/>
              </a:spcAft>
              <a:buClrTx/>
              <a:buSzTx/>
              <a:buFontTx/>
              <a:buNone/>
              <a:tabLst/>
            </a:pPr>
            <a:endParaRPr kumimoji="0" lang="en-US" sz="4000" i="0" u="none" strike="noStrike" cap="none" spc="0" normalizeH="0" baseline="0" dirty="0">
              <a:ln>
                <a:noFill/>
              </a:ln>
              <a:solidFill>
                <a:srgbClr val="FFFF00"/>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2439867" y="773300"/>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004193">
            <a:off x="787431" y="565852"/>
            <a:ext cx="2415732" cy="3753013"/>
          </a:xfrm>
          <a:prstGeom prst="rect">
            <a:avLst/>
          </a:prstGeom>
          <a:effectLst>
            <a:softEdge rad="76200"/>
          </a:effectLst>
        </p:spPr>
      </p:pic>
      <p:pic>
        <p:nvPicPr>
          <p:cNvPr id="8" name="Picture 7">
            <a:extLst>
              <a:ext uri="{FF2B5EF4-FFF2-40B4-BE49-F238E27FC236}">
                <a16:creationId xmlns:a16="http://schemas.microsoft.com/office/drawing/2014/main" id="{9D05EA67-DC11-2844-9F33-BFFA8C35BA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844560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2395"/>
            <a:ext cx="13004800" cy="2590167"/>
          </a:xfrm>
        </p:spPr>
        <p:txBody>
          <a:bodyPr anchor="ctr"/>
          <a:lstStyle/>
          <a:p>
            <a:pPr>
              <a:lnSpc>
                <a:spcPct val="130000"/>
              </a:lnSpc>
            </a:pPr>
            <a:r>
              <a:rPr lang="en-US" sz="8800" dirty="0">
                <a:solidFill>
                  <a:srgbClr val="FFFF00"/>
                </a:solidFill>
                <a:latin typeface="Chalkduster"/>
                <a:cs typeface="Chalkduster"/>
              </a:rPr>
              <a:t>Lead</a:t>
            </a:r>
          </a:p>
        </p:txBody>
      </p:sp>
      <p:sp>
        <p:nvSpPr>
          <p:cNvPr id="4" name="Rectangle 3"/>
          <p:cNvSpPr/>
          <p:nvPr/>
        </p:nvSpPr>
        <p:spPr>
          <a:xfrm>
            <a:off x="342901" y="1709456"/>
            <a:ext cx="12661899" cy="11726287"/>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Use what you have heard &amp; learned to drive meaningful change.</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Leading is not a solo adventure; take</a:t>
            </a:r>
            <a:br>
              <a:rPr lang="en-US" dirty="0">
                <a:solidFill>
                  <a:srgbClr val="FFFFFF"/>
                </a:solidFill>
                <a:latin typeface="Chalkduster"/>
                <a:cs typeface="Chalkduster"/>
              </a:rPr>
            </a:br>
            <a:r>
              <a:rPr lang="en-US" dirty="0">
                <a:solidFill>
                  <a:srgbClr val="FFFFFF"/>
                </a:solidFill>
                <a:latin typeface="Chalkduster"/>
                <a:cs typeface="Chalkduster"/>
              </a:rPr>
              <a:t>action with others.</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Creates a shared sense of purpose.</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Voice is not about getting your own way.</a:t>
            </a: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You can’t please everyone; but you can</a:t>
            </a:r>
            <a:br>
              <a:rPr lang="en-US" dirty="0">
                <a:solidFill>
                  <a:srgbClr val="FFFFFF"/>
                </a:solidFill>
                <a:latin typeface="Chalkduster"/>
                <a:cs typeface="Chalkduster"/>
              </a:rPr>
            </a:br>
            <a:r>
              <a:rPr lang="en-US" dirty="0">
                <a:solidFill>
                  <a:srgbClr val="FFFFFF"/>
                </a:solidFill>
                <a:latin typeface="Chalkduster"/>
                <a:cs typeface="Chalkduster"/>
              </a:rPr>
              <a:t>demonstrate value &amp; respect for all voices.</a:t>
            </a:r>
          </a:p>
          <a:p>
            <a:pPr algn="l" rtl="0" latinLnBrk="1" hangingPunct="0"/>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a:p>
            <a:pPr marL="571500" indent="-571500" algn="l" rtl="0" latinLnBrk="1" hangingPunct="0">
              <a:buFont typeface="Arial"/>
              <a:buChar char="•"/>
            </a:pPr>
            <a:endParaRPr lang="en-US" dirty="0">
              <a:solidFill>
                <a:srgbClr val="FFFFFF"/>
              </a:solidFill>
              <a:latin typeface="Chalkduster"/>
              <a:cs typeface="Chalkduster"/>
            </a:endParaRPr>
          </a:p>
        </p:txBody>
      </p:sp>
      <p:pic>
        <p:nvPicPr>
          <p:cNvPr id="5" name="Picture 4">
            <a:extLst>
              <a:ext uri="{FF2B5EF4-FFF2-40B4-BE49-F238E27FC236}">
                <a16:creationId xmlns:a16="http://schemas.microsoft.com/office/drawing/2014/main" id="{2400D019-A3A1-EC4E-A2EA-7F83710C6F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37787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4" name="Title 1">
            <a:extLst>
              <a:ext uri="{FF2B5EF4-FFF2-40B4-BE49-F238E27FC236}">
                <a16:creationId xmlns:a16="http://schemas.microsoft.com/office/drawing/2014/main" id="{C62A18BA-F80F-CBEB-52BF-1A6EB1380C3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in Action!</a:t>
            </a:r>
            <a:br>
              <a:rPr lang="en-US" sz="5400" dirty="0">
                <a:solidFill>
                  <a:srgbClr val="FFFF00"/>
                </a:solidFill>
                <a:latin typeface="Chalkduster" panose="03050602040202020205" pitchFamily="66" charset="77"/>
              </a:rPr>
            </a:br>
            <a:endParaRPr lang="en-US" sz="5400" dirty="0"/>
          </a:p>
        </p:txBody>
      </p:sp>
      <p:sp>
        <p:nvSpPr>
          <p:cNvPr id="6" name="Rectangle 5">
            <a:extLst>
              <a:ext uri="{FF2B5EF4-FFF2-40B4-BE49-F238E27FC236}">
                <a16:creationId xmlns:a16="http://schemas.microsoft.com/office/drawing/2014/main" id="{B07B2CD8-6A37-6E7A-2E88-8398DDAFB039}"/>
              </a:ext>
            </a:extLst>
          </p:cNvPr>
          <p:cNvSpPr/>
          <p:nvPr/>
        </p:nvSpPr>
        <p:spPr>
          <a:xfrm flipH="1">
            <a:off x="3003400" y="9254249"/>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Sutter Middle School, Los Angeles, California</a:t>
            </a:r>
            <a:endParaRPr lang="en-AU" sz="2000" kern="1200" dirty="0">
              <a:solidFill>
                <a:schemeClr val="bg1"/>
              </a:solidFill>
              <a:latin typeface="Chalkduster" panose="03050602040202020205" pitchFamily="66" charset="77"/>
            </a:endParaRPr>
          </a:p>
        </p:txBody>
      </p:sp>
      <p:sp>
        <p:nvSpPr>
          <p:cNvPr id="2" name="Rectangle 1">
            <a:extLst>
              <a:ext uri="{FF2B5EF4-FFF2-40B4-BE49-F238E27FC236}">
                <a16:creationId xmlns:a16="http://schemas.microsoft.com/office/drawing/2014/main" id="{DE777E38-6BE1-4A2D-A4CD-8D4A2AD90013}"/>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A7FE85EA-B387-1C0D-516B-6BFCAEF892E3}"/>
              </a:ext>
            </a:extLst>
          </p:cNvPr>
          <p:cNvSpPr txBox="1"/>
          <p:nvPr/>
        </p:nvSpPr>
        <p:spPr>
          <a:xfrm>
            <a:off x="3213113" y="2706078"/>
            <a:ext cx="6508376" cy="2862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r>
              <a:rPr lang="en-US" b="1" i="0" dirty="0">
                <a:solidFill>
                  <a:schemeClr val="tx1"/>
                </a:solidFill>
                <a:effectLst/>
                <a:latin typeface="Helvetica Neue" panose="02000503000000020004" pitchFamily="2" charset="0"/>
                <a:ea typeface="Helvetica Neue" panose="02000503000000020004" pitchFamily="2" charset="0"/>
                <a:cs typeface="Helvetica Neue" panose="02000503000000020004" pitchFamily="2" charset="0"/>
                <a:hlinkClick r:id="rId3"/>
              </a:rPr>
              <a:t>vimeo.com/qisva/sutter</a:t>
            </a:r>
            <a:br>
              <a:rPr lang="en-US" b="1" dirty="0">
                <a:latin typeface="Helvetica Neue" panose="02000503000000020004" pitchFamily="2" charset="0"/>
                <a:ea typeface="Helvetica Neue" panose="02000503000000020004" pitchFamily="2" charset="0"/>
                <a:cs typeface="Helvetica Neue" panose="02000503000000020004" pitchFamily="2" charset="0"/>
              </a:rPr>
            </a:b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https://youtu.be/_kwkyzH</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52950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16323" y="470530"/>
            <a:ext cx="12588477" cy="923330"/>
          </a:xfrm>
          <a:prstGeom prst="rect">
            <a:avLst/>
          </a:prstGeom>
        </p:spPr>
        <p:txBody>
          <a:bodyPr wrap="square">
            <a:spAutoFit/>
          </a:bodyPr>
          <a:lstStyle/>
          <a:p>
            <a:r>
              <a:rPr lang="en-US" sz="5400" dirty="0">
                <a:solidFill>
                  <a:srgbClr val="FFFF00"/>
                </a:solidFill>
                <a:latin typeface="Chalkduster"/>
              </a:rPr>
              <a:t>Co-Owning School Data</a:t>
            </a:r>
            <a:endParaRPr lang="en-US" sz="5400" dirty="0"/>
          </a:p>
        </p:txBody>
      </p:sp>
      <p:sp>
        <p:nvSpPr>
          <p:cNvPr id="5" name="Rectangle 4">
            <a:extLst>
              <a:ext uri="{FF2B5EF4-FFF2-40B4-BE49-F238E27FC236}">
                <a16:creationId xmlns:a16="http://schemas.microsoft.com/office/drawing/2014/main" id="{ABCEAC5A-E5B8-CA4B-9F47-85161DCBDBCC}"/>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7" name="TextBox 6">
            <a:extLst>
              <a:ext uri="{FF2B5EF4-FFF2-40B4-BE49-F238E27FC236}">
                <a16:creationId xmlns:a16="http://schemas.microsoft.com/office/drawing/2014/main" id="{707F31EA-5236-A202-AD9A-9CBB31C19603}"/>
              </a:ext>
            </a:extLst>
          </p:cNvPr>
          <p:cNvSpPr txBox="1"/>
          <p:nvPr/>
        </p:nvSpPr>
        <p:spPr>
          <a:xfrm>
            <a:off x="3539452" y="9010992"/>
            <a:ext cx="8333741" cy="40011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000" dirty="0">
                <a:solidFill>
                  <a:schemeClr val="bg1"/>
                </a:solidFill>
                <a:latin typeface="Chalkduster" panose="03050602040202020205" pitchFamily="66" charset="77"/>
              </a:rPr>
              <a:t>Lawrence Middle School, Los Angeles, California</a:t>
            </a:r>
          </a:p>
        </p:txBody>
      </p:sp>
      <p:pic>
        <p:nvPicPr>
          <p:cNvPr id="8" name="Picture 7">
            <a:extLst>
              <a:ext uri="{FF2B5EF4-FFF2-40B4-BE49-F238E27FC236}">
                <a16:creationId xmlns:a16="http://schemas.microsoft.com/office/drawing/2014/main" id="{2907426F-3429-DAAE-4882-45AA4B087A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2" name="TextBox 1">
            <a:extLst>
              <a:ext uri="{FF2B5EF4-FFF2-40B4-BE49-F238E27FC236}">
                <a16:creationId xmlns:a16="http://schemas.microsoft.com/office/drawing/2014/main" id="{2956FB19-E9EE-F801-B08D-65D6E62147B3}"/>
              </a:ext>
            </a:extLst>
          </p:cNvPr>
          <p:cNvSpPr txBox="1"/>
          <p:nvPr/>
        </p:nvSpPr>
        <p:spPr>
          <a:xfrm>
            <a:off x="1848032" y="2420347"/>
            <a:ext cx="9681882"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 </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4"/>
              </a:rPr>
              <a:t>https://vimeo.com/qisva/lawrence</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b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b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5"/>
              </a:rPr>
              <a:t>https://youtu.be/iZWyKT6Gq4M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926557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6789-1431-B048-85C9-845A078EF6F6}"/>
              </a:ext>
            </a:extLst>
          </p:cNvPr>
          <p:cNvSpPr>
            <a:spLocks noGrp="1"/>
          </p:cNvSpPr>
          <p:nvPr>
            <p:ph type="title"/>
          </p:nvPr>
        </p:nvSpPr>
        <p:spPr>
          <a:xfrm>
            <a:off x="975359" y="159069"/>
            <a:ext cx="11054082" cy="2497103"/>
          </a:xfrm>
        </p:spPr>
        <p:txBody>
          <a:bodyPr/>
          <a:lstStyle/>
          <a:p>
            <a:r>
              <a:rPr lang="en-US" dirty="0">
                <a:solidFill>
                  <a:srgbClr val="FFFF00"/>
                </a:solidFill>
                <a:latin typeface="Chalkduster" panose="03050602040202020205" pitchFamily="66" charset="77"/>
              </a:rPr>
              <a:t>Listening, Learning, &amp; Leading Together</a:t>
            </a:r>
          </a:p>
        </p:txBody>
      </p:sp>
      <p:pic>
        <p:nvPicPr>
          <p:cNvPr id="4" name="Google Shape;104;p15" descr="A group of people in a classroom&#10;&#10;Description automatically generated with low confidence">
            <a:extLst>
              <a:ext uri="{FF2B5EF4-FFF2-40B4-BE49-F238E27FC236}">
                <a16:creationId xmlns:a16="http://schemas.microsoft.com/office/drawing/2014/main" id="{1910DE88-77DD-E245-B4D0-A450E8A3A4A1}"/>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1891" y="2377440"/>
            <a:ext cx="3563774" cy="5852160"/>
          </a:xfrm>
          <a:prstGeom prst="rect">
            <a:avLst/>
          </a:prstGeom>
          <a:noFill/>
          <a:ln>
            <a:noFill/>
          </a:ln>
          <a:effectLst>
            <a:softEdge rad="167398"/>
          </a:effectLst>
        </p:spPr>
      </p:pic>
      <p:pic>
        <p:nvPicPr>
          <p:cNvPr id="5" name="Google Shape;139;p19" descr="A picture containing text, person, child&#10;&#10;Description automatically generated">
            <a:extLst>
              <a:ext uri="{FF2B5EF4-FFF2-40B4-BE49-F238E27FC236}">
                <a16:creationId xmlns:a16="http://schemas.microsoft.com/office/drawing/2014/main" id="{9BBB551F-FFA9-904B-A9C5-1021CF740861}"/>
              </a:ext>
            </a:extLst>
          </p:cNvPr>
          <p:cNvPicPr preferRelativeResize="0">
            <a:picLocks/>
          </p:cNvPicPr>
          <p:nvPr/>
        </p:nvPicPr>
        <p:blipFill rotWithShape="1">
          <a:blip r:embed="rId3" cstate="screen">
            <a:alphaModFix/>
            <a:extLst>
              <a:ext uri="{28A0092B-C50C-407E-A947-70E740481C1C}">
                <a14:useLocalDpi xmlns:a14="http://schemas.microsoft.com/office/drawing/2010/main"/>
              </a:ext>
            </a:extLst>
          </a:blip>
          <a:srcRect/>
          <a:stretch/>
        </p:blipFill>
        <p:spPr>
          <a:xfrm>
            <a:off x="4488873" y="2357024"/>
            <a:ext cx="3315549" cy="2946496"/>
          </a:xfrm>
          <a:prstGeom prst="rect">
            <a:avLst/>
          </a:prstGeom>
          <a:noFill/>
          <a:ln>
            <a:noFill/>
          </a:ln>
          <a:effectLst>
            <a:softEdge rad="113236"/>
          </a:effectLst>
        </p:spPr>
      </p:pic>
      <p:pic>
        <p:nvPicPr>
          <p:cNvPr id="6" name="Google Shape;106;p15" descr="A picture containing person, child, child, young&#10;&#10;Description automatically generated">
            <a:extLst>
              <a:ext uri="{FF2B5EF4-FFF2-40B4-BE49-F238E27FC236}">
                <a16:creationId xmlns:a16="http://schemas.microsoft.com/office/drawing/2014/main" id="{C7DAFF35-63D7-8A4A-9573-0CF7441A302F}"/>
              </a:ext>
            </a:extLst>
          </p:cNvPr>
          <p:cNvPicPr preferRelativeResize="0">
            <a:picLocks/>
          </p:cNvPicPr>
          <p:nvPr/>
        </p:nvPicPr>
        <p:blipFill rotWithShape="1">
          <a:blip r:embed="rId4" cstate="screen">
            <a:alphaModFix/>
            <a:extLst>
              <a:ext uri="{28A0092B-C50C-407E-A947-70E740481C1C}">
                <a14:useLocalDpi xmlns:a14="http://schemas.microsoft.com/office/drawing/2010/main"/>
              </a:ext>
            </a:extLst>
          </a:blip>
          <a:srcRect/>
          <a:stretch/>
        </p:blipFill>
        <p:spPr>
          <a:xfrm rot="5400000">
            <a:off x="8465989" y="2131694"/>
            <a:ext cx="2842105" cy="3335297"/>
          </a:xfrm>
          <a:prstGeom prst="rect">
            <a:avLst/>
          </a:prstGeom>
          <a:noFill/>
          <a:ln>
            <a:noFill/>
          </a:ln>
          <a:effectLst>
            <a:softEdge rad="106183"/>
          </a:effectLst>
        </p:spPr>
      </p:pic>
      <p:pic>
        <p:nvPicPr>
          <p:cNvPr id="7" name="Google Shape;107;p15" descr="A picture containing person, child, group, indoor&#10;&#10;Description automatically generated">
            <a:extLst>
              <a:ext uri="{FF2B5EF4-FFF2-40B4-BE49-F238E27FC236}">
                <a16:creationId xmlns:a16="http://schemas.microsoft.com/office/drawing/2014/main" id="{0E33CADA-8F91-6148-87B2-4011A8699F47}"/>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b="-4"/>
          <a:stretch/>
        </p:blipFill>
        <p:spPr>
          <a:xfrm>
            <a:off x="4522124" y="5316232"/>
            <a:ext cx="3315549" cy="2979870"/>
          </a:xfrm>
          <a:prstGeom prst="rect">
            <a:avLst/>
          </a:prstGeom>
          <a:noFill/>
          <a:ln>
            <a:noFill/>
          </a:ln>
          <a:effectLst>
            <a:softEdge rad="104608"/>
          </a:effectLst>
        </p:spPr>
      </p:pic>
      <p:pic>
        <p:nvPicPr>
          <p:cNvPr id="8" name="Google Shape;108;p15" descr="A group of children in a classroom&#10;&#10;Description automatically generated with medium confidence">
            <a:extLst>
              <a:ext uri="{FF2B5EF4-FFF2-40B4-BE49-F238E27FC236}">
                <a16:creationId xmlns:a16="http://schemas.microsoft.com/office/drawing/2014/main" id="{AB012235-A69A-5446-AF76-54BEC092FA56}"/>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r="-3" b="-3"/>
          <a:stretch/>
        </p:blipFill>
        <p:spPr>
          <a:xfrm>
            <a:off x="8146473" y="5336771"/>
            <a:ext cx="3424844" cy="3009208"/>
          </a:xfrm>
          <a:prstGeom prst="rect">
            <a:avLst/>
          </a:prstGeom>
          <a:noFill/>
          <a:ln>
            <a:noFill/>
          </a:ln>
          <a:effectLst>
            <a:softEdge rad="126633"/>
          </a:effectLst>
        </p:spPr>
      </p:pic>
      <p:pic>
        <p:nvPicPr>
          <p:cNvPr id="9" name="Picture 8">
            <a:extLst>
              <a:ext uri="{FF2B5EF4-FFF2-40B4-BE49-F238E27FC236}">
                <a16:creationId xmlns:a16="http://schemas.microsoft.com/office/drawing/2014/main" id="{2EDE436F-55F3-9142-8922-7B16CC495D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10" name="Rectangle 9">
            <a:extLst>
              <a:ext uri="{FF2B5EF4-FFF2-40B4-BE49-F238E27FC236}">
                <a16:creationId xmlns:a16="http://schemas.microsoft.com/office/drawing/2014/main" id="{4F74D0E8-31BC-0E43-C7D9-DE3DB1B77E19}"/>
              </a:ext>
            </a:extLst>
          </p:cNvPr>
          <p:cNvSpPr/>
          <p:nvPr/>
        </p:nvSpPr>
        <p:spPr>
          <a:xfrm flipH="1">
            <a:off x="776119" y="8778306"/>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351766011"/>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Shared Responsibility</a:t>
            </a:r>
            <a:br>
              <a:rPr lang="en-US" sz="5400" dirty="0">
                <a:solidFill>
                  <a:srgbClr val="FFFF00"/>
                </a:solidFill>
                <a:latin typeface="Chalkduster" panose="03050602040202020205" pitchFamily="66" charset="77"/>
              </a:rPr>
            </a:br>
            <a:endParaRPr lang="en-US" sz="5400" dirty="0"/>
          </a:p>
        </p:txBody>
      </p:sp>
      <p:pic>
        <p:nvPicPr>
          <p:cNvPr id="4" name="Picture 3" descr="Text&#10;&#10;Description automatically generated">
            <a:extLst>
              <a:ext uri="{FF2B5EF4-FFF2-40B4-BE49-F238E27FC236}">
                <a16:creationId xmlns:a16="http://schemas.microsoft.com/office/drawing/2014/main" id="{FBAE020C-4048-D649-804B-475287BB469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76047" y="1522712"/>
            <a:ext cx="9468696" cy="7382989"/>
          </a:xfrm>
          <a:prstGeom prst="rect">
            <a:avLst/>
          </a:prstGeom>
        </p:spPr>
      </p:pic>
      <p:sp>
        <p:nvSpPr>
          <p:cNvPr id="5" name="Rectangle 4">
            <a:extLst>
              <a:ext uri="{FF2B5EF4-FFF2-40B4-BE49-F238E27FC236}">
                <a16:creationId xmlns:a16="http://schemas.microsoft.com/office/drawing/2014/main" id="{B59FECC4-4C4E-B745-B50F-DCC90315CDD7}"/>
              </a:ext>
            </a:extLst>
          </p:cNvPr>
          <p:cNvSpPr/>
          <p:nvPr/>
        </p:nvSpPr>
        <p:spPr>
          <a:xfrm flipH="1">
            <a:off x="1539701" y="9155112"/>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68434596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38001" y="3812289"/>
            <a:ext cx="12928797" cy="50885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What is one area at your</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school in which students can be</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invited to </a:t>
            </a:r>
            <a:r>
              <a:rPr lang="en-US" sz="5400" dirty="0">
                <a:solidFill>
                  <a:srgbClr val="FFFF00"/>
                </a:solidFill>
                <a:latin typeface="Chalkduster" panose="03050602040202020205" pitchFamily="66" charset="77"/>
              </a:rPr>
              <a:t>Lead</a:t>
            </a:r>
            <a:r>
              <a:rPr lang="en-US" sz="5400" dirty="0">
                <a:solidFill>
                  <a:schemeClr val="bg1"/>
                </a:solidFill>
                <a:latin typeface="Chalkduster" panose="03050602040202020205" pitchFamily="66" charset="77"/>
              </a:rPr>
              <a:t> with adults?</a:t>
            </a:r>
          </a:p>
          <a:p>
            <a:pPr marL="0" marR="0" indent="0" algn="ctr" defTabSz="584200" rtl="0" fontAlgn="auto" latinLnBrk="1" hangingPunct="0">
              <a:lnSpc>
                <a:spcPct val="100000"/>
              </a:lnSpc>
              <a:spcBef>
                <a:spcPts val="0"/>
              </a:spcBef>
              <a:spcAft>
                <a:spcPts val="0"/>
              </a:spcAft>
              <a:buClrTx/>
              <a:buSzTx/>
              <a:buFontTx/>
              <a:buNone/>
              <a:tabLst/>
            </a:pP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How can you increase shared</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responsibility with students?</a:t>
            </a:r>
            <a:endParaRPr kumimoji="0" lang="en-US" sz="54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1226654" y="708949"/>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7" name="Picture 6">
            <a:extLst>
              <a:ext uri="{FF2B5EF4-FFF2-40B4-BE49-F238E27FC236}">
                <a16:creationId xmlns:a16="http://schemas.microsoft.com/office/drawing/2014/main" id="{D4BCEF21-5E1D-904F-9FB2-E5C3036F3B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004193">
            <a:off x="606795" y="311435"/>
            <a:ext cx="1740208" cy="2703538"/>
          </a:xfrm>
          <a:prstGeom prst="rect">
            <a:avLst/>
          </a:prstGeom>
          <a:effectLst>
            <a:softEdge rad="76200"/>
          </a:effectLst>
        </p:spPr>
      </p:pic>
      <p:pic>
        <p:nvPicPr>
          <p:cNvPr id="8" name="Picture 7">
            <a:extLst>
              <a:ext uri="{FF2B5EF4-FFF2-40B4-BE49-F238E27FC236}">
                <a16:creationId xmlns:a16="http://schemas.microsoft.com/office/drawing/2014/main" id="{026D874E-AAF1-7D4F-B1D9-4702F5BFF8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40442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16A2-AC10-CF43-B7B3-B053918A93B3}"/>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Creating Context for LLL</a:t>
            </a:r>
            <a:br>
              <a:rPr lang="en-US" sz="5400" dirty="0">
                <a:solidFill>
                  <a:srgbClr val="FFFF00"/>
                </a:solidFill>
                <a:latin typeface="Chalkduster" panose="03050602040202020205" pitchFamily="66" charset="77"/>
              </a:rPr>
            </a:br>
            <a:endParaRPr lang="en-US" sz="5400" dirty="0"/>
          </a:p>
        </p:txBody>
      </p:sp>
      <p:sp>
        <p:nvSpPr>
          <p:cNvPr id="5" name="Rectangle 4">
            <a:extLst>
              <a:ext uri="{FF2B5EF4-FFF2-40B4-BE49-F238E27FC236}">
                <a16:creationId xmlns:a16="http://schemas.microsoft.com/office/drawing/2014/main" id="{B59FECC4-4C4E-B745-B50F-DCC90315CDD7}"/>
              </a:ext>
            </a:extLst>
          </p:cNvPr>
          <p:cNvSpPr/>
          <p:nvPr/>
        </p:nvSpPr>
        <p:spPr>
          <a:xfrm flipH="1">
            <a:off x="598515" y="8778306"/>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Winchelsea Primary, Victoria, Australia</a:t>
            </a:r>
            <a:endParaRPr lang="en-AU" sz="2000" kern="1200" dirty="0">
              <a:solidFill>
                <a:schemeClr val="bg1"/>
              </a:solidFill>
              <a:latin typeface="Chalkduster" panose="03050602040202020205" pitchFamily="66" charset="77"/>
            </a:endParaRPr>
          </a:p>
        </p:txBody>
      </p:sp>
      <p:pic>
        <p:nvPicPr>
          <p:cNvPr id="6" name="Picture 5">
            <a:extLst>
              <a:ext uri="{FF2B5EF4-FFF2-40B4-BE49-F238E27FC236}">
                <a16:creationId xmlns:a16="http://schemas.microsoft.com/office/drawing/2014/main" id="{AC5CBD7D-6EF9-8045-B03E-4F7522F1BC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7" name="Picture 6" descr="A picture containing text, indoor, several&#10;&#10;Description automatically generated">
            <a:extLst>
              <a:ext uri="{FF2B5EF4-FFF2-40B4-BE49-F238E27FC236}">
                <a16:creationId xmlns:a16="http://schemas.microsoft.com/office/drawing/2014/main" id="{07712D42-CAB1-FEE1-3108-C2B795CFE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5635" y="1679170"/>
            <a:ext cx="12136583" cy="6471223"/>
          </a:xfrm>
          <a:prstGeom prst="rect">
            <a:avLst/>
          </a:prstGeom>
          <a:effectLst>
            <a:softEdge rad="89154"/>
          </a:effectLst>
        </p:spPr>
      </p:pic>
    </p:spTree>
    <p:extLst>
      <p:ext uri="{BB962C8B-B14F-4D97-AF65-F5344CB8AC3E}">
        <p14:creationId xmlns:p14="http://schemas.microsoft.com/office/powerpoint/2010/main" val="240125860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270EF7-3E77-B64A-87DF-45019A53E9BA}"/>
              </a:ext>
            </a:extLst>
          </p:cNvPr>
          <p:cNvSpPr txBox="1"/>
          <p:nvPr/>
        </p:nvSpPr>
        <p:spPr>
          <a:xfrm>
            <a:off x="1250211" y="0"/>
            <a:ext cx="10264456"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Voice Process Tool</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4" name="Picture 3">
            <a:extLst>
              <a:ext uri="{FF2B5EF4-FFF2-40B4-BE49-F238E27FC236}">
                <a16:creationId xmlns:a16="http://schemas.microsoft.com/office/drawing/2014/main" id="{458EDFCE-FEAA-8441-8BA6-7C81F38A894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95919">
            <a:off x="10489636" y="1294714"/>
            <a:ext cx="2103074" cy="2212221"/>
          </a:xfrm>
          <a:prstGeom prst="rect">
            <a:avLst/>
          </a:prstGeom>
        </p:spPr>
      </p:pic>
      <p:pic>
        <p:nvPicPr>
          <p:cNvPr id="7" name="Picture 6">
            <a:extLst>
              <a:ext uri="{FF2B5EF4-FFF2-40B4-BE49-F238E27FC236}">
                <a16:creationId xmlns:a16="http://schemas.microsoft.com/office/drawing/2014/main" id="{29CA942C-A620-9A45-A438-7BA047C539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3" name="Picture 2">
            <a:extLst>
              <a:ext uri="{FF2B5EF4-FFF2-40B4-BE49-F238E27FC236}">
                <a16:creationId xmlns:a16="http://schemas.microsoft.com/office/drawing/2014/main" id="{A37B22E8-F7E4-3343-B546-5C2FEE4A76D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6776" y="1324355"/>
            <a:ext cx="6436360" cy="4973551"/>
          </a:xfrm>
          <a:prstGeom prst="rect">
            <a:avLst/>
          </a:prstGeom>
        </p:spPr>
      </p:pic>
      <p:pic>
        <p:nvPicPr>
          <p:cNvPr id="10" name="Picture 9">
            <a:extLst>
              <a:ext uri="{FF2B5EF4-FFF2-40B4-BE49-F238E27FC236}">
                <a16:creationId xmlns:a16="http://schemas.microsoft.com/office/drawing/2014/main" id="{345F0041-9922-4046-862F-0A087F1908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3983" y="2516716"/>
            <a:ext cx="6805083" cy="4967054"/>
          </a:xfrm>
          <a:prstGeom prst="rect">
            <a:avLst/>
          </a:prstGeom>
        </p:spPr>
      </p:pic>
      <p:pic>
        <p:nvPicPr>
          <p:cNvPr id="12" name="Picture 11">
            <a:extLst>
              <a:ext uri="{FF2B5EF4-FFF2-40B4-BE49-F238E27FC236}">
                <a16:creationId xmlns:a16="http://schemas.microsoft.com/office/drawing/2014/main" id="{445CE635-C66E-E043-ABC0-EB6A216C76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87484" y="3960282"/>
            <a:ext cx="6775450" cy="4812807"/>
          </a:xfrm>
          <a:prstGeom prst="rect">
            <a:avLst/>
          </a:prstGeom>
        </p:spPr>
      </p:pic>
      <p:sp>
        <p:nvSpPr>
          <p:cNvPr id="2" name="TextBox 1">
            <a:extLst>
              <a:ext uri="{FF2B5EF4-FFF2-40B4-BE49-F238E27FC236}">
                <a16:creationId xmlns:a16="http://schemas.microsoft.com/office/drawing/2014/main" id="{B1DBB658-2822-A70D-2A8B-BB3E4318841C}"/>
              </a:ext>
            </a:extLst>
          </p:cNvPr>
          <p:cNvSpPr txBox="1"/>
          <p:nvPr/>
        </p:nvSpPr>
        <p:spPr>
          <a:xfrm rot="527793">
            <a:off x="647035" y="8185374"/>
            <a:ext cx="4298190" cy="533479"/>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Voice Process Tool</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387333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5" name="Rectangle 4">
            <a:extLst>
              <a:ext uri="{FF2B5EF4-FFF2-40B4-BE49-F238E27FC236}">
                <a16:creationId xmlns:a16="http://schemas.microsoft.com/office/drawing/2014/main" id="{0B35FE6C-049F-F05E-C56D-77696B05D7DD}"/>
              </a:ext>
            </a:extLst>
          </p:cNvPr>
          <p:cNvSpPr/>
          <p:nvPr/>
        </p:nvSpPr>
        <p:spPr>
          <a:xfrm flipH="1">
            <a:off x="4670394" y="8660143"/>
            <a:ext cx="992539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1"/>
                </a:solidFill>
                <a:latin typeface="Chalkduster" panose="03050602040202020205" pitchFamily="66" charset="77"/>
              </a:rPr>
              <a:t>BCE, Brisbane, Australia</a:t>
            </a:r>
            <a:endParaRPr lang="en-AU" sz="2000" kern="1200" dirty="0">
              <a:solidFill>
                <a:schemeClr val="bg1"/>
              </a:solidFill>
              <a:latin typeface="Chalkduster" panose="03050602040202020205" pitchFamily="66" charset="77"/>
            </a:endParaRPr>
          </a:p>
        </p:txBody>
      </p:sp>
      <p:sp>
        <p:nvSpPr>
          <p:cNvPr id="6" name="Title 1">
            <a:extLst>
              <a:ext uri="{FF2B5EF4-FFF2-40B4-BE49-F238E27FC236}">
                <a16:creationId xmlns:a16="http://schemas.microsoft.com/office/drawing/2014/main" id="{E0E5E1A6-CF67-526D-40E6-8DD0ABEE849D}"/>
              </a:ext>
            </a:extLst>
          </p:cNvPr>
          <p:cNvSpPr>
            <a:spLocks noGrp="1"/>
          </p:cNvSpPr>
          <p:nvPr>
            <p:ph type="title"/>
          </p:nvPr>
        </p:nvSpPr>
        <p:spPr>
          <a:xfrm>
            <a:off x="0" y="254525"/>
            <a:ext cx="12934603" cy="2497103"/>
          </a:xfrm>
        </p:spPr>
        <p:txBody>
          <a:bodyPr/>
          <a:lstStyle/>
          <a:p>
            <a:r>
              <a:rPr lang="en-US" sz="5400" dirty="0">
                <a:solidFill>
                  <a:srgbClr val="FFFF00"/>
                </a:solidFill>
                <a:latin typeface="Chalkduster" panose="03050602040202020205" pitchFamily="66" charset="77"/>
              </a:rPr>
              <a:t>LLL Summarized</a:t>
            </a:r>
            <a:br>
              <a:rPr lang="en-US" sz="5400" dirty="0">
                <a:solidFill>
                  <a:srgbClr val="FFFF00"/>
                </a:solidFill>
                <a:latin typeface="Chalkduster" panose="03050602040202020205" pitchFamily="66" charset="77"/>
              </a:rPr>
            </a:br>
            <a:endParaRPr lang="en-US" sz="5400" dirty="0"/>
          </a:p>
        </p:txBody>
      </p:sp>
      <p:sp>
        <p:nvSpPr>
          <p:cNvPr id="2" name="Rectangle 1">
            <a:extLst>
              <a:ext uri="{FF2B5EF4-FFF2-40B4-BE49-F238E27FC236}">
                <a16:creationId xmlns:a16="http://schemas.microsoft.com/office/drawing/2014/main" id="{737AB3DB-FF68-5F1A-7F25-F4FD15349A77}"/>
              </a:ext>
            </a:extLst>
          </p:cNvPr>
          <p:cNvSpPr>
            <a:spLocks/>
          </p:cNvSpPr>
          <p:nvPr/>
        </p:nvSpPr>
        <p:spPr bwMode="auto">
          <a:xfrm>
            <a:off x="308896" y="9060253"/>
            <a:ext cx="1621288"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Video</a:t>
            </a:r>
          </a:p>
        </p:txBody>
      </p:sp>
      <p:sp>
        <p:nvSpPr>
          <p:cNvPr id="3" name="TextBox 2">
            <a:extLst>
              <a:ext uri="{FF2B5EF4-FFF2-40B4-BE49-F238E27FC236}">
                <a16:creationId xmlns:a16="http://schemas.microsoft.com/office/drawing/2014/main" id="{E5039B20-D1A7-C149-4F69-90B86FC8F8BF}"/>
              </a:ext>
            </a:extLst>
          </p:cNvPr>
          <p:cNvSpPr txBox="1"/>
          <p:nvPr/>
        </p:nvSpPr>
        <p:spPr>
          <a:xfrm>
            <a:off x="1533161" y="2556115"/>
            <a:ext cx="9938478"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https://vimeo.com/1008827187/4db36a40e4</a:t>
            </a: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 </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p>
          <a:p>
            <a:pPr marL="0" marR="0" indent="0" algn="ctr" defTabSz="584200" rtl="0" fontAlgn="auto" latinLnBrk="1" hangingPunct="0">
              <a:lnSpc>
                <a:spcPct val="100000"/>
              </a:lnSpc>
              <a:spcBef>
                <a:spcPts val="0"/>
              </a:spcBef>
              <a:spcAft>
                <a:spcPts val="0"/>
              </a:spcAft>
              <a:buClrTx/>
              <a:buSzTx/>
              <a:buFontTx/>
              <a:buNone/>
              <a:tabLst/>
            </a:pPr>
            <a:r>
              <a:rPr lang="en-US" b="1" u="none" strike="noStrike" dirty="0">
                <a:effectLst/>
                <a:latin typeface="Helvetica Neue" panose="02000503000000020004" pitchFamily="2" charset="0"/>
                <a:ea typeface="Helvetica Neue" panose="02000503000000020004" pitchFamily="2" charset="0"/>
                <a:cs typeface="Helvetica Neue" panose="02000503000000020004" pitchFamily="2" charset="0"/>
                <a:hlinkClick r:id="rId4"/>
              </a:rPr>
              <a:t>https://youtu.be/eiYW60H8F9g</a:t>
            </a:r>
            <a:r>
              <a:rPr lang="en-US" b="1" u="none" strike="noStrike" dirty="0">
                <a:solidFill>
                  <a:srgbClr val="000000"/>
                </a:solidFill>
                <a:effectLst/>
                <a:latin typeface="Helvetica Neue" panose="02000503000000020004" pitchFamily="2" charset="0"/>
                <a:ea typeface="Helvetica Neue" panose="02000503000000020004" pitchFamily="2" charset="0"/>
                <a:cs typeface="Helvetica Neue" panose="02000503000000020004" pitchFamily="2" charset="0"/>
              </a:rPr>
              <a:t>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367037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1557053" y="287414"/>
            <a:ext cx="10487610" cy="1977975"/>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p>
          <a:p>
            <a:pPr algn="ctr">
              <a:defRPr/>
            </a:pP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2" name="TextBox 1">
            <a:extLst>
              <a:ext uri="{FF2B5EF4-FFF2-40B4-BE49-F238E27FC236}">
                <a16:creationId xmlns:a16="http://schemas.microsoft.com/office/drawing/2014/main" id="{A370905D-A164-610F-2A4C-7EF7C261ACEC}"/>
              </a:ext>
            </a:extLst>
          </p:cNvPr>
          <p:cNvSpPr txBox="1"/>
          <p:nvPr/>
        </p:nvSpPr>
        <p:spPr>
          <a:xfrm>
            <a:off x="1557053" y="8868078"/>
            <a:ext cx="9890692"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b="0" i="0"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https://quagliainstitute.org/lll-session</a:t>
            </a:r>
            <a:endParaRPr kumimoji="0" lang="en-US" sz="3600" b="0" i="0" u="none" strike="noStrike" cap="none" spc="0" normalizeH="0" baseline="0" dirty="0">
              <a:ln>
                <a:noFill/>
              </a:ln>
              <a:solidFill>
                <a:schemeClr val="bg1"/>
              </a:solidFill>
              <a:effectLst/>
              <a:uFillTx/>
              <a:latin typeface="+mn-lt"/>
              <a:ea typeface="+mn-ea"/>
              <a:cs typeface="+mn-cs"/>
              <a:sym typeface="Helvetica Light"/>
            </a:endParaRPr>
          </a:p>
        </p:txBody>
      </p:sp>
      <p:pic>
        <p:nvPicPr>
          <p:cNvPr id="5" name="Picture 4" descr="A qr code with a triangle&#10;&#10;Description automatically generated">
            <a:extLst>
              <a:ext uri="{FF2B5EF4-FFF2-40B4-BE49-F238E27FC236}">
                <a16:creationId xmlns:a16="http://schemas.microsoft.com/office/drawing/2014/main" id="{56A4D61B-3677-DEF1-5A8A-DB8B81DE59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6851" y="1489504"/>
            <a:ext cx="6831098" cy="6774591"/>
          </a:xfrm>
          <a:prstGeom prst="rect">
            <a:avLst/>
          </a:prstGeom>
        </p:spPr>
      </p:pic>
    </p:spTree>
    <p:extLst>
      <p:ext uri="{BB962C8B-B14F-4D97-AF65-F5344CB8AC3E}">
        <p14:creationId xmlns:p14="http://schemas.microsoft.com/office/powerpoint/2010/main" val="124202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0450EE-33C4-1D4A-9554-8BAD2D435D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13" name="Picture 12">
            <a:extLst>
              <a:ext uri="{FF2B5EF4-FFF2-40B4-BE49-F238E27FC236}">
                <a16:creationId xmlns:a16="http://schemas.microsoft.com/office/drawing/2014/main" id="{60C36226-60C7-E643-8361-F4B13F5AC0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02685">
            <a:off x="1168215" y="2074747"/>
            <a:ext cx="3742720" cy="5299750"/>
          </a:xfrm>
          <a:prstGeom prst="rect">
            <a:avLst/>
          </a:prstGeom>
        </p:spPr>
      </p:pic>
      <p:pic>
        <p:nvPicPr>
          <p:cNvPr id="7" name="Picture 6">
            <a:extLst>
              <a:ext uri="{FF2B5EF4-FFF2-40B4-BE49-F238E27FC236}">
                <a16:creationId xmlns:a16="http://schemas.microsoft.com/office/drawing/2014/main" id="{99B5EC2F-11EA-1E4C-9082-B584633238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87402">
            <a:off x="367624" y="4782288"/>
            <a:ext cx="6918109" cy="4445594"/>
          </a:xfrm>
          <a:prstGeom prst="rect">
            <a:avLst/>
          </a:prstGeom>
        </p:spPr>
      </p:pic>
      <p:pic>
        <p:nvPicPr>
          <p:cNvPr id="4" name="Picture 3">
            <a:extLst>
              <a:ext uri="{FF2B5EF4-FFF2-40B4-BE49-F238E27FC236}">
                <a16:creationId xmlns:a16="http://schemas.microsoft.com/office/drawing/2014/main" id="{C0B0746E-C04D-814C-BD87-60E13EA8AA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34511">
            <a:off x="4074962" y="1700838"/>
            <a:ext cx="4059854" cy="5413139"/>
          </a:xfrm>
          <a:prstGeom prst="rect">
            <a:avLst/>
          </a:prstGeom>
        </p:spPr>
      </p:pic>
      <p:pic>
        <p:nvPicPr>
          <p:cNvPr id="17" name="Picture 16">
            <a:extLst>
              <a:ext uri="{FF2B5EF4-FFF2-40B4-BE49-F238E27FC236}">
                <a16:creationId xmlns:a16="http://schemas.microsoft.com/office/drawing/2014/main" id="{133334C2-3CB8-8747-9018-EA77945B32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326157">
            <a:off x="8795211" y="176081"/>
            <a:ext cx="3968242" cy="5283681"/>
          </a:xfrm>
          <a:prstGeom prst="rect">
            <a:avLst/>
          </a:prstGeom>
        </p:spPr>
      </p:pic>
      <p:pic>
        <p:nvPicPr>
          <p:cNvPr id="15" name="Picture 14">
            <a:extLst>
              <a:ext uri="{FF2B5EF4-FFF2-40B4-BE49-F238E27FC236}">
                <a16:creationId xmlns:a16="http://schemas.microsoft.com/office/drawing/2014/main" id="{5FB4C3C2-FB1B-0B42-BBA2-837C020E7B1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977966">
            <a:off x="7901542" y="3879937"/>
            <a:ext cx="4349605" cy="5341620"/>
          </a:xfrm>
          <a:prstGeom prst="rect">
            <a:avLst/>
          </a:prstGeom>
        </p:spPr>
      </p:pic>
      <p:sp>
        <p:nvSpPr>
          <p:cNvPr id="2" name="TextBox 1">
            <a:extLst>
              <a:ext uri="{FF2B5EF4-FFF2-40B4-BE49-F238E27FC236}">
                <a16:creationId xmlns:a16="http://schemas.microsoft.com/office/drawing/2014/main" id="{96398E6F-17F0-C0DE-4391-FC5D0A57EC63}"/>
              </a:ext>
            </a:extLst>
          </p:cNvPr>
          <p:cNvSpPr txBox="1"/>
          <p:nvPr/>
        </p:nvSpPr>
        <p:spPr>
          <a:xfrm rot="20868291">
            <a:off x="176265" y="731438"/>
            <a:ext cx="5778346"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LLL Student Resource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(Elementary &amp; Secondary)</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73783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71E78-1281-2B44-BAAE-3548A1C9B6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49805C4A-3E7A-5946-9DDA-90CEDE29A6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81385">
            <a:off x="4305515" y="501489"/>
            <a:ext cx="6685476" cy="8750623"/>
          </a:xfrm>
          <a:prstGeom prst="rect">
            <a:avLst/>
          </a:prstGeom>
        </p:spPr>
      </p:pic>
      <p:sp>
        <p:nvSpPr>
          <p:cNvPr id="3" name="TextBox 2">
            <a:extLst>
              <a:ext uri="{FF2B5EF4-FFF2-40B4-BE49-F238E27FC236}">
                <a16:creationId xmlns:a16="http://schemas.microsoft.com/office/drawing/2014/main" id="{4A2C9759-0C97-7080-2F42-D3D6AB453280}"/>
              </a:ext>
            </a:extLst>
          </p:cNvPr>
          <p:cNvSpPr txBox="1"/>
          <p:nvPr/>
        </p:nvSpPr>
        <p:spPr>
          <a:xfrm rot="20597076">
            <a:off x="612046" y="1982875"/>
            <a:ext cx="3146662" cy="964367"/>
          </a:xfrm>
          <a:prstGeom prst="rect">
            <a:avLst/>
          </a:prstGeom>
          <a:noFill/>
          <a:ln w="38100" cap="flat">
            <a:solidFill>
              <a:schemeClr val="accent1">
                <a:lumMod val="60000"/>
                <a:lumOff val="40000"/>
              </a:schemeClr>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lang="en-US" sz="2800" dirty="0">
                <a:solidFill>
                  <a:schemeClr val="accent1">
                    <a:lumMod val="60000"/>
                    <a:lumOff val="40000"/>
                  </a:schemeClr>
                </a:solidFill>
                <a:latin typeface="Chalkduster" panose="03050602040202020205" pitchFamily="66" charset="77"/>
              </a:rPr>
              <a:t>Student Voice</a:t>
            </a:r>
            <a:br>
              <a:rPr lang="en-US" sz="2800" dirty="0">
                <a:solidFill>
                  <a:schemeClr val="accent1">
                    <a:lumMod val="60000"/>
                    <a:lumOff val="40000"/>
                  </a:schemeClr>
                </a:solidFill>
                <a:latin typeface="Chalkduster" panose="03050602040202020205" pitchFamily="66" charset="77"/>
              </a:rPr>
            </a:br>
            <a:r>
              <a:rPr lang="en-US" sz="2800" dirty="0">
                <a:solidFill>
                  <a:schemeClr val="accent1">
                    <a:lumMod val="60000"/>
                    <a:lumOff val="40000"/>
                  </a:schemeClr>
                </a:solidFill>
                <a:latin typeface="Chalkduster" panose="03050602040202020205" pitchFamily="66" charset="77"/>
              </a:rPr>
              <a:t>in Action</a:t>
            </a:r>
            <a:endParaRPr kumimoji="0" lang="en-US" sz="2800" i="0" u="none" strike="noStrike" cap="none" spc="0" normalizeH="0" baseline="0" dirty="0">
              <a:ln>
                <a:noFill/>
              </a:ln>
              <a:solidFill>
                <a:schemeClr val="accent1">
                  <a:lumMod val="60000"/>
                  <a:lumOff val="40000"/>
                </a:schemeClr>
              </a:solidFill>
              <a:effectLst/>
              <a:uFillTx/>
              <a:latin typeface="Chalkduster" panose="03050602040202020205" pitchFamily="66" charset="77"/>
              <a:sym typeface="Helvetica Light"/>
            </a:endParaRPr>
          </a:p>
        </p:txBody>
      </p:sp>
    </p:spTree>
    <p:extLst>
      <p:ext uri="{BB962C8B-B14F-4D97-AF65-F5344CB8AC3E}">
        <p14:creationId xmlns:p14="http://schemas.microsoft.com/office/powerpoint/2010/main" val="846082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28421" y="434555"/>
            <a:ext cx="11625451" cy="31803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 “WOW” moment of</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learning from today?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12" name="Picture 11" descr="A person wearing sunglasses&#10;&#10;Description automatically generated with medium confidence">
            <a:extLst>
              <a:ext uri="{FF2B5EF4-FFF2-40B4-BE49-F238E27FC236}">
                <a16:creationId xmlns:a16="http://schemas.microsoft.com/office/drawing/2014/main" id="{ABF3A85A-5893-D66E-09CD-908558D90DD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43556" y="2433987"/>
            <a:ext cx="8746117" cy="6568369"/>
          </a:xfrm>
          <a:prstGeom prst="rect">
            <a:avLst/>
          </a:prstGeom>
        </p:spPr>
      </p:pic>
    </p:spTree>
    <p:extLst>
      <p:ext uri="{BB962C8B-B14F-4D97-AF65-F5344CB8AC3E}">
        <p14:creationId xmlns:p14="http://schemas.microsoft.com/office/powerpoint/2010/main" val="231473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896746" y="2329727"/>
            <a:ext cx="5842860" cy="44114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1"/>
                </a:solidFill>
                <a:effectLst/>
                <a:uFillTx/>
                <a:latin typeface="Chalkduster"/>
                <a:cs typeface="Chalkduster"/>
                <a:sym typeface="Helvetica Light"/>
              </a:rPr>
              <a:t>What is your “WOW” moment of</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learning from</a:t>
            </a:r>
            <a:br>
              <a:rPr kumimoji="0" lang="en-US" sz="4000" b="0" i="0" u="none" strike="noStrike" cap="none" spc="0" normalizeH="0" baseline="0" dirty="0">
                <a:ln>
                  <a:noFill/>
                </a:ln>
                <a:solidFill>
                  <a:schemeClr val="bg1"/>
                </a:solidFill>
                <a:effectLst/>
                <a:uFillTx/>
                <a:latin typeface="Chalkduster"/>
                <a:cs typeface="Chalkduster"/>
                <a:sym typeface="Helvetica Light"/>
              </a:rPr>
            </a:br>
            <a:r>
              <a:rPr kumimoji="0" lang="en-US" sz="4000" b="0" i="0" u="none" strike="noStrike" cap="none" spc="0" normalizeH="0" baseline="0" dirty="0">
                <a:ln>
                  <a:noFill/>
                </a:ln>
                <a:solidFill>
                  <a:schemeClr val="bg1"/>
                </a:solidFill>
                <a:effectLst/>
                <a:uFillTx/>
                <a:latin typeface="Chalkduster"/>
                <a:cs typeface="Chalkduster"/>
                <a:sym typeface="Helvetica Light"/>
              </a:rPr>
              <a:t>today?</a:t>
            </a:r>
          </a:p>
          <a:p>
            <a:pPr rtl="0" latinLnBrk="1" hangingPunct="0"/>
            <a:endParaRPr lang="en-US" sz="4000" dirty="0">
              <a:solidFill>
                <a:schemeClr val="bg1"/>
              </a:solidFill>
              <a:latin typeface="Chalkduster"/>
              <a:cs typeface="Chalkduster"/>
            </a:endParaRPr>
          </a:p>
          <a:p>
            <a:pPr algn="l" rtl="0" latinLnBrk="1" hangingPunct="0"/>
            <a:endParaRPr kumimoji="0" lang="en-US" sz="4000" b="0" i="0" u="none" strike="noStrike" cap="none" spc="0" normalizeH="0" baseline="0" dirty="0">
              <a:ln>
                <a:noFill/>
              </a:ln>
              <a:solidFill>
                <a:schemeClr val="bg1"/>
              </a:solidFill>
              <a:effectLst/>
              <a:uFillTx/>
              <a:latin typeface="Chalkduster"/>
              <a:cs typeface="Chalkduster"/>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dirty="0">
              <a:ln>
                <a:noFill/>
              </a:ln>
              <a:solidFill>
                <a:schemeClr val="bg1"/>
              </a:solidFill>
              <a:effectLst/>
              <a:uFillTx/>
              <a:latin typeface="Chalkduster"/>
              <a:cs typeface="Chalkduster"/>
              <a:sym typeface="Helvetica Light"/>
            </a:endParaRPr>
          </a:p>
        </p:txBody>
      </p:sp>
      <p:pic>
        <p:nvPicPr>
          <p:cNvPr id="11" name="Picture 10">
            <a:extLst>
              <a:ext uri="{FF2B5EF4-FFF2-40B4-BE49-F238E27FC236}">
                <a16:creationId xmlns:a16="http://schemas.microsoft.com/office/drawing/2014/main" id="{B7DDE59E-6740-FE43-99B1-E1A7E9DA7B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738344" y="8978361"/>
            <a:ext cx="1190453" cy="675997"/>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25644AE2-17EF-B69C-DE6B-C4BE5027D6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1151066">
            <a:off x="862799" y="1907848"/>
            <a:ext cx="5979133" cy="6544072"/>
          </a:xfrm>
          <a:prstGeom prst="rect">
            <a:avLst/>
          </a:prstGeom>
          <a:effectLst>
            <a:softEdge rad="110200"/>
          </a:effectLst>
        </p:spPr>
      </p:pic>
    </p:spTree>
    <p:extLst>
      <p:ext uri="{BB962C8B-B14F-4D97-AF65-F5344CB8AC3E}">
        <p14:creationId xmlns:p14="http://schemas.microsoft.com/office/powerpoint/2010/main" val="215380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370" y="7581252"/>
            <a:ext cx="11919496" cy="2008974"/>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695491" y="2172348"/>
            <a:ext cx="12173248" cy="2531969"/>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The Voice Process:</a:t>
            </a:r>
            <a:b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48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Listening To, Learning From, &amp; Leading With Students</a:t>
            </a:r>
          </a:p>
        </p:txBody>
      </p:sp>
      <p:sp>
        <p:nvSpPr>
          <p:cNvPr id="10" name="Rectangle 9">
            <a:extLst>
              <a:ext uri="{FF2B5EF4-FFF2-40B4-BE49-F238E27FC236}">
                <a16:creationId xmlns:a16="http://schemas.microsoft.com/office/drawing/2014/main" id="{A5F8643E-CDD0-7246-A819-0EEB5EDB4844}"/>
              </a:ext>
            </a:extLst>
          </p:cNvPr>
          <p:cNvSpPr/>
          <p:nvPr/>
        </p:nvSpPr>
        <p:spPr>
          <a:xfrm>
            <a:off x="199505" y="3770843"/>
            <a:ext cx="13165220" cy="4193963"/>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Dr. Russ Quaglia &amp; </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QISVAtweets</a:t>
            </a: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 @</a:t>
            </a:r>
            <a:r>
              <a:rPr lang="en-US" b="1" spc="213" dirty="0" err="1">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Lisa_Lande</a:t>
            </a: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hlinkClick r:id="rId4">
                  <a:extLst>
                    <a:ext uri="{A12FA001-AC4F-418D-AE19-62706E023703}">
                      <ahyp:hlinkClr xmlns:ahyp="http://schemas.microsoft.com/office/drawing/2018/hyperlinkcolor" val="tx"/>
                    </a:ext>
                  </a:extLst>
                </a:hlinkClick>
              </a:rPr>
              <a:t>www.quagliainstitute.org</a:t>
            </a:r>
            <a:endPar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September 11, 2024</a:t>
            </a:r>
            <a:endParaRPr lang="en-US" sz="3600" b="1" spc="213" dirty="0">
              <a:ln w="11430"/>
              <a:solidFill>
                <a:srgbClr val="A2D630"/>
              </a:solidFill>
              <a:effectLst>
                <a:outerShdw blurRad="25400" algn="tl" rotWithShape="0">
                  <a:srgbClr val="000000">
                    <a:alpha val="43000"/>
                  </a:srgbClr>
                </a:outerShdw>
              </a:effectLst>
              <a:latin typeface="Chalkduster" panose="03050602040202020205" pitchFamily="66" charset="77"/>
            </a:endParaRPr>
          </a:p>
          <a:p>
            <a:endParaRPr lang="en-US" dirty="0">
              <a:solidFill>
                <a:srgbClr val="A2D630"/>
              </a:solidFill>
              <a:latin typeface="Chalkduster" panose="03050602040202020205" pitchFamily="66" charset="77"/>
            </a:endParaRPr>
          </a:p>
        </p:txBody>
      </p:sp>
      <p:pic>
        <p:nvPicPr>
          <p:cNvPr id="3" name="Picture 2" descr="Graphical user interface, text&#10;&#10;Description automatically generated">
            <a:extLst>
              <a:ext uri="{FF2B5EF4-FFF2-40B4-BE49-F238E27FC236}">
                <a16:creationId xmlns:a16="http://schemas.microsoft.com/office/drawing/2014/main" id="{958EBCA8-D7DE-EF9A-EFDB-A59A5CF8A5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75424" y="163374"/>
            <a:ext cx="5853952" cy="1885317"/>
          </a:xfrm>
          <a:prstGeom prst="rect">
            <a:avLst/>
          </a:prstGeom>
          <a:effectLst>
            <a:softEdge rad="47562"/>
          </a:effectLst>
        </p:spPr>
      </p:pic>
    </p:spTree>
    <p:extLst>
      <p:ext uri="{BB962C8B-B14F-4D97-AF65-F5344CB8AC3E}">
        <p14:creationId xmlns:p14="http://schemas.microsoft.com/office/powerpoint/2010/main" val="1082031847"/>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157808</TotalTime>
  <Words>1214</Words>
  <Application>Microsoft Macintosh PowerPoint</Application>
  <PresentationFormat>Custom</PresentationFormat>
  <Paragraphs>252</Paragraphs>
  <Slides>48</Slides>
  <Notes>21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Chalkboard</vt:lpstr>
      <vt:lpstr>Chalkduster</vt:lpstr>
      <vt:lpstr>Comic Sans MS</vt:lpstr>
      <vt:lpstr>Helvetica Neue</vt:lpstr>
      <vt:lpstr>Marker Felt Thin</vt:lpstr>
      <vt:lpstr>White</vt:lpstr>
      <vt:lpstr>PowerPoint Presentation</vt:lpstr>
      <vt:lpstr>Learning Intention We are learning to leverage the School Voice Process to amplify the voices of ALL students. </vt:lpstr>
      <vt:lpstr>Challenge Time…</vt:lpstr>
      <vt:lpstr>PowerPoint Presentation</vt:lpstr>
      <vt:lpstr>PowerPoint Presentation</vt:lpstr>
      <vt:lpstr>PowerPoint Presentation</vt:lpstr>
      <vt:lpstr>Listen</vt:lpstr>
      <vt:lpstr>The Art of Listening</vt:lpstr>
      <vt:lpstr>Listen</vt:lpstr>
      <vt:lpstr>Challenge Time…</vt:lpstr>
      <vt:lpstr>PowerPoint Presentation</vt:lpstr>
      <vt:lpstr>PowerPoint Presentation</vt:lpstr>
      <vt:lpstr>PowerPoint Presentation</vt:lpstr>
      <vt:lpstr>Learn</vt:lpstr>
      <vt:lpstr>Taking Time to Learn</vt:lpstr>
      <vt:lpstr>Learn</vt:lpstr>
      <vt:lpstr>Challenge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Leading Together…</vt:lpstr>
      <vt:lpstr>PowerPoint Presentation</vt:lpstr>
      <vt:lpstr>Lead</vt:lpstr>
      <vt:lpstr>LLL in Action! </vt:lpstr>
      <vt:lpstr>PowerPoint Presentation</vt:lpstr>
      <vt:lpstr>Listening, Learning, &amp; Leading Together</vt:lpstr>
      <vt:lpstr>Shared Responsibility </vt:lpstr>
      <vt:lpstr>PowerPoint Presentation</vt:lpstr>
      <vt:lpstr>Creating Context for LLL </vt:lpstr>
      <vt:lpstr>PowerPoint Presentation</vt:lpstr>
      <vt:lpstr>LLL Summarized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702</cp:revision>
  <cp:lastPrinted>2023-10-03T16:11:50Z</cp:lastPrinted>
  <dcterms:modified xsi:type="dcterms:W3CDTF">2024-09-12T13:59:44Z</dcterms:modified>
</cp:coreProperties>
</file>