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6"/>
  </p:notesMasterIdLst>
  <p:handoutMasterIdLst>
    <p:handoutMasterId r:id="rId87"/>
  </p:handoutMasterIdLst>
  <p:sldIdLst>
    <p:sldId id="4267" r:id="rId2"/>
    <p:sldId id="1041" r:id="rId3"/>
    <p:sldId id="1258" r:id="rId4"/>
    <p:sldId id="1267" r:id="rId5"/>
    <p:sldId id="4265" r:id="rId6"/>
    <p:sldId id="1190" r:id="rId7"/>
    <p:sldId id="380" r:id="rId8"/>
    <p:sldId id="362" r:id="rId9"/>
    <p:sldId id="1358" r:id="rId10"/>
    <p:sldId id="834" r:id="rId11"/>
    <p:sldId id="972" r:id="rId12"/>
    <p:sldId id="1285" r:id="rId13"/>
    <p:sldId id="4268" r:id="rId14"/>
    <p:sldId id="4269" r:id="rId15"/>
    <p:sldId id="732" r:id="rId16"/>
    <p:sldId id="4518" r:id="rId17"/>
    <p:sldId id="4558" r:id="rId18"/>
    <p:sldId id="4560" r:id="rId19"/>
    <p:sldId id="4557" r:id="rId20"/>
    <p:sldId id="4559" r:id="rId21"/>
    <p:sldId id="4561" r:id="rId22"/>
    <p:sldId id="680" r:id="rId23"/>
    <p:sldId id="660" r:id="rId24"/>
    <p:sldId id="1360" r:id="rId25"/>
    <p:sldId id="934" r:id="rId26"/>
    <p:sldId id="1185" r:id="rId27"/>
    <p:sldId id="887" r:id="rId28"/>
    <p:sldId id="1219" r:id="rId29"/>
    <p:sldId id="672" r:id="rId30"/>
    <p:sldId id="796" r:id="rId31"/>
    <p:sldId id="730" r:id="rId32"/>
    <p:sldId id="802" r:id="rId33"/>
    <p:sldId id="803" r:id="rId34"/>
    <p:sldId id="805" r:id="rId35"/>
    <p:sldId id="804" r:id="rId36"/>
    <p:sldId id="806" r:id="rId37"/>
    <p:sldId id="807" r:id="rId38"/>
    <p:sldId id="808" r:id="rId39"/>
    <p:sldId id="809" r:id="rId40"/>
    <p:sldId id="810" r:id="rId41"/>
    <p:sldId id="811" r:id="rId42"/>
    <p:sldId id="812" r:id="rId43"/>
    <p:sldId id="813" r:id="rId44"/>
    <p:sldId id="815" r:id="rId45"/>
    <p:sldId id="814" r:id="rId46"/>
    <p:sldId id="816" r:id="rId47"/>
    <p:sldId id="817" r:id="rId48"/>
    <p:sldId id="818" r:id="rId49"/>
    <p:sldId id="819" r:id="rId50"/>
    <p:sldId id="820" r:id="rId51"/>
    <p:sldId id="821" r:id="rId52"/>
    <p:sldId id="822" r:id="rId53"/>
    <p:sldId id="823" r:id="rId54"/>
    <p:sldId id="824" r:id="rId55"/>
    <p:sldId id="763" r:id="rId56"/>
    <p:sldId id="1367" r:id="rId57"/>
    <p:sldId id="1385" r:id="rId58"/>
    <p:sldId id="4263" r:id="rId59"/>
    <p:sldId id="4264" r:id="rId60"/>
    <p:sldId id="1357" r:id="rId61"/>
    <p:sldId id="654" r:id="rId62"/>
    <p:sldId id="641" r:id="rId63"/>
    <p:sldId id="688" r:id="rId64"/>
    <p:sldId id="998" r:id="rId65"/>
    <p:sldId id="999" r:id="rId66"/>
    <p:sldId id="1351" r:id="rId67"/>
    <p:sldId id="1352" r:id="rId68"/>
    <p:sldId id="519" r:id="rId69"/>
    <p:sldId id="1353" r:id="rId70"/>
    <p:sldId id="1178" r:id="rId71"/>
    <p:sldId id="1342" r:id="rId72"/>
    <p:sldId id="1343" r:id="rId73"/>
    <p:sldId id="993" r:id="rId74"/>
    <p:sldId id="1218" r:id="rId75"/>
    <p:sldId id="4519" r:id="rId76"/>
    <p:sldId id="1362" r:id="rId77"/>
    <p:sldId id="1361" r:id="rId78"/>
    <p:sldId id="1398" r:id="rId79"/>
    <p:sldId id="334" r:id="rId80"/>
    <p:sldId id="1393" r:id="rId81"/>
    <p:sldId id="1345" r:id="rId82"/>
    <p:sldId id="1003" r:id="rId83"/>
    <p:sldId id="4548" r:id="rId84"/>
    <p:sldId id="4562" r:id="rId85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72B"/>
    <a:srgbClr val="21A647"/>
    <a:srgbClr val="FF68B7"/>
    <a:srgbClr val="A2D630"/>
    <a:srgbClr val="F4B7AD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98" autoAdjust="0"/>
    <p:restoredTop sz="86395" autoAdjust="0"/>
  </p:normalViewPr>
  <p:slideViewPr>
    <p:cSldViewPr snapToGrid="0" snapToObjects="1">
      <p:cViewPr varScale="1">
        <p:scale>
          <a:sx n="77" d="100"/>
          <a:sy n="77" d="100"/>
        </p:scale>
        <p:origin x="2136" y="192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9/12/24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197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802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79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364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85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579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982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252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37750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r>
              <a:rPr lang="en-US">
                <a:latin typeface="Arial" pitchFamily="-65" charset="0"/>
              </a:rPr>
              <a:t>Updated September 22, 2023</a:t>
            </a: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3330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4870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960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6228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5366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23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0422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9029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200" b="0" i="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Per Sue B: I just wanted to share with you the example of student work that Charlotte has just sent me from the Year 1/2 class at Hampton Park. The whole school developed pages for their own version of the Cay and </a:t>
            </a:r>
            <a:r>
              <a:rPr lang="en-US" sz="2200" b="0" i="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Adlee</a:t>
            </a:r>
            <a:r>
              <a:rPr lang="en-US" sz="2200" b="0" i="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book. 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B75D4-B4E3-4136-9D72-4E6F61A5C8C2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45274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200" b="0" i="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Year 1/2 class at Hampton Park. The whole school developed pages for their own version of the Cay and </a:t>
            </a:r>
            <a:r>
              <a:rPr lang="en-US" sz="2200" b="0" i="0" dirty="0" err="1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Adlee</a:t>
            </a:r>
            <a:r>
              <a:rPr lang="en-US" sz="2200" b="0" i="0" dirty="0">
                <a:effectLst/>
                <a:latin typeface="Helvetica Neue"/>
                <a:ea typeface="Helvetica Neue"/>
                <a:cs typeface="Helvetica Neue"/>
                <a:sym typeface="Helvetica Neue"/>
              </a:rPr>
              <a:t> book. 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9B75D4-B4E3-4136-9D72-4E6F61A5C8C2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3407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670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7060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3875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4215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3962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65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1923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3492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0952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8895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7172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935118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6881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2892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73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4107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74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018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5090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77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957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639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18347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82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45935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9650741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84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162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6467132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0240" y="9040143"/>
            <a:ext cx="3034453" cy="519289"/>
          </a:xfrm>
          <a:prstGeom prst="rect">
            <a:avLst/>
          </a:prstGeom>
        </p:spPr>
        <p:txBody>
          <a:bodyPr/>
          <a:lstStyle/>
          <a:p>
            <a:fld id="{C8013986-8863-4F9F-82AA-5B2A7CC39AE4}" type="datetimeFigureOut">
              <a:rPr lang="en-US" smtClean="0"/>
              <a:pPr/>
              <a:t>9/12/24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43307" y="9040143"/>
            <a:ext cx="4118187" cy="51928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20107" y="8882098"/>
            <a:ext cx="3034454" cy="500648"/>
          </a:xfrm>
        </p:spPr>
        <p:txBody>
          <a:bodyPr/>
          <a:lstStyle/>
          <a:p>
            <a:fld id="{CAE1F27E-C1F1-4C11-A7AB-BBE264CE3B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676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316540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  <p:sldLayoutId id="2147483667" r:id="rId7"/>
    <p:sldLayoutId id="2147483668" r:id="rId8"/>
    <p:sldLayoutId id="2147483669" r:id="rId9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hyperlink" Target="http://www.quagliainstitute.org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854655576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youtu.be/jA9u9zaaJR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jpeg"/><Relationship Id="rId4" Type="http://schemas.openxmlformats.org/officeDocument/2006/relationships/image" Target="../media/image5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O5Tt3H73IR0" TargetMode="External"/><Relationship Id="rId4" Type="http://schemas.openxmlformats.org/officeDocument/2006/relationships/hyperlink" Target="https://vimeo.com/qisva/lausd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29.png"/><Relationship Id="rId7" Type="http://schemas.microsoft.com/office/2007/relationships/hdphoto" Target="../media/hdphoto4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if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tif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tiff"/><Relationship Id="rId4" Type="http://schemas.openxmlformats.org/officeDocument/2006/relationships/image" Target="../media/image7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7" Type="http://schemas.openxmlformats.org/officeDocument/2006/relationships/image" Target="../media/image7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7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8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5.tif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86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88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0.jpeg"/><Relationship Id="rId4" Type="http://schemas.openxmlformats.org/officeDocument/2006/relationships/image" Target="../media/image5.tif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6.jpeg"/><Relationship Id="rId7" Type="http://schemas.openxmlformats.org/officeDocument/2006/relationships/image" Target="../media/image5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tiff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5.png"/><Relationship Id="rId4" Type="http://schemas.openxmlformats.org/officeDocument/2006/relationships/image" Target="../media/image5.tif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GLZdjHKUC6A" TargetMode="External"/><Relationship Id="rId5" Type="http://schemas.openxmlformats.org/officeDocument/2006/relationships/hyperlink" Target="https://vimeo.com/1008816318/7a58ebf306" TargetMode="External"/><Relationship Id="rId4" Type="http://schemas.openxmlformats.org/officeDocument/2006/relationships/image" Target="../media/image5.tiff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104.jpeg"/><Relationship Id="rId7" Type="http://schemas.openxmlformats.org/officeDocument/2006/relationships/image" Target="../media/image10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Relationship Id="rId9" Type="http://schemas.openxmlformats.org/officeDocument/2006/relationships/image" Target="../media/image9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5.png"/><Relationship Id="rId4" Type="http://schemas.openxmlformats.org/officeDocument/2006/relationships/image" Target="../media/image5.tif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1.JPG"/><Relationship Id="rId4" Type="http://schemas.openxmlformats.org/officeDocument/2006/relationships/image" Target="../media/image5.tif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9.jpeg"/><Relationship Id="rId5" Type="http://schemas.openxmlformats.org/officeDocument/2006/relationships/image" Target="../media/image1.png"/><Relationship Id="rId4" Type="http://schemas.openxmlformats.org/officeDocument/2006/relationships/image" Target="../media/image118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5.tiff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s://quagliainstitute.org/power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8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gi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0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1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hyperlink" Target="http://www.quagliainstitute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497" y="7351059"/>
            <a:ext cx="11919496" cy="20089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532957" y="2449348"/>
            <a:ext cx="16073819" cy="197797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Power of </a:t>
            </a:r>
            <a:b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Student Voice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199505" y="3438333"/>
            <a:ext cx="13165220" cy="4193963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&amp; 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QISVAtweets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September 10, 2024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58EBCA8-D7DE-EF9A-EFDB-A59A5CF8A55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240927"/>
            <a:ext cx="5853952" cy="1885317"/>
          </a:xfrm>
          <a:prstGeom prst="rect">
            <a:avLst/>
          </a:prstGeom>
          <a:effectLst>
            <a:softEdge rad="47562"/>
          </a:effectLst>
        </p:spPr>
      </p:pic>
    </p:spTree>
    <p:extLst>
      <p:ext uri="{BB962C8B-B14F-4D97-AF65-F5344CB8AC3E}">
        <p14:creationId xmlns:p14="http://schemas.microsoft.com/office/powerpoint/2010/main" val="936932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530527" y="523209"/>
            <a:ext cx="1208362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65835" y="2908728"/>
            <a:ext cx="11036016" cy="639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are the potential, not the problem.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have something to teach us.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Working with students is the only way forward.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text, fabric&#10;&#10;Description automatically generated">
            <a:extLst>
              <a:ext uri="{FF2B5EF4-FFF2-40B4-BE49-F238E27FC236}">
                <a16:creationId xmlns:a16="http://schemas.microsoft.com/office/drawing/2014/main" id="{9C9699D6-184C-1326-E01C-503D71A0FFA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44030">
            <a:off x="247387" y="182879"/>
            <a:ext cx="2136765" cy="2778941"/>
          </a:xfrm>
          <a:prstGeom prst="rect">
            <a:avLst/>
          </a:prstGeom>
          <a:effectLst>
            <a:softEdge rad="176951"/>
          </a:effectLst>
        </p:spPr>
      </p:pic>
    </p:spTree>
    <p:extLst>
      <p:ext uri="{BB962C8B-B14F-4D97-AF65-F5344CB8AC3E}">
        <p14:creationId xmlns:p14="http://schemas.microsoft.com/office/powerpoint/2010/main" val="126474969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511410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67027" y="8861983"/>
            <a:ext cx="1190453" cy="675997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3942" y="352023"/>
            <a:ext cx="11209251" cy="19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Post Card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Introductions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4" name="Picture 3" descr="Calendar&#10;&#10;Description automatically generated">
            <a:extLst>
              <a:ext uri="{FF2B5EF4-FFF2-40B4-BE49-F238E27FC236}">
                <a16:creationId xmlns:a16="http://schemas.microsoft.com/office/drawing/2014/main" id="{6840A9C9-D5C8-AE4F-B3C1-D687829BBE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80255">
            <a:off x="2661954" y="1179575"/>
            <a:ext cx="10522995" cy="9577570"/>
          </a:xfrm>
          <a:prstGeom prst="rect">
            <a:avLst/>
          </a:prstGeom>
          <a:effectLst>
            <a:softEdge rad="11329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5B0EFB-EAA1-D845-B40F-BBA14E04C1D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2104">
            <a:off x="279759" y="511495"/>
            <a:ext cx="2851637" cy="3031110"/>
          </a:xfrm>
          <a:prstGeom prst="rect">
            <a:avLst/>
          </a:prstGeom>
          <a:effectLst>
            <a:softEdge rad="157180"/>
          </a:effectLst>
        </p:spPr>
      </p:pic>
    </p:spTree>
    <p:extLst>
      <p:ext uri="{BB962C8B-B14F-4D97-AF65-F5344CB8AC3E}">
        <p14:creationId xmlns:p14="http://schemas.microsoft.com/office/powerpoint/2010/main" val="36289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6957" y="753607"/>
            <a:ext cx="9775371" cy="2590167"/>
          </a:xfrm>
        </p:spPr>
        <p:txBody>
          <a:bodyPr anchor="ctr"/>
          <a:lstStyle/>
          <a:p>
            <a:pPr rtl="0">
              <a:lnSpc>
                <a:spcPct val="130000"/>
              </a:lnSpc>
            </a:pP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Learning Intention</a:t>
            </a:r>
            <a:b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We are learning about the power of amplifying voice in schools to support students in reaching their fullest potential.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134" y="3875068"/>
            <a:ext cx="11511654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latinLnBrk="1" hangingPunct="0"/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Success Criteria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Embrace a common definition for student voice &amp; understand the difference between Noise &amp; Voice. 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Consider strategies for supporting </a:t>
            </a:r>
            <a:r>
              <a:rPr lang="en-US" sz="2800" u="sng" dirty="0">
                <a:solidFill>
                  <a:schemeClr val="bg1"/>
                </a:solidFill>
                <a:latin typeface="Chalkduster"/>
                <a:cs typeface="Chalkduster"/>
              </a:rPr>
              <a:t>all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 students in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developing &amp; using their voice to impact school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culture &amp; the classroom learning environment.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Apply voice </a:t>
            </a:r>
            <a:r>
              <a:rPr lang="en-US" sz="2800">
                <a:solidFill>
                  <a:schemeClr val="bg1"/>
                </a:solidFill>
                <a:latin typeface="Chalkduster"/>
                <a:cs typeface="Chalkduster"/>
              </a:rPr>
              <a:t>skills &amp; 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pathways to instructional</a:t>
            </a:r>
            <a:br>
              <a:rPr lang="en-US" sz="280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>
                <a:solidFill>
                  <a:schemeClr val="bg1"/>
                </a:solidFill>
                <a:latin typeface="Chalkduster"/>
                <a:cs typeface="Chalkduster"/>
              </a:rPr>
              <a:t>practices </a:t>
            </a: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at your school.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2800" dirty="0">
                <a:solidFill>
                  <a:srgbClr val="FFFF00"/>
                </a:solidFill>
                <a:latin typeface="Chalkduster"/>
                <a:cs typeface="Chalkduster"/>
              </a:rPr>
              <a:t>Today will be a home run for me if…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drawing of a target with a arrow in the middle&#10;&#10;Description automatically generated">
            <a:extLst>
              <a:ext uri="{FF2B5EF4-FFF2-40B4-BE49-F238E27FC236}">
                <a16:creationId xmlns:a16="http://schemas.microsoft.com/office/drawing/2014/main" id="{170CB401-DE34-97B8-AF47-291746D77A8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97624">
            <a:off x="492383" y="197472"/>
            <a:ext cx="2961947" cy="3702434"/>
          </a:xfrm>
          <a:prstGeom prst="rect">
            <a:avLst/>
          </a:prstGeom>
          <a:effectLst>
            <a:softEdge rad="216102"/>
          </a:effectLst>
        </p:spPr>
      </p:pic>
    </p:spTree>
    <p:extLst>
      <p:ext uri="{BB962C8B-B14F-4D97-AF65-F5344CB8AC3E}">
        <p14:creationId xmlns:p14="http://schemas.microsoft.com/office/powerpoint/2010/main" val="246957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766" y="-435976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Making Connections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FFFCBB2-09C6-FA94-9A9F-85E4A30D7EF6}"/>
              </a:ext>
            </a:extLst>
          </p:cNvPr>
          <p:cNvSpPr/>
          <p:nvPr/>
        </p:nvSpPr>
        <p:spPr>
          <a:xfrm>
            <a:off x="2321374" y="1795417"/>
            <a:ext cx="122773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latinLnBrk="1" hangingPunct="0"/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State Board Goals</a:t>
            </a:r>
          </a:p>
          <a:p>
            <a:pPr marL="571500" indent="-571500" rtl="0" latinLnBrk="1" hangingPunct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Social Emotional Growth</a:t>
            </a:r>
          </a:p>
          <a:p>
            <a:pPr marL="571500" indent="-571500" rtl="0" latinLnBrk="1" hangingPunct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High School Graduation</a:t>
            </a:r>
          </a:p>
          <a:p>
            <a:pPr marL="571500" indent="-571500" rtl="0" latinLnBrk="1" hangingPunct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Post Secondary Success</a:t>
            </a:r>
          </a:p>
        </p:txBody>
      </p:sp>
      <p:pic>
        <p:nvPicPr>
          <p:cNvPr id="10" name="Picture 9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70A77248-8289-3CBE-A697-D75EA8C093D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382" y="213980"/>
            <a:ext cx="3455242" cy="25901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ACB012-B940-59C8-1AA5-D18009FC4DF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6142" y="4422192"/>
            <a:ext cx="8639192" cy="489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06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272196" y="3037364"/>
            <a:ext cx="12460408" cy="65659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6000" dirty="0">
                <a:solidFill>
                  <a:srgbClr val="97C72B"/>
                </a:solidFill>
                <a:latin typeface="Chalkduster" panose="03050602040202020205" pitchFamily="66" charset="77"/>
              </a:rPr>
              <a:t>Green: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What comes to mind when you hear the term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Student Voice?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60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6000" dirty="0">
                <a:solidFill>
                  <a:schemeClr val="accent6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Purple: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Share an example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you have seen of Student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Voice in Action.</a:t>
            </a:r>
            <a:endParaRPr lang="en-US" sz="60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710494" y="552512"/>
            <a:ext cx="7787866" cy="167225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IMG_0283.JPG">
            <a:extLst>
              <a:ext uri="{FF2B5EF4-FFF2-40B4-BE49-F238E27FC236}">
                <a16:creationId xmlns:a16="http://schemas.microsoft.com/office/drawing/2014/main" id="{ECD08895-0D3A-F2DB-B65F-A4E72906893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10238">
            <a:off x="351417" y="155933"/>
            <a:ext cx="2170656" cy="2669348"/>
          </a:xfrm>
          <a:prstGeom prst="rect">
            <a:avLst/>
          </a:prstGeom>
          <a:effectLst>
            <a:softEdge rad="254000"/>
          </a:effectLst>
        </p:spPr>
      </p:pic>
    </p:spTree>
    <p:extLst>
      <p:ext uri="{BB962C8B-B14F-4D97-AF65-F5344CB8AC3E}">
        <p14:creationId xmlns:p14="http://schemas.microsoft.com/office/powerpoint/2010/main" val="157091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/>
        </p:nvSpPr>
        <p:spPr>
          <a:xfrm>
            <a:off x="6507723" y="6546510"/>
            <a:ext cx="102592" cy="1456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>
                <a:latin typeface="Marker Felt"/>
                <a:ea typeface="Marker Felt"/>
                <a:cs typeface="Marker Felt"/>
                <a:sym typeface="Marker Felt"/>
              </a:defRPr>
            </a:lvl1pPr>
          </a:lstStyle>
          <a:p>
            <a:endParaRPr sz="8800" dirty="0">
              <a:solidFill>
                <a:srgbClr val="FFFFFF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-1714500" y="-953076"/>
            <a:ext cx="16433800" cy="3226968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Speed Dating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1B30CEC-582C-B04A-8095-CCA8BBC26F69}"/>
              </a:ext>
            </a:extLst>
          </p:cNvPr>
          <p:cNvSpPr txBox="1">
            <a:spLocks/>
          </p:cNvSpPr>
          <p:nvPr/>
        </p:nvSpPr>
        <p:spPr>
          <a:xfrm>
            <a:off x="-1347537" y="8470231"/>
            <a:ext cx="5310603" cy="1073392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3600" dirty="0">
                <a:solidFill>
                  <a:srgbClr val="FFFF00"/>
                </a:solidFill>
                <a:latin typeface="Chalkduster"/>
                <a:cs typeface="Chalkduster"/>
              </a:rPr>
              <a:t>Video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BD87BF-D26C-6279-49A6-6EA9517953C0}"/>
              </a:ext>
            </a:extLst>
          </p:cNvPr>
          <p:cNvSpPr txBox="1"/>
          <p:nvPr/>
        </p:nvSpPr>
        <p:spPr>
          <a:xfrm>
            <a:off x="1921773" y="2696911"/>
            <a:ext cx="9161253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0" u="none" strike="noStrike" dirty="0">
                <a:solidFill>
                  <a:srgbClr val="00ADEF"/>
                </a:solidFill>
                <a:effectLst/>
                <a:latin typeface="Helvetica Neue" panose="02000503000000020004" pitchFamily="2" charset="0"/>
                <a:hlinkClick r:id="rId3"/>
              </a:rPr>
              <a:t>https://vimeo.com/854655576</a:t>
            </a:r>
            <a:endParaRPr lang="en-US" b="1" i="0" u="none" strike="noStrike" dirty="0">
              <a:solidFill>
                <a:srgbClr val="00ADEF"/>
              </a:solidFill>
              <a:effectLst/>
              <a:latin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https://youtu.be/jA9u9zaaJRs 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3008935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93183" y="-649705"/>
            <a:ext cx="16433800" cy="3226968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Academic Speed Dating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669" y="2045369"/>
            <a:ext cx="9050940" cy="6795168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1B2196-D1ED-C64E-B94D-FA9B1F19A4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6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16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/>
          </p:cNvSpPr>
          <p:nvPr/>
        </p:nvSpPr>
        <p:spPr bwMode="auto">
          <a:xfrm>
            <a:off x="3678243" y="1727201"/>
            <a:ext cx="5638799" cy="11302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spcBef>
                <a:spcPts val="4339"/>
              </a:spcBef>
            </a:pPr>
            <a:endParaRPr lang="en-US" sz="5800" dirty="0">
              <a:solidFill>
                <a:srgbClr val="B9CDE5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3" name="Rectangle 3"/>
          <p:cNvSpPr>
            <a:spLocks/>
          </p:cNvSpPr>
          <p:nvPr/>
        </p:nvSpPr>
        <p:spPr bwMode="auto">
          <a:xfrm>
            <a:off x="192093" y="3086101"/>
            <a:ext cx="12814302" cy="5435599"/>
          </a:xfrm>
          <a:prstGeom prst="rect">
            <a:avLst/>
          </a:prstGeom>
          <a:noFill/>
          <a:ln w="63500" cap="rnd">
            <a:noFill/>
            <a:round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tabLst>
                <a:tab pos="1282753" algn="l"/>
                <a:tab pos="2171789" algn="l"/>
                <a:tab pos="2654409" algn="l"/>
              </a:tabLst>
              <a:defRPr/>
            </a:pPr>
            <a:endParaRPr lang="en-US" sz="3001" dirty="0">
              <a:solidFill>
                <a:srgbClr val="FFFFFF"/>
              </a:solidFill>
              <a:latin typeface="Comic Sans MS" charset="0"/>
              <a:ea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4" name="Rectangle 4"/>
          <p:cNvSpPr>
            <a:spLocks/>
          </p:cNvSpPr>
          <p:nvPr/>
        </p:nvSpPr>
        <p:spPr bwMode="auto">
          <a:xfrm>
            <a:off x="863603" y="5"/>
            <a:ext cx="10350501" cy="1765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/>
            <a:endParaRPr lang="en-US" sz="3601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67591" name="Rectangle 6"/>
          <p:cNvSpPr>
            <a:spLocks/>
          </p:cNvSpPr>
          <p:nvPr/>
        </p:nvSpPr>
        <p:spPr bwMode="auto">
          <a:xfrm>
            <a:off x="9618670" y="9825476"/>
            <a:ext cx="3200399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099" tIns="38099" rIns="38099" bIns="38099"/>
          <a:lstStyle/>
          <a:p>
            <a:pPr algn="l"/>
            <a:endParaRPr lang="en-US" sz="1600" dirty="0">
              <a:solidFill>
                <a:srgbClr val="FFFFFF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23201" y="6206407"/>
            <a:ext cx="8889999" cy="3243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Using 6 toothpicks,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make 4 and only 4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equilateral triangles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(all 3 sides the same size).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You may not break the toothpicks.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3942A-F72C-5842-AF1B-F8BE9F62074D}"/>
              </a:ext>
            </a:extLst>
          </p:cNvPr>
          <p:cNvSpPr txBox="1"/>
          <p:nvPr/>
        </p:nvSpPr>
        <p:spPr>
          <a:xfrm>
            <a:off x="2456674" y="358277"/>
            <a:ext cx="9684523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Toothpick Challenge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295D9D-0A88-3A41-BB4F-62F1E2997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4215594" y="910226"/>
            <a:ext cx="4499676" cy="5823110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6A80BB-E7A7-7145-A07F-D7C64AC5304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922C23-ADA6-E7CA-8DB5-8069937F33F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94110">
            <a:off x="334342" y="303575"/>
            <a:ext cx="2056278" cy="2536734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15140355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4223899-96E1-684F-B328-76F26D54C5A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06665B-2C55-AD4E-B15E-E0B643EEC832}"/>
              </a:ext>
            </a:extLst>
          </p:cNvPr>
          <p:cNvSpPr txBox="1"/>
          <p:nvPr/>
        </p:nvSpPr>
        <p:spPr>
          <a:xfrm rot="20940751">
            <a:off x="-2104893" y="460377"/>
            <a:ext cx="12318460" cy="25032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8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rtl="0" latinLnBrk="1" hangingPunct="0"/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Today we invite you to do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some 3-D thinking!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38FB60-84E2-9C4D-9179-72D6FC8DF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869" y="3119109"/>
            <a:ext cx="5712462" cy="6270970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99147C-DE92-414F-9239-E8F6499EAB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361479" y="2398682"/>
            <a:ext cx="6356758" cy="5926126"/>
          </a:xfrm>
          <a:prstGeom prst="rect">
            <a:avLst/>
          </a:prstGeom>
          <a:effectLst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184292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BCEAC5A-E5B8-CA4B-9F47-85161DCBDBCC}"/>
              </a:ext>
            </a:extLst>
          </p:cNvPr>
          <p:cNvSpPr>
            <a:spLocks/>
          </p:cNvSpPr>
          <p:nvPr/>
        </p:nvSpPr>
        <p:spPr bwMode="auto">
          <a:xfrm>
            <a:off x="308896" y="9060253"/>
            <a:ext cx="1621288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Video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7F31EA-5236-A202-AD9A-9CBB31C19603}"/>
              </a:ext>
            </a:extLst>
          </p:cNvPr>
          <p:cNvSpPr txBox="1"/>
          <p:nvPr/>
        </p:nvSpPr>
        <p:spPr>
          <a:xfrm>
            <a:off x="6502400" y="9127370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Los Angeles, California, USA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07426F-3429-DAAE-4882-45AA4B087A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D85267-87C2-C392-8999-B4ADEF89B1E8}"/>
              </a:ext>
            </a:extLst>
          </p:cNvPr>
          <p:cNvSpPr txBox="1"/>
          <p:nvPr/>
        </p:nvSpPr>
        <p:spPr>
          <a:xfrm>
            <a:off x="798022" y="1744989"/>
            <a:ext cx="11326025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4"/>
              </a:rPr>
              <a:t>https://vimeo.com/qisva/lausd</a:t>
            </a:r>
            <a:r>
              <a:rPr kumimoji="0" lang="en-US" sz="36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36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5"/>
              </a:rPr>
              <a:t>https://www.youtube.com/watch?v=O5Tt3H73IR0</a:t>
            </a:r>
            <a:r>
              <a:rPr lang="en-US" sz="36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932393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51887" y="3493402"/>
            <a:ext cx="13759109" cy="86413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l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1,008,091 Student Voice Surveys Grades 6-12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153,137 Student Voice Surveys Grades 3-5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641,091 iKnow My Class Surveys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59,813 Teacher Voice Surveys</a:t>
            </a:r>
          </a:p>
          <a:p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29,660 Parent Voice Surveys</a:t>
            </a:r>
            <a:endParaRPr lang="is-IS" sz="63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47220" y="371785"/>
            <a:ext cx="9757580" cy="33034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Quaglia Institute Research</a:t>
            </a:r>
          </a:p>
          <a:p>
            <a:pPr>
              <a:defRPr/>
            </a:pP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19 years of data</a:t>
            </a:r>
          </a:p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43 states</a:t>
            </a:r>
          </a:p>
          <a:p>
            <a:pPr>
              <a:defRPr/>
            </a:pP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13 countries</a:t>
            </a:r>
            <a:endParaRPr lang="en-US" sz="4000" dirty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E67FB-3A76-484A-8990-80424B40ED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31AA53-8219-B748-A2FA-C8738DC711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91152">
            <a:off x="361077" y="-63613"/>
            <a:ext cx="3211204" cy="4174265"/>
          </a:xfrm>
          <a:prstGeom prst="rect">
            <a:avLst/>
          </a:prstGeom>
          <a:effectLst>
            <a:softEdge rad="609600"/>
          </a:effectLst>
        </p:spPr>
      </p:pic>
    </p:spTree>
    <p:extLst>
      <p:ext uri="{BB962C8B-B14F-4D97-AF65-F5344CB8AC3E}">
        <p14:creationId xmlns:p14="http://schemas.microsoft.com/office/powerpoint/2010/main" val="359217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54251" y="1381222"/>
            <a:ext cx="13759109" cy="407085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l"/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QuagliaInstitute.org</a:t>
            </a: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is-IS" sz="63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>
              <a:buFont typeface="Arial"/>
              <a:buChar char="•"/>
            </a:pPr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endParaRPr lang="en-US" sz="51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47220" y="539966"/>
            <a:ext cx="975758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Quaglia Institute Research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6E67FB-3A76-484A-8990-80424B40ED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631AA53-8219-B748-A2FA-C8738DC711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691152">
            <a:off x="185979" y="-83068"/>
            <a:ext cx="3211204" cy="4174265"/>
          </a:xfrm>
          <a:prstGeom prst="rect">
            <a:avLst/>
          </a:prstGeom>
          <a:effectLst>
            <a:softEdge rad="6096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793B8B-CE6D-C149-B416-0FAF3E8CF839}"/>
              </a:ext>
            </a:extLst>
          </p:cNvPr>
          <p:cNvSpPr txBox="1"/>
          <p:nvPr/>
        </p:nvSpPr>
        <p:spPr>
          <a:xfrm>
            <a:off x="301769" y="4974058"/>
            <a:ext cx="57300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National Reports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Student Voice 6-12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Student Voice 3-5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Teacher Voice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Parent Voice</a:t>
            </a:r>
          </a:p>
        </p:txBody>
      </p:sp>
      <p:pic>
        <p:nvPicPr>
          <p:cNvPr id="9" name="Picture 8" descr="A screenshot of a report&#10;&#10;Description automatically generated">
            <a:extLst>
              <a:ext uri="{FF2B5EF4-FFF2-40B4-BE49-F238E27FC236}">
                <a16:creationId xmlns:a16="http://schemas.microsoft.com/office/drawing/2014/main" id="{67F8E1E3-AC39-6C0E-BF12-18A9F10A9A0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2963" y="2504721"/>
            <a:ext cx="4964218" cy="670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78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298E77-9757-ED4F-B741-618A26918150}"/>
              </a:ext>
            </a:extLst>
          </p:cNvPr>
          <p:cNvSpPr txBox="1"/>
          <p:nvPr/>
        </p:nvSpPr>
        <p:spPr>
          <a:xfrm rot="21176823">
            <a:off x="2389000" y="3077422"/>
            <a:ext cx="13239329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Why</a:t>
            </a:r>
            <a:r>
              <a:rPr lang="en-US" sz="8000" dirty="0">
                <a:solidFill>
                  <a:srgbClr val="FFFF00"/>
                </a:solidFill>
                <a:latin typeface="Chalkduster" panose="03050602040202020205" pitchFamily="66" charset="77"/>
              </a:rPr>
              <a:t> </a:t>
            </a: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</a:t>
            </a:r>
            <a:b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Voice?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2EF5E5-BDC7-F54E-B8F9-2263B77AD2C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ACA94C-D966-BC40-BFD8-20E9F14053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80365">
            <a:off x="794299" y="2382096"/>
            <a:ext cx="4695981" cy="5605752"/>
          </a:xfrm>
          <a:prstGeom prst="rect">
            <a:avLst/>
          </a:prstGeom>
          <a:effectLst>
            <a:softEdge rad="469900"/>
          </a:effectLst>
        </p:spPr>
      </p:pic>
    </p:spTree>
    <p:extLst>
      <p:ext uri="{BB962C8B-B14F-4D97-AF65-F5344CB8AC3E}">
        <p14:creationId xmlns:p14="http://schemas.microsoft.com/office/powerpoint/2010/main" val="1422319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6E67FB-3A76-484A-8990-80424B40ED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EBF7028-3D03-4F9D-E73F-D03DB942EE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9199" y="674914"/>
            <a:ext cx="10259504" cy="809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8126" y="5257175"/>
            <a:ext cx="10408548" cy="5177440"/>
          </a:xfrm>
        </p:spPr>
        <p:txBody>
          <a:bodyPr/>
          <a:lstStyle/>
          <a:p>
            <a:pPr lvl="0">
              <a:lnSpc>
                <a:spcPct val="12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54% </a:t>
            </a:r>
            <a:r>
              <a:rPr lang="en-US" sz="5500" dirty="0">
                <a:solidFill>
                  <a:srgbClr val="FFFFFF"/>
                </a:solidFill>
                <a:latin typeface="Chalkduster"/>
                <a:cs typeface="Chalkduster"/>
              </a:rPr>
              <a:t>of students report that adults listen to student suggestions.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FF5372-F83A-5841-98B5-BF354695DA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252198-AEFE-7FB4-9E71-F921694EE57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600" y="472101"/>
            <a:ext cx="7772400" cy="4548135"/>
          </a:xfrm>
          <a:prstGeom prst="rect">
            <a:avLst/>
          </a:prstGeom>
          <a:effectLst>
            <a:softEdge rad="99946"/>
          </a:effectLst>
        </p:spPr>
      </p:pic>
    </p:spTree>
    <p:extLst>
      <p:ext uri="{BB962C8B-B14F-4D97-AF65-F5344CB8AC3E}">
        <p14:creationId xmlns:p14="http://schemas.microsoft.com/office/powerpoint/2010/main" val="107371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7812" y="2011953"/>
            <a:ext cx="6917340" cy="5177440"/>
          </a:xfrm>
        </p:spPr>
        <p:txBody>
          <a:bodyPr/>
          <a:lstStyle/>
          <a:p>
            <a:pPr lvl="0">
              <a:lnSpc>
                <a:spcPct val="12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52% </a:t>
            </a:r>
            <a:r>
              <a:rPr lang="en-US" sz="5500" dirty="0">
                <a:solidFill>
                  <a:srgbClr val="FFFFFF"/>
                </a:solidFill>
                <a:latin typeface="Chalkduster"/>
                <a:cs typeface="Chalkduster"/>
              </a:rPr>
              <a:t>of students report using their voice to express their thoughts &amp; ideas.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FF5372-F83A-5841-98B5-BF354695DA8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1DAE63-BC48-5151-D618-DF1867FFC3F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648" y="2011953"/>
            <a:ext cx="4945270" cy="6482314"/>
          </a:xfrm>
          <a:prstGeom prst="rect">
            <a:avLst/>
          </a:prstGeom>
          <a:effectLst>
            <a:softEdge rad="76334"/>
          </a:effectLst>
        </p:spPr>
      </p:pic>
    </p:spTree>
    <p:extLst>
      <p:ext uri="{BB962C8B-B14F-4D97-AF65-F5344CB8AC3E}">
        <p14:creationId xmlns:p14="http://schemas.microsoft.com/office/powerpoint/2010/main" val="71468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626" y="1228486"/>
            <a:ext cx="5594774" cy="7542808"/>
          </a:xfrm>
        </p:spPr>
        <p:txBody>
          <a:bodyPr/>
          <a:lstStyle/>
          <a:p>
            <a:pPr lvl="0">
              <a:lnSpc>
                <a:spcPct val="12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52% </a:t>
            </a:r>
            <a:r>
              <a:rPr lang="en-US" sz="5500" dirty="0">
                <a:solidFill>
                  <a:srgbClr val="FFFFFF"/>
                </a:solidFill>
                <a:latin typeface="Chalkduster"/>
                <a:cs typeface="Chalkduster"/>
              </a:rPr>
              <a:t>of students report having a voice in decision making at school.</a:t>
            </a:r>
            <a:br>
              <a:rPr lang="en-US" sz="5500" dirty="0">
                <a:solidFill>
                  <a:srgbClr val="FFFFFF"/>
                </a:solidFill>
                <a:latin typeface="Chalkduster"/>
                <a:cs typeface="Chalkduster"/>
              </a:rPr>
            </a:br>
            <a:br>
              <a:rPr lang="en-US" sz="5500" dirty="0">
                <a:solidFill>
                  <a:srgbClr val="FFFFFF"/>
                </a:solidFill>
                <a:latin typeface="Chalkduster"/>
                <a:cs typeface="Chalkduster"/>
              </a:rPr>
            </a:br>
            <a:endParaRPr lang="en-US" sz="5500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7" name="Picture 6" descr="Make-Decisions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9866" y="2757052"/>
            <a:ext cx="6316134" cy="46228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9E8619-7D36-AB4F-B18B-C7C18CE82A4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26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77" y="4876800"/>
            <a:ext cx="12904620" cy="6466455"/>
          </a:xfrm>
        </p:spPr>
        <p:txBody>
          <a:bodyPr/>
          <a:lstStyle/>
          <a:p>
            <a:pPr lvl="0">
              <a:lnSpc>
                <a:spcPct val="12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51% </a:t>
            </a:r>
            <a:r>
              <a:rPr lang="en-US" sz="5500" dirty="0">
                <a:solidFill>
                  <a:srgbClr val="FFFFFF"/>
                </a:solidFill>
                <a:latin typeface="Chalkduster"/>
                <a:cs typeface="Chalkduster"/>
              </a:rPr>
              <a:t>of students say they work with adults to make their school better.</a:t>
            </a:r>
          </a:p>
        </p:txBody>
      </p:sp>
      <p:pic>
        <p:nvPicPr>
          <p:cNvPr id="5" name="Picture 4" descr="DP-Communication-Head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2094" y="270558"/>
            <a:ext cx="6455833" cy="4606242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CFE40E5-EA66-1646-BBC4-45C86DF6FC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53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2415" y="1608122"/>
            <a:ext cx="7284045" cy="61042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65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rtl="0" latinLnBrk="1" hangingPunct="0"/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Student Voice</a:t>
            </a:r>
            <a:b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is not </a:t>
            </a:r>
            <a:r>
              <a:rPr lang="en-US" sz="65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YET</a:t>
            </a:r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 a </a:t>
            </a:r>
            <a:b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natural way of</a:t>
            </a:r>
            <a:b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65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being.</a:t>
            </a:r>
          </a:p>
          <a:p>
            <a:pPr rtl="0" latinLnBrk="1" hangingPunct="0"/>
            <a:r>
              <a:rPr kumimoji="0" lang="en-US" sz="65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ea typeface="Marker Felt"/>
                <a:cs typeface="Chalkduster"/>
                <a:sym typeface="Marker Felt"/>
              </a:rPr>
              <a:t>Why Not?</a:t>
            </a:r>
            <a:endParaRPr kumimoji="0" lang="en-US" sz="65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 Ligh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8E0F45-2590-5E43-BD12-2783D905F3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child with a zipper on his mouth&#10;&#10;Description automatically generated">
            <a:extLst>
              <a:ext uri="{FF2B5EF4-FFF2-40B4-BE49-F238E27FC236}">
                <a16:creationId xmlns:a16="http://schemas.microsoft.com/office/drawing/2014/main" id="{D2BE6A38-3351-B86B-5A9B-1E0E2283D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4393" y="1636995"/>
            <a:ext cx="4281923" cy="6518749"/>
          </a:xfrm>
          <a:prstGeom prst="rect">
            <a:avLst/>
          </a:prstGeom>
          <a:effectLst>
            <a:softEdge rad="133678"/>
          </a:effectLst>
        </p:spPr>
      </p:pic>
    </p:spTree>
    <p:extLst>
      <p:ext uri="{BB962C8B-B14F-4D97-AF65-F5344CB8AC3E}">
        <p14:creationId xmlns:p14="http://schemas.microsoft.com/office/powerpoint/2010/main" val="8655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229956" y="918714"/>
            <a:ext cx="13328047" cy="216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1" tIns="65021" rIns="130041" bIns="65021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The Student Voice</a:t>
            </a:r>
            <a:b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Journey Begins!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C7E93E-B078-9B4F-B773-3941AD34B6A9}"/>
              </a:ext>
            </a:extLst>
          </p:cNvPr>
          <p:cNvSpPr txBox="1"/>
          <p:nvPr/>
        </p:nvSpPr>
        <p:spPr>
          <a:xfrm>
            <a:off x="0" y="3822385"/>
            <a:ext cx="13004798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First, we need a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clear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definition of </a:t>
            </a: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S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tudent </a:t>
            </a: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V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oice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that we can all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understand,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a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ccept, </a:t>
            </a: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put into practice.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62A688-07D3-6542-9C27-68D4CE8B21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038F87-D740-624A-833F-B6A3917AF7A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90796">
            <a:off x="312853" y="229050"/>
            <a:ext cx="2937153" cy="3810360"/>
          </a:xfrm>
          <a:prstGeom prst="rect">
            <a:avLst/>
          </a:prstGeom>
          <a:effectLst>
            <a:softEdge rad="444500"/>
          </a:effectLst>
        </p:spPr>
      </p:pic>
    </p:spTree>
    <p:extLst>
      <p:ext uri="{BB962C8B-B14F-4D97-AF65-F5344CB8AC3E}">
        <p14:creationId xmlns:p14="http://schemas.microsoft.com/office/powerpoint/2010/main" val="3182760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8459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021" y="840133"/>
            <a:ext cx="12379161" cy="5009574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What resonates with you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from the Voice definition?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208499" y="394767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Meet With Your Feet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, cellphone, electronics&#10;&#10;Description automatically generated">
            <a:extLst>
              <a:ext uri="{FF2B5EF4-FFF2-40B4-BE49-F238E27FC236}">
                <a16:creationId xmlns:a16="http://schemas.microsoft.com/office/drawing/2014/main" id="{AEACBCC6-0FD9-A57A-BB2F-B0B684F59B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539" y="3388660"/>
            <a:ext cx="10824253" cy="5916706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B51AE5F-7A8E-0EF8-885B-9B7A22A43EA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04208">
            <a:off x="93488" y="66142"/>
            <a:ext cx="2733925" cy="3256493"/>
          </a:xfrm>
          <a:prstGeom prst="rect">
            <a:avLst/>
          </a:prstGeom>
          <a:effectLst>
            <a:softEdge rad="76200"/>
          </a:effectLst>
          <a:scene3d>
            <a:camera prst="orthographicFront">
              <a:rot lat="0" lon="0" rev="1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1716443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825273" y="194332"/>
            <a:ext cx="11178856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5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Advocate</a:t>
            </a:r>
            <a:br>
              <a:rPr lang="en-US" sz="5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5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Self-Assessment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81520-8A3B-0D44-BEF8-3DA8869BC9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2567">
            <a:off x="824479" y="142515"/>
            <a:ext cx="2001589" cy="3112851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E8C0E2-1544-E748-AF46-C0BCFB01BA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C44D61-47E0-AE74-B898-ED69462B48D1}"/>
              </a:ext>
            </a:extLst>
          </p:cNvPr>
          <p:cNvSpPr txBox="1"/>
          <p:nvPr/>
        </p:nvSpPr>
        <p:spPr>
          <a:xfrm>
            <a:off x="3971031" y="7989014"/>
            <a:ext cx="11178856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What did you learn</a:t>
            </a:r>
            <a:br>
              <a:rPr lang="en-US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about yourself?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 descr="A close-up of a questionnaire&#10;&#10;Description automatically generated">
            <a:extLst>
              <a:ext uri="{FF2B5EF4-FFF2-40B4-BE49-F238E27FC236}">
                <a16:creationId xmlns:a16="http://schemas.microsoft.com/office/drawing/2014/main" id="{6AF9E43A-A537-127E-5FF8-D544FCC8BE0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4258">
            <a:off x="1139046" y="3530380"/>
            <a:ext cx="4989031" cy="5739945"/>
          </a:xfrm>
          <a:prstGeom prst="rect">
            <a:avLst/>
          </a:prstGeom>
        </p:spPr>
      </p:pic>
      <p:pic>
        <p:nvPicPr>
          <p:cNvPr id="10" name="Picture 9" descr="A page of a learning test&#10;&#10;Description automatically generated with medium confidence">
            <a:extLst>
              <a:ext uri="{FF2B5EF4-FFF2-40B4-BE49-F238E27FC236}">
                <a16:creationId xmlns:a16="http://schemas.microsoft.com/office/drawing/2014/main" id="{F067D2DB-C5BC-649E-D280-553D68B479E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03124">
            <a:off x="7500848" y="2347080"/>
            <a:ext cx="4546264" cy="528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80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108577" y="391603"/>
            <a:ext cx="11178856" cy="201080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Understanding the Power of My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Student Self Assessment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81520-8A3B-0D44-BEF8-3DA8869BC9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86740">
            <a:off x="623375" y="544749"/>
            <a:ext cx="2001589" cy="3112851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E8C0E2-1544-E748-AF46-C0BCFB01BA4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814347" y="9077603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CF258A-021B-B04F-B432-657090F709B8}"/>
              </a:ext>
            </a:extLst>
          </p:cNvPr>
          <p:cNvSpPr txBox="1"/>
          <p:nvPr/>
        </p:nvSpPr>
        <p:spPr>
          <a:xfrm>
            <a:off x="0" y="4418806"/>
            <a:ext cx="5705856" cy="567334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Consider having your students</a:t>
            </a:r>
            <a:b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complete this</a:t>
            </a:r>
            <a:b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“Understanding</a:t>
            </a:r>
            <a:b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</a:t>
            </a: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e Power of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My Voice”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self-assessment.</a:t>
            </a:r>
            <a:endParaRPr kumimoji="0" lang="en-US" sz="44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54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6711306-34ED-FF42-B571-5C159E748E3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47254">
            <a:off x="5934456" y="3173441"/>
            <a:ext cx="4783500" cy="62374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B8CC29-332C-2F4D-B081-AF5B382EEE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269">
            <a:off x="7872984" y="2259330"/>
            <a:ext cx="4720834" cy="618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1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7" name="Picture 6" descr="IMG_69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607" y="529597"/>
            <a:ext cx="11162090" cy="8719729"/>
          </a:xfrm>
          <a:prstGeom prst="rect">
            <a:avLst/>
          </a:prstGeom>
          <a:effectLst>
            <a:softEdge rad="5842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DCCE80-3AD9-BA46-A9B4-3CE4288CBCD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49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5161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Story Time…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picture containing text, sky&#10;&#10;Description automatically generated">
            <a:extLst>
              <a:ext uri="{FF2B5EF4-FFF2-40B4-BE49-F238E27FC236}">
                <a16:creationId xmlns:a16="http://schemas.microsoft.com/office/drawing/2014/main" id="{FF354DC5-0CDC-BB45-87C1-DAEDF28BE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42521">
            <a:off x="3890075" y="2541722"/>
            <a:ext cx="4792603" cy="6594726"/>
          </a:xfrm>
          <a:prstGeom prst="rect">
            <a:avLst/>
          </a:prstGeom>
          <a:effectLst>
            <a:softEdge rad="118239"/>
          </a:effectLst>
        </p:spPr>
      </p:pic>
    </p:spTree>
    <p:extLst>
      <p:ext uri="{BB962C8B-B14F-4D97-AF65-F5344CB8AC3E}">
        <p14:creationId xmlns:p14="http://schemas.microsoft.com/office/powerpoint/2010/main" val="425923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895893-7221-2542-8E83-55B979B73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6213" y="736399"/>
            <a:ext cx="6523747" cy="81546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477B25-7A35-C048-A71E-63FFB6D68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59" y="299593"/>
            <a:ext cx="2615044" cy="2667873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552580-5DA3-9446-AE36-2D059FE78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0030" y="6850729"/>
            <a:ext cx="2249054" cy="2249054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266769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85D2F0-697C-0A41-8D0E-A06AC37F77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795141" y="1550971"/>
            <a:ext cx="8340046" cy="6255035"/>
          </a:xfrm>
          <a:prstGeom prst="rect">
            <a:avLst/>
          </a:prstGeom>
          <a:effectLst>
            <a:softEdge rad="571229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981EA6-F3C3-8D4A-9297-2BA7C3064C5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7FC095-59A6-6CDC-1DD1-89E6BBFD2E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519571" y="1730001"/>
            <a:ext cx="7862634" cy="5896976"/>
          </a:xfrm>
          <a:prstGeom prst="rect">
            <a:avLst/>
          </a:prstGeom>
          <a:effectLst>
            <a:softEdge rad="218013"/>
          </a:effectLst>
        </p:spPr>
      </p:pic>
    </p:spTree>
    <p:extLst>
      <p:ext uri="{BB962C8B-B14F-4D97-AF65-F5344CB8AC3E}">
        <p14:creationId xmlns:p14="http://schemas.microsoft.com/office/powerpoint/2010/main" val="336100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08438A-459B-844B-91B0-A104CF3F2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127398-A464-6D40-8861-AE8DCC1231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54000" cy="971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221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DE70E5-DBE9-A445-82CF-5FE656C8B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443EAF-2D5B-6A47-B4F8-3DC9AF6E21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474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64524A-5D41-2C40-A897-849CB4C41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98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013969-DBC6-EC43-92FD-4B8F427A1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578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30B722-DDD8-9D48-BFCC-C394371F6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88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3D28BE-F02F-C84D-9669-84CE8771B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766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622FE3-6C59-344A-8019-320F174B9B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556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B6B0EC-A7EF-7645-B03C-240742E71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68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D71BF2-8631-E547-ABB0-ECCA852BB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501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96820C-821E-DC4F-B562-59AEDD0CB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63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0B7629-894E-C74C-816E-5E6545F73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848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BCD6A0-299B-9548-B557-ED360AED6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819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C4C88B-D6B9-5242-BCA4-77CE37CF6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923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9B092D-E689-F346-B4BD-96AAECDC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183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7638F2-EFCB-D84C-A9A7-F08F52FD1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658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733B44-1575-E24A-8EDF-8ACB022AE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32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D969EC-1F98-0249-981D-1B29B3D4C9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665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5FAD2B-99E4-EB4A-B853-AE747C480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26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D389F1-3F07-7046-B9C7-965CE91E1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823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1562FF-7DF1-6349-AB93-7E8EB7153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351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0A409-0296-B54E-909B-BED557CC5E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138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471B92-D3E0-6F4A-9472-37B4A309C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9343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EE6B27-54B5-B24E-A9E3-7F1F6D0AAE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384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79468" y="9306374"/>
            <a:ext cx="6319979" cy="57679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7168" tIns="47168" rIns="47168" bIns="47168" numCol="1" spcCol="24874" rtlCol="0" anchor="ctr">
            <a:spAutoFit/>
          </a:bodyPr>
          <a:lstStyle/>
          <a:p>
            <a:pPr rtl="0" latinLnBrk="1" hangingPunct="0"/>
            <a:r>
              <a:rPr lang="en-US" sz="1707" dirty="0">
                <a:solidFill>
                  <a:schemeClr val="bg1"/>
                </a:solidFill>
              </a:rPr>
              <a:t>                                                       © </a:t>
            </a:r>
            <a:r>
              <a:rPr lang="en-US" sz="1422" dirty="0">
                <a:solidFill>
                  <a:schemeClr val="bg1"/>
                </a:solidFill>
              </a:rPr>
              <a:t>Quaglia Institute</a:t>
            </a:r>
          </a:p>
          <a:p>
            <a:pPr rtl="0" latinLnBrk="1" hangingPunct="0"/>
            <a:r>
              <a:rPr lang="en-US" sz="1422" dirty="0">
                <a:solidFill>
                  <a:schemeClr val="bg1"/>
                </a:solidFill>
              </a:rPr>
              <a:t>                         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52E800-A1AE-A84D-9217-7267473C7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FB8B59-95D6-F646-8FC9-6AC963D86F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00" y="38100"/>
            <a:ext cx="12903200" cy="967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542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3F94C59-2095-9A44-83B9-ED1FBE9AE1BC}"/>
              </a:ext>
            </a:extLst>
          </p:cNvPr>
          <p:cNvSpPr txBox="1"/>
          <p:nvPr/>
        </p:nvSpPr>
        <p:spPr>
          <a:xfrm>
            <a:off x="1165568" y="410283"/>
            <a:ext cx="10800846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My voice is my choice.</a:t>
            </a:r>
            <a:b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It is special to me.</a:t>
            </a:r>
            <a:b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I have a _____ voice.</a:t>
            </a:r>
            <a:b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rgbClr val="FFFF00"/>
                </a:solidFill>
                <a:latin typeface="Chalkduster" panose="03050602040202020205" pitchFamily="66" charset="77"/>
              </a:rPr>
              <a:t>I hope you agree!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0BD00F-949B-EA44-8A69-3C5E725652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4FFF3CA3-571C-154E-BB3B-D23B48B1C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65094">
            <a:off x="3010548" y="4897461"/>
            <a:ext cx="2489200" cy="4267200"/>
          </a:xfrm>
          <a:prstGeom prst="rect">
            <a:avLst/>
          </a:prstGeom>
          <a:effectLst>
            <a:softEdge rad="70577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1FF631-6544-7742-AADC-CD512ECB116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11030">
            <a:off x="6779671" y="5176388"/>
            <a:ext cx="2724484" cy="2986010"/>
          </a:xfrm>
          <a:prstGeom prst="rect">
            <a:avLst/>
          </a:prstGeom>
          <a:effectLst>
            <a:softEdge rad="106796"/>
          </a:effectLst>
        </p:spPr>
      </p:pic>
    </p:spTree>
    <p:extLst>
      <p:ext uri="{BB962C8B-B14F-4D97-AF65-F5344CB8AC3E}">
        <p14:creationId xmlns:p14="http://schemas.microsoft.com/office/powerpoint/2010/main" val="3611095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FE2FB89-9394-7213-9802-FDAF073753BD}"/>
              </a:ext>
            </a:extLst>
          </p:cNvPr>
          <p:cNvSpPr txBox="1"/>
          <p:nvPr/>
        </p:nvSpPr>
        <p:spPr>
          <a:xfrm>
            <a:off x="6656413" y="9149640"/>
            <a:ext cx="5304152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Winchelsea Primary, Victoria, Australia</a:t>
            </a:r>
            <a:endParaRPr kumimoji="0" lang="en-AU" sz="2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8D6560BE-F29D-C64A-0207-990EF559CD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5669" y="2182840"/>
            <a:ext cx="9649888" cy="670131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CC0FB11-FCE2-DF63-9DB7-26EE040F77DB}"/>
              </a:ext>
            </a:extLst>
          </p:cNvPr>
          <p:cNvSpPr/>
          <p:nvPr/>
        </p:nvSpPr>
        <p:spPr>
          <a:xfrm>
            <a:off x="1807553" y="298247"/>
            <a:ext cx="106429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</a:p>
        </p:txBody>
      </p:sp>
      <p:pic>
        <p:nvPicPr>
          <p:cNvPr id="11" name="Picture 10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56EF6AF6-B141-3403-4370-ECDC8CE72BE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88975" y="117593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8362DC-2F6C-632D-5FFA-714A4023DCB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768932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CC0FB11-FCE2-DF63-9DB7-26EE040F77DB}"/>
              </a:ext>
            </a:extLst>
          </p:cNvPr>
          <p:cNvSpPr/>
          <p:nvPr/>
        </p:nvSpPr>
        <p:spPr>
          <a:xfrm>
            <a:off x="1690611" y="512724"/>
            <a:ext cx="106429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</a:p>
        </p:txBody>
      </p:sp>
      <p:pic>
        <p:nvPicPr>
          <p:cNvPr id="11" name="Picture 10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56EF6AF6-B141-3403-4370-ECDC8CE72B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88975" y="117593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8362DC-2F6C-632D-5FFA-714A4023DC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5A1E8B-10AE-CB55-926C-23EA10595A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462" y="2193777"/>
            <a:ext cx="6258475" cy="3084787"/>
          </a:xfrm>
          <a:prstGeom prst="rect">
            <a:avLst/>
          </a:prstGeom>
          <a:effectLst>
            <a:softEdge rad="56598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4DAF7E-C666-8519-1C30-AAE22297D6F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8618" y="2082588"/>
            <a:ext cx="6110311" cy="3066037"/>
          </a:xfrm>
          <a:prstGeom prst="rect">
            <a:avLst/>
          </a:prstGeom>
          <a:effectLst>
            <a:softEdge rad="51031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8BCC1A-0F11-4952-904E-233968B21B3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463" y="5374776"/>
            <a:ext cx="6258474" cy="3084786"/>
          </a:xfrm>
          <a:prstGeom prst="rect">
            <a:avLst/>
          </a:prstGeom>
          <a:effectLst>
            <a:softEdge rad="51722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FEE5D7F-2FF6-EC0E-C0C2-ED653CDAA8D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2400" y="5374775"/>
            <a:ext cx="6257553" cy="3151287"/>
          </a:xfrm>
          <a:prstGeom prst="rect">
            <a:avLst/>
          </a:prstGeom>
          <a:effectLst>
            <a:softEdge rad="42932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5A4F456-FB40-5CCB-15C3-F2476607B53A}"/>
              </a:ext>
            </a:extLst>
          </p:cNvPr>
          <p:cNvSpPr txBox="1"/>
          <p:nvPr/>
        </p:nvSpPr>
        <p:spPr>
          <a:xfrm>
            <a:off x="2878076" y="8978361"/>
            <a:ext cx="7113722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Cobb County School District, Georgia, USA</a:t>
            </a:r>
          </a:p>
        </p:txBody>
      </p:sp>
    </p:spTree>
    <p:extLst>
      <p:ext uri="{BB962C8B-B14F-4D97-AF65-F5344CB8AC3E}">
        <p14:creationId xmlns:p14="http://schemas.microsoft.com/office/powerpoint/2010/main" val="1131380710"/>
      </p:ext>
    </p:extLst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F63611-CF6E-83AF-E4F7-4ED7C5DE5EDB}"/>
              </a:ext>
            </a:extLst>
          </p:cNvPr>
          <p:cNvSpPr/>
          <p:nvPr/>
        </p:nvSpPr>
        <p:spPr>
          <a:xfrm>
            <a:off x="1807553" y="298247"/>
            <a:ext cx="106429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</a:p>
        </p:txBody>
      </p:sp>
      <p:pic>
        <p:nvPicPr>
          <p:cNvPr id="4" name="Picture 3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FE53B8CF-D1E8-90D6-8272-E1B903375A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88975" y="117593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6E063AB-C0B5-1B51-6E1C-80D47BABB094}"/>
              </a:ext>
            </a:extLst>
          </p:cNvPr>
          <p:cNvSpPr txBox="1"/>
          <p:nvPr/>
        </p:nvSpPr>
        <p:spPr>
          <a:xfrm>
            <a:off x="3461143" y="9126564"/>
            <a:ext cx="6082512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1800" dirty="0">
                <a:solidFill>
                  <a:schemeClr val="bg1"/>
                </a:solidFill>
              </a:rPr>
              <a:t>Hampton Park Primary School, Victoria, Australia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26844E-07EA-8F41-0A3F-7B9B0059F0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0920" y="1864457"/>
            <a:ext cx="10642959" cy="71139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8B8F73-5FE6-57ED-CED2-A143A372E32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86663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F63611-CF6E-83AF-E4F7-4ED7C5DE5EDB}"/>
              </a:ext>
            </a:extLst>
          </p:cNvPr>
          <p:cNvSpPr/>
          <p:nvPr/>
        </p:nvSpPr>
        <p:spPr>
          <a:xfrm>
            <a:off x="1807553" y="298247"/>
            <a:ext cx="106429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</a:p>
        </p:txBody>
      </p:sp>
      <p:pic>
        <p:nvPicPr>
          <p:cNvPr id="4" name="Picture 3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FE53B8CF-D1E8-90D6-8272-E1B903375A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88975" y="117593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6E063AB-C0B5-1B51-6E1C-80D47BABB094}"/>
              </a:ext>
            </a:extLst>
          </p:cNvPr>
          <p:cNvSpPr txBox="1"/>
          <p:nvPr/>
        </p:nvSpPr>
        <p:spPr>
          <a:xfrm>
            <a:off x="4087776" y="9374009"/>
            <a:ext cx="6082512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1800" dirty="0">
                <a:solidFill>
                  <a:schemeClr val="bg1"/>
                </a:solidFill>
              </a:rPr>
              <a:t>Hampton Park Primary School, Victoria, Australia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309055-8BF9-8BEA-30F3-169363E4D4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722" y="1811813"/>
            <a:ext cx="11572790" cy="74322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9BCA95-72A4-2735-4440-42E2AE8EFAD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118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09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789763" y="1510304"/>
            <a:ext cx="13123333" cy="869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 vs. Voice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71321" y="3090518"/>
            <a:ext cx="6773333" cy="431707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Share words, phrases,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examples of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Noise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424909" y="-201099"/>
            <a:ext cx="1017416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    </a:t>
            </a: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613" y="6177061"/>
            <a:ext cx="3406935" cy="3353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AAC3F1-8175-C84A-8DC4-AF82282E8BD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 descr="Noise.JPG">
            <a:extLst>
              <a:ext uri="{FF2B5EF4-FFF2-40B4-BE49-F238E27FC236}">
                <a16:creationId xmlns:a16="http://schemas.microsoft.com/office/drawing/2014/main" id="{A3BD5845-24ED-D24E-832D-2DC6050D331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0975" y="2868105"/>
            <a:ext cx="2289687" cy="277056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B1A5D91-A008-2548-988B-89AE1E00B633}"/>
              </a:ext>
            </a:extLst>
          </p:cNvPr>
          <p:cNvSpPr txBox="1"/>
          <p:nvPr/>
        </p:nvSpPr>
        <p:spPr>
          <a:xfrm>
            <a:off x="3562548" y="6463996"/>
            <a:ext cx="6773333" cy="431707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Now share words, phrases,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examples of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Voice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3" name="Picture 12" descr="Voice.JPG">
            <a:extLst>
              <a:ext uri="{FF2B5EF4-FFF2-40B4-BE49-F238E27FC236}">
                <a16:creationId xmlns:a16="http://schemas.microsoft.com/office/drawing/2014/main" id="{FEE3EC9E-8667-8F43-8FBC-C0BE1C52FCD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0803" y="5934684"/>
            <a:ext cx="2186739" cy="2779363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1DB3F9-6FB4-46C1-E271-00D0C05482F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94110">
            <a:off x="462703" y="380596"/>
            <a:ext cx="2017236" cy="2488569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2963893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14301" y="-47413"/>
            <a:ext cx="12065566" cy="2757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5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</a:t>
            </a:r>
            <a:r>
              <a:rPr lang="en-US" sz="85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 </a:t>
            </a:r>
            <a:r>
              <a:rPr lang="en-US" sz="8500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vs</a:t>
            </a:r>
            <a:r>
              <a:rPr lang="en-US" sz="85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 Voice</a:t>
            </a:r>
          </a:p>
          <a:p>
            <a:pPr algn="ctr">
              <a:defRPr/>
            </a:pPr>
            <a:endParaRPr lang="en-US" sz="85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2257746" y="1478801"/>
            <a:ext cx="8164124" cy="109431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FF"/>
                </a:solidFill>
                <a:latin typeface="Chalkduster"/>
                <a:cs typeface="Chalkduster"/>
              </a:rPr>
              <a:t>Student Noise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25035" y="5418667"/>
            <a:ext cx="6591061" cy="1100812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00"/>
                </a:solidFill>
                <a:latin typeface="Chalkduster"/>
                <a:cs typeface="Chalkduster"/>
              </a:rPr>
              <a:t>Student Voice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6505" y="2542257"/>
            <a:ext cx="9329217" cy="3301415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Demands/commands/chaotic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Student opinion is most important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All adult voice is negative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Everyone needs to change but me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Complaining/whining 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70245" y="6413999"/>
            <a:ext cx="10098658" cy="4409410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Requests/inquiry/focused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Our ideas are stronger in partnership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Students are open to learn  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Personal reflection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Accepting responsibility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latin typeface="Chalkduster"/>
              <a:cs typeface="Chalkduster"/>
            </a:endParaRPr>
          </a:p>
        </p:txBody>
      </p:sp>
      <p:pic>
        <p:nvPicPr>
          <p:cNvPr id="2" name="Picture 1" descr="Nois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379" y="296216"/>
            <a:ext cx="1557126" cy="1884155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4" name="Picture 3" descr="Voice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5317" y="296216"/>
            <a:ext cx="1482410" cy="188415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98C5D5-E5C3-9344-AA86-28A906FE7FE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0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79514" y="440784"/>
            <a:ext cx="13183703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Students Control the Volume</a:t>
            </a: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2257746" y="1478801"/>
            <a:ext cx="8164124" cy="109431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FF"/>
                </a:solidFill>
                <a:latin typeface="Chalkduster"/>
                <a:cs typeface="Chalkduster"/>
              </a:rPr>
              <a:t>Voice Inhibitors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86121" y="5269338"/>
            <a:ext cx="7868881" cy="1100812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00"/>
                </a:solidFill>
                <a:latin typeface="Chalkduster"/>
                <a:cs typeface="Chalkduster"/>
              </a:rPr>
              <a:t>Voice Amplifiers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09690" y="2522379"/>
            <a:ext cx="6663423" cy="3301415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Anger/extreme emotion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Rhetoric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Volume/Tone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Close Minded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Self-Serving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43671" y="6518239"/>
            <a:ext cx="8109332" cy="4409410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Authenticity/Genuineness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Knowledge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Refocus, Reanalyze, Readjust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Relentless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Being a “student”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latin typeface="Chalkduster"/>
              <a:cs typeface="Chalkduster"/>
            </a:endParaRPr>
          </a:p>
        </p:txBody>
      </p:sp>
      <p:pic>
        <p:nvPicPr>
          <p:cNvPr id="2" name="Picture 1" descr="Noise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909" y="1977437"/>
            <a:ext cx="2099778" cy="254077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4" name="Picture 3" descr="Voice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8705" y="4665307"/>
            <a:ext cx="2089264" cy="2655471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E921EA-56B4-8E4B-A355-6F24692EFBC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2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3" grpId="0"/>
      <p:bldP spid="6" grpId="0"/>
      <p:bldP spid="7" grpId="0" build="allAtOnce"/>
      <p:bldP spid="8" grpId="0" build="allAtOnce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-194536" y="1727819"/>
            <a:ext cx="13123333" cy="1485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 vs. Voice Art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 rot="20985074">
            <a:off x="448789" y="3437338"/>
            <a:ext cx="5613621" cy="554818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As a table group, create a visual representation that reflects the difference between Noise v. Voice.</a:t>
            </a:r>
          </a:p>
          <a:p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When finished, post your art masterpiece on the walls around the room.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069018" y="-6829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4878" y="4179637"/>
            <a:ext cx="5862436" cy="32799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B5613B-DD99-B602-22C5-9D177157422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94110">
            <a:off x="541798" y="294870"/>
            <a:ext cx="2304361" cy="2842782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4845602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74242" y="2419391"/>
            <a:ext cx="6770158" cy="6779290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Welcome to the Silent Gallery!  </a:t>
            </a:r>
          </a:p>
          <a:p>
            <a:endParaRPr lang="en-US" sz="4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800" dirty="0">
                <a:solidFill>
                  <a:schemeClr val="bg1"/>
                </a:solidFill>
                <a:latin typeface="Chalkduster"/>
                <a:cs typeface="Chalkduster"/>
              </a:rPr>
              <a:t>Take a wander around the room and take in the Noise v. Voice artwork created by the group.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448119" y="168442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Gallery Walk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9D08570-5DBA-EA45-A96D-96549322AB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44467">
            <a:off x="125559" y="1518254"/>
            <a:ext cx="5974875" cy="7116927"/>
          </a:xfrm>
          <a:prstGeom prst="rect">
            <a:avLst/>
          </a:prstGeom>
          <a:effectLst>
            <a:softEdge rad="76200"/>
          </a:effectLst>
          <a:scene3d>
            <a:camera prst="orthographicFront">
              <a:rot lat="0" lon="0" rev="1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54226384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8321" y="1251140"/>
            <a:ext cx="9984921" cy="4308739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076" y="5622824"/>
            <a:ext cx="6861175" cy="4130776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528"/>
          <a:stretch/>
        </p:blipFill>
        <p:spPr>
          <a:xfrm>
            <a:off x="8037740" y="5531304"/>
            <a:ext cx="3478742" cy="4101574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67EA59-D74C-0E4F-874E-AC85FFF1F4D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8CD3CB4E-CA9B-AEF7-6B8E-2D516A3AFB8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293913" y="262165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EDD02B-53FE-88FE-7944-841127B54F28}"/>
              </a:ext>
            </a:extLst>
          </p:cNvPr>
          <p:cNvSpPr/>
          <p:nvPr/>
        </p:nvSpPr>
        <p:spPr>
          <a:xfrm>
            <a:off x="848193" y="240329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ECBEF7-74DD-38CC-907F-5517796EB02F}"/>
              </a:ext>
            </a:extLst>
          </p:cNvPr>
          <p:cNvSpPr txBox="1"/>
          <p:nvPr/>
        </p:nvSpPr>
        <p:spPr>
          <a:xfrm>
            <a:off x="-1788398" y="4595245"/>
            <a:ext cx="6499274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br>
              <a:rPr lang="en-AU" sz="1800" dirty="0">
                <a:solidFill>
                  <a:schemeClr val="bg1"/>
                </a:solidFill>
              </a:rPr>
            </a:br>
            <a:r>
              <a:rPr lang="en-AU" sz="1800" dirty="0">
                <a:solidFill>
                  <a:schemeClr val="bg1"/>
                </a:solidFill>
              </a:rPr>
              <a:t>Universal American School,</a:t>
            </a:r>
          </a:p>
          <a:p>
            <a:r>
              <a:rPr lang="en-AU" sz="1800" dirty="0">
                <a:solidFill>
                  <a:schemeClr val="bg1"/>
                </a:solidFill>
              </a:rPr>
              <a:t>Dubai, UAE</a:t>
            </a:r>
          </a:p>
        </p:txBody>
      </p:sp>
    </p:spTree>
    <p:extLst>
      <p:ext uri="{BB962C8B-B14F-4D97-AF65-F5344CB8AC3E}">
        <p14:creationId xmlns:p14="http://schemas.microsoft.com/office/powerpoint/2010/main" val="3646794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956" y="1932193"/>
            <a:ext cx="6123215" cy="3325608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3498" y="5274128"/>
            <a:ext cx="4733355" cy="428745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7626" y="4927146"/>
            <a:ext cx="6175375" cy="397182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4194" y="1134836"/>
            <a:ext cx="6029325" cy="3765889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73AC8E-5C12-194C-8A80-7CDAD712AB4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03880068-D0CD-52EC-CA70-BFC75732E36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244928" y="102957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7593F88-AE71-BFCE-AB9C-F4C7AD5F7482}"/>
              </a:ext>
            </a:extLst>
          </p:cNvPr>
          <p:cNvSpPr txBox="1"/>
          <p:nvPr/>
        </p:nvSpPr>
        <p:spPr>
          <a:xfrm>
            <a:off x="5951344" y="9183573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Universal American School, Dubai, UAE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010237-AEA1-4E7C-CD64-835B58C5A1B7}"/>
              </a:ext>
            </a:extLst>
          </p:cNvPr>
          <p:cNvSpPr/>
          <p:nvPr/>
        </p:nvSpPr>
        <p:spPr>
          <a:xfrm>
            <a:off x="848193" y="240329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22789020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8827" y="1954306"/>
            <a:ext cx="5918200" cy="2886635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4109" y="1506070"/>
            <a:ext cx="6356350" cy="7429500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299694" y="5083362"/>
            <a:ext cx="5842173" cy="44577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40CC73-1940-EA44-B191-1DE9E5C0B75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0D663F2A-437B-D596-BB92-D1D9B03D3C4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244928" y="102957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171CFEE-7647-16C3-9570-3487395DC544}"/>
              </a:ext>
            </a:extLst>
          </p:cNvPr>
          <p:cNvSpPr/>
          <p:nvPr/>
        </p:nvSpPr>
        <p:spPr>
          <a:xfrm>
            <a:off x="955769" y="473411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85A611-AC9E-EFF5-C1E7-68828B57DC1B}"/>
              </a:ext>
            </a:extLst>
          </p:cNvPr>
          <p:cNvSpPr txBox="1"/>
          <p:nvPr/>
        </p:nvSpPr>
        <p:spPr>
          <a:xfrm>
            <a:off x="5951344" y="9183573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Universal American School, Dubai, UAE</a:t>
            </a:r>
          </a:p>
        </p:txBody>
      </p:sp>
    </p:spTree>
    <p:extLst>
      <p:ext uri="{BB962C8B-B14F-4D97-AF65-F5344CB8AC3E}">
        <p14:creationId xmlns:p14="http://schemas.microsoft.com/office/powerpoint/2010/main" val="19021573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E749312-6FA7-1A4E-ACC4-13A8373635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549" y="2857500"/>
            <a:ext cx="12914251" cy="5012871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919449-1B22-654E-8D2C-DE2F5564C2B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72E6E901-79CA-3A29-CC93-E1BC9C2CF7C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293914" y="245836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3EFDA7-25FE-5FF9-4EB1-DCD4DBEDD484}"/>
              </a:ext>
            </a:extLst>
          </p:cNvPr>
          <p:cNvSpPr txBox="1"/>
          <p:nvPr/>
        </p:nvSpPr>
        <p:spPr>
          <a:xfrm>
            <a:off x="-580085" y="8024247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Universal American School, Dubai, UAE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2508DF-825B-7D9B-C532-46D18DF3E9B0}"/>
              </a:ext>
            </a:extLst>
          </p:cNvPr>
          <p:cNvSpPr/>
          <p:nvPr/>
        </p:nvSpPr>
        <p:spPr>
          <a:xfrm>
            <a:off x="955769" y="473411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13750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06976" y="380533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  <a:endParaRPr lang="en-US" sz="5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EAC5A-E5B8-CA4B-9F47-85161DCBDBCC}"/>
              </a:ext>
            </a:extLst>
          </p:cNvPr>
          <p:cNvSpPr>
            <a:spLocks/>
          </p:cNvSpPr>
          <p:nvPr/>
        </p:nvSpPr>
        <p:spPr bwMode="auto">
          <a:xfrm>
            <a:off x="308896" y="9060253"/>
            <a:ext cx="1621288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Video</a:t>
            </a:r>
          </a:p>
        </p:txBody>
      </p:sp>
      <p:pic>
        <p:nvPicPr>
          <p:cNvPr id="6" name="Picture 5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C02F85E7-B2B5-DE87-CDBB-39800EBBBB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293914" y="262165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7F31EA-5236-A202-AD9A-9CBB31C19603}"/>
              </a:ext>
            </a:extLst>
          </p:cNvPr>
          <p:cNvSpPr txBox="1"/>
          <p:nvPr/>
        </p:nvSpPr>
        <p:spPr>
          <a:xfrm>
            <a:off x="5507208" y="9222763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Lawrence Middle School, Los Angeles, California, USA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07426F-3429-DAAE-4882-45AA4B087A3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599DBB0-14D0-40E9-4E57-896788542550}"/>
              </a:ext>
            </a:extLst>
          </p:cNvPr>
          <p:cNvSpPr txBox="1"/>
          <p:nvPr/>
        </p:nvSpPr>
        <p:spPr>
          <a:xfrm>
            <a:off x="2056461" y="2716007"/>
            <a:ext cx="9681882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5"/>
              </a:rPr>
              <a:t>https://vimeo.com/1008816318/7a58ebf306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 </a:t>
            </a: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b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YouTube: </a:t>
            </a:r>
          </a:p>
          <a:p>
            <a:r>
              <a:rPr lang="en-US" b="1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6"/>
              </a:rPr>
              <a:t>https://youtu.be/GLZdjHKUC6A</a:t>
            </a:r>
            <a:endParaRPr lang="en-US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637232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4;p15" descr="A group of people in a classroom&#10;&#10;Description automatically generated with low confidence">
            <a:extLst>
              <a:ext uri="{FF2B5EF4-FFF2-40B4-BE49-F238E27FC236}">
                <a16:creationId xmlns:a16="http://schemas.microsoft.com/office/drawing/2014/main" id="{1910DE88-77DD-E245-B4D0-A450E8A3A4A1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7223" y="2520875"/>
            <a:ext cx="4002230" cy="6963784"/>
          </a:xfrm>
          <a:prstGeom prst="rect">
            <a:avLst/>
          </a:prstGeom>
          <a:noFill/>
          <a:ln>
            <a:noFill/>
          </a:ln>
          <a:effectLst>
            <a:softEdge rad="167398"/>
          </a:effectLst>
        </p:spPr>
      </p:pic>
      <p:pic>
        <p:nvPicPr>
          <p:cNvPr id="5" name="Google Shape;139;p19" descr="A picture containing text, person, child&#10;&#10;Description automatically generated">
            <a:extLst>
              <a:ext uri="{FF2B5EF4-FFF2-40B4-BE49-F238E27FC236}">
                <a16:creationId xmlns:a16="http://schemas.microsoft.com/office/drawing/2014/main" id="{9BBB551F-FFA9-904B-A9C5-1021CF74086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1341" y="1416422"/>
            <a:ext cx="4069977" cy="3765177"/>
          </a:xfrm>
          <a:prstGeom prst="rect">
            <a:avLst/>
          </a:prstGeom>
          <a:noFill/>
          <a:ln>
            <a:noFill/>
          </a:ln>
          <a:effectLst>
            <a:softEdge rad="113236"/>
          </a:effectLst>
        </p:spPr>
      </p:pic>
      <p:pic>
        <p:nvPicPr>
          <p:cNvPr id="6" name="Google Shape;106;p15" descr="A picture containing person, child, child, young&#10;&#10;Description automatically generated">
            <a:extLst>
              <a:ext uri="{FF2B5EF4-FFF2-40B4-BE49-F238E27FC236}">
                <a16:creationId xmlns:a16="http://schemas.microsoft.com/office/drawing/2014/main" id="{C7DAFF35-63D7-8A4A-9573-0CF7441A302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659905" y="1219202"/>
            <a:ext cx="3747248" cy="4141693"/>
          </a:xfrm>
          <a:prstGeom prst="rect">
            <a:avLst/>
          </a:prstGeom>
          <a:noFill/>
          <a:ln>
            <a:noFill/>
          </a:ln>
          <a:effectLst>
            <a:softEdge rad="106183"/>
          </a:effectLst>
        </p:spPr>
      </p:pic>
      <p:pic>
        <p:nvPicPr>
          <p:cNvPr id="7" name="Google Shape;107;p15" descr="A picture containing person, child, group, indoor&#10;&#10;Description automatically generated">
            <a:extLst>
              <a:ext uri="{FF2B5EF4-FFF2-40B4-BE49-F238E27FC236}">
                <a16:creationId xmlns:a16="http://schemas.microsoft.com/office/drawing/2014/main" id="{0E33CADA-8F91-6148-87B2-4011A8699F47}"/>
              </a:ext>
            </a:extLst>
          </p:cNvPr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"/>
          <a:stretch/>
        </p:blipFill>
        <p:spPr>
          <a:xfrm>
            <a:off x="4303058" y="5181601"/>
            <a:ext cx="3998259" cy="3836894"/>
          </a:xfrm>
          <a:prstGeom prst="rect">
            <a:avLst/>
          </a:prstGeom>
          <a:noFill/>
          <a:ln>
            <a:noFill/>
          </a:ln>
          <a:effectLst>
            <a:softEdge rad="104608"/>
          </a:effectLst>
        </p:spPr>
      </p:pic>
      <p:pic>
        <p:nvPicPr>
          <p:cNvPr id="8" name="Google Shape;108;p15" descr="A group of children in a classroom&#10;&#10;Description automatically generated with medium confidence">
            <a:extLst>
              <a:ext uri="{FF2B5EF4-FFF2-40B4-BE49-F238E27FC236}">
                <a16:creationId xmlns:a16="http://schemas.microsoft.com/office/drawing/2014/main" id="{AB012235-A69A-5446-AF76-54BEC092FA56}"/>
              </a:ext>
            </a:extLst>
          </p:cNvPr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 b="-2"/>
          <a:stretch/>
        </p:blipFill>
        <p:spPr>
          <a:xfrm>
            <a:off x="8408894" y="5199529"/>
            <a:ext cx="4303059" cy="3711389"/>
          </a:xfrm>
          <a:prstGeom prst="rect">
            <a:avLst/>
          </a:prstGeom>
          <a:noFill/>
          <a:ln>
            <a:noFill/>
          </a:ln>
          <a:effectLst>
            <a:softEdge rad="126633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DE436F-55F3-9142-8922-7B16CC495D9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74D0E8-31BC-0E43-C7D9-DE3DB1B77E19}"/>
              </a:ext>
            </a:extLst>
          </p:cNvPr>
          <p:cNvSpPr/>
          <p:nvPr/>
        </p:nvSpPr>
        <p:spPr>
          <a:xfrm flipH="1">
            <a:off x="6154368" y="9184315"/>
            <a:ext cx="99253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200" dirty="0">
                <a:solidFill>
                  <a:schemeClr val="bg1"/>
                </a:solidFill>
                <a:latin typeface="+mj-lt"/>
              </a:rPr>
              <a:t>Winchelsea Primary, Victoria, Australia</a:t>
            </a:r>
            <a:endParaRPr lang="en-AU" sz="1800" kern="1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2" name="Picture 11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F2E4878C-21F4-FF16-DE3C-EC7FA41C05A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279626" y="515257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5BB1FC2-4AF2-C997-95A0-713508617205}"/>
              </a:ext>
            </a:extLst>
          </p:cNvPr>
          <p:cNvSpPr/>
          <p:nvPr/>
        </p:nvSpPr>
        <p:spPr>
          <a:xfrm>
            <a:off x="787041" y="405216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</a:p>
        </p:txBody>
      </p:sp>
    </p:spTree>
    <p:extLst>
      <p:ext uri="{BB962C8B-B14F-4D97-AF65-F5344CB8AC3E}">
        <p14:creationId xmlns:p14="http://schemas.microsoft.com/office/powerpoint/2010/main" val="4093159709"/>
      </p:ext>
    </p:extLst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FBAE020C-4048-D649-804B-475287BB46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2332" y="1441069"/>
            <a:ext cx="9468696" cy="73829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9FECC4-4C4E-B745-B50F-DCC90315CDD7}"/>
              </a:ext>
            </a:extLst>
          </p:cNvPr>
          <p:cNvSpPr/>
          <p:nvPr/>
        </p:nvSpPr>
        <p:spPr>
          <a:xfrm flipH="1">
            <a:off x="7344590" y="9175007"/>
            <a:ext cx="99253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200" dirty="0">
                <a:solidFill>
                  <a:schemeClr val="bg1"/>
                </a:solidFill>
                <a:latin typeface="+mj-lt"/>
              </a:rPr>
              <a:t>Winchelsea Primary, Victoria, Australia</a:t>
            </a:r>
            <a:endParaRPr lang="en-AU" sz="1800" kern="12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5CBD7D-6EF9-8045-B03E-4F7522F1BC8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8" name="Picture 7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CFCEAFD0-ED02-FEFE-887C-E26CAE25F7C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279626" y="515257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34F1CC4-7F6F-A2FF-01D4-749DF57A3584}"/>
              </a:ext>
            </a:extLst>
          </p:cNvPr>
          <p:cNvSpPr/>
          <p:nvPr/>
        </p:nvSpPr>
        <p:spPr>
          <a:xfrm>
            <a:off x="787041" y="405216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Student Voice in Action</a:t>
            </a:r>
          </a:p>
        </p:txBody>
      </p:sp>
    </p:spTree>
    <p:extLst>
      <p:ext uri="{BB962C8B-B14F-4D97-AF65-F5344CB8AC3E}">
        <p14:creationId xmlns:p14="http://schemas.microsoft.com/office/powerpoint/2010/main" val="1328179515"/>
      </p:ext>
    </p:extLst>
  </p:cSld>
  <p:clrMapOvr>
    <a:masterClrMapping/>
  </p:clrMapOvr>
  <p:transition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1145770">
            <a:off x="920448" y="4033608"/>
            <a:ext cx="6439711" cy="710245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Chalkduster"/>
                <a:cs typeface="Chalkduster"/>
              </a:rPr>
              <a:t>What skills do your students need for their voices to be heard?</a:t>
            </a: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10238">
            <a:off x="740888" y="466927"/>
            <a:ext cx="2508150" cy="3084379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649029" y="697278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Voice.JPG">
            <a:extLst>
              <a:ext uri="{FF2B5EF4-FFF2-40B4-BE49-F238E27FC236}">
                <a16:creationId xmlns:a16="http://schemas.microsoft.com/office/drawing/2014/main" id="{CFFB73E5-7816-D040-8BD6-D1C4F08094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0007" y="2956941"/>
            <a:ext cx="4648298" cy="5908024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115782877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F8E8D458-4476-84F9-5C52-474994032F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282" y="225358"/>
            <a:ext cx="10032204" cy="7294543"/>
          </a:xfrm>
          <a:prstGeom prst="rect">
            <a:avLst/>
          </a:prstGeom>
        </p:spPr>
      </p:pic>
      <p:pic>
        <p:nvPicPr>
          <p:cNvPr id="4" name="Picture 3" descr="Table&#10;&#10;Description automatically generated with medium confidence">
            <a:extLst>
              <a:ext uri="{FF2B5EF4-FFF2-40B4-BE49-F238E27FC236}">
                <a16:creationId xmlns:a16="http://schemas.microsoft.com/office/drawing/2014/main" id="{10FC87EC-B463-9B68-51B3-8E4A23B7D52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462" y="2553868"/>
            <a:ext cx="9686878" cy="7047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98192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687" y="363928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Voice Instructional Strategies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25B8C8-094F-FEB3-4BB2-8530FAC06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605" y="3202162"/>
            <a:ext cx="4978400" cy="6286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508F2F-CFA1-18B5-CAFD-853600B0C16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060559">
            <a:off x="892629" y="363929"/>
            <a:ext cx="2351314" cy="2501518"/>
          </a:xfrm>
          <a:prstGeom prst="rect">
            <a:avLst/>
          </a:prstGeom>
          <a:effectLst>
            <a:softEdge rad="108019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30A2D7-B998-0CD5-EE2B-6AB2467928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0542" y="2547203"/>
            <a:ext cx="5324263" cy="674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88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43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4BCCC351-4DC5-4ADF-77AE-5A4A14861E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4246" y="1917353"/>
            <a:ext cx="8453796" cy="6292361"/>
          </a:xfrm>
          <a:prstGeom prst="rect">
            <a:avLst/>
          </a:prstGeom>
        </p:spPr>
      </p:pic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5B195A6E-04BC-A0A3-880D-8129973E1B1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2123" y="3223278"/>
            <a:ext cx="8214127" cy="629236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0B022710-EF28-5C98-A5AF-A3D8B7FDD725}"/>
              </a:ext>
            </a:extLst>
          </p:cNvPr>
          <p:cNvSpPr/>
          <p:nvPr/>
        </p:nvSpPr>
        <p:spPr>
          <a:xfrm>
            <a:off x="630548" y="3685926"/>
            <a:ext cx="914400" cy="914400"/>
          </a:xfrm>
          <a:prstGeom prst="ellipse">
            <a:avLst/>
          </a:prstGeom>
          <a:blipFill rotWithShape="1">
            <a:blip r:embed="rId5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B4EA2CE-5134-6485-1585-183DEF792BF2}"/>
              </a:ext>
            </a:extLst>
          </p:cNvPr>
          <p:cNvSpPr/>
          <p:nvPr/>
        </p:nvSpPr>
        <p:spPr>
          <a:xfrm>
            <a:off x="641165" y="4778910"/>
            <a:ext cx="914400" cy="914400"/>
          </a:xfrm>
          <a:prstGeom prst="ellipse">
            <a:avLst/>
          </a:prstGeom>
          <a:solidFill>
            <a:srgbClr val="FFFF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097B5D5-3C7C-5C44-84A9-10A24D641ABC}"/>
              </a:ext>
            </a:extLst>
          </p:cNvPr>
          <p:cNvSpPr/>
          <p:nvPr/>
        </p:nvSpPr>
        <p:spPr>
          <a:xfrm>
            <a:off x="634658" y="5871894"/>
            <a:ext cx="914400" cy="914400"/>
          </a:xfrm>
          <a:prstGeom prst="ellipse">
            <a:avLst/>
          </a:prstGeom>
          <a:solidFill>
            <a:srgbClr val="21A647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48B6952-DB17-343A-8EDD-E811CE886F72}"/>
              </a:ext>
            </a:extLst>
          </p:cNvPr>
          <p:cNvSpPr/>
          <p:nvPr/>
        </p:nvSpPr>
        <p:spPr>
          <a:xfrm>
            <a:off x="630548" y="6964878"/>
            <a:ext cx="914400" cy="914400"/>
          </a:xfrm>
          <a:prstGeom prst="ellipse">
            <a:avLst/>
          </a:prstGeom>
          <a:solidFill>
            <a:srgbClr val="FF00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AB4A9C-63A1-7246-B2BD-52F698154B5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94110">
            <a:off x="179682" y="213155"/>
            <a:ext cx="1739967" cy="2146516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697F395-88ED-77B3-FEAC-FAB91FBB0AE8}"/>
              </a:ext>
            </a:extLst>
          </p:cNvPr>
          <p:cNvSpPr txBox="1"/>
          <p:nvPr/>
        </p:nvSpPr>
        <p:spPr>
          <a:xfrm>
            <a:off x="2040017" y="118147"/>
            <a:ext cx="9209208" cy="2133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Challenge Time</a:t>
            </a:r>
          </a:p>
          <a:p>
            <a:pPr algn="l" rtl="0" latinLnBrk="1" hangingPunct="0"/>
            <a:r>
              <a:rPr lang="en-US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Pathways to Strengthen Voice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72662342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C0450EE-33C4-1D4A-9554-8BAD2D435D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621966" y="8911859"/>
            <a:ext cx="1190453" cy="675997"/>
          </a:xfrm>
          <a:prstGeom prst="rect">
            <a:avLst/>
          </a:prstGeom>
        </p:spPr>
      </p:pic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8C379B4D-2312-8B2D-3C9D-99EF4882369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629" y="173368"/>
            <a:ext cx="9519924" cy="7219415"/>
          </a:xfrm>
          <a:prstGeom prst="rect">
            <a:avLst/>
          </a:prstGeom>
        </p:spPr>
      </p:pic>
      <p:pic>
        <p:nvPicPr>
          <p:cNvPr id="7" name="Picture 6" descr="Timeline&#10;&#10;Description automatically generated">
            <a:extLst>
              <a:ext uri="{FF2B5EF4-FFF2-40B4-BE49-F238E27FC236}">
                <a16:creationId xmlns:a16="http://schemas.microsoft.com/office/drawing/2014/main" id="{FAE872B0-E450-0B0C-5934-09CF3F2EAA9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2903" y="3572537"/>
            <a:ext cx="7335519" cy="51893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AA7F02-9CAA-4DFE-32D2-92D2046B9FF5}"/>
              </a:ext>
            </a:extLst>
          </p:cNvPr>
          <p:cNvSpPr txBox="1"/>
          <p:nvPr/>
        </p:nvSpPr>
        <p:spPr>
          <a:xfrm>
            <a:off x="1277935" y="7854604"/>
            <a:ext cx="3146662" cy="1395254"/>
          </a:xfrm>
          <a:prstGeom prst="rect">
            <a:avLst/>
          </a:prstGeom>
          <a:noFill/>
          <a:ln w="38100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Teacher Peer Observation</a:t>
            </a:r>
            <a:b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Voice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96482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630346"/>
            <a:ext cx="13004800" cy="2475396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Rolling Reflections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681BA9-042D-5D4E-B420-90C73AC096F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07348" y="11333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6F0398E5-BABB-514C-BA91-1BAC365860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4833" y="7020734"/>
            <a:ext cx="2029798" cy="2076772"/>
          </a:xfrm>
          <a:prstGeom prst="rect">
            <a:avLst/>
          </a:prstGeom>
          <a:effectLst>
            <a:softEdge rad="156267"/>
          </a:effectLst>
        </p:spPr>
      </p:pic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0D876C14-06B5-384C-B9BB-DC62BC1BA6B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0192" y="4293028"/>
            <a:ext cx="2095320" cy="2153438"/>
          </a:xfrm>
          <a:prstGeom prst="rect">
            <a:avLst/>
          </a:prstGeom>
          <a:effectLst>
            <a:softEdge rad="128775"/>
          </a:effectLst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1B8BE647-15C5-2A4C-9F07-8744F7D822C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3304" y="1549831"/>
            <a:ext cx="1928083" cy="2309248"/>
          </a:xfrm>
          <a:prstGeom prst="rect">
            <a:avLst/>
          </a:prstGeom>
          <a:effectLst>
            <a:softEdge rad="93245"/>
          </a:effectLst>
        </p:spPr>
      </p:pic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9D76A4E2-E497-B448-8666-72CE7F386D7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973" y="7082726"/>
            <a:ext cx="2320914" cy="2216258"/>
          </a:xfrm>
          <a:prstGeom prst="rect">
            <a:avLst/>
          </a:prstGeom>
          <a:effectLst>
            <a:softEdge rad="205496"/>
          </a:effectLst>
        </p:spPr>
      </p:pic>
      <p:pic>
        <p:nvPicPr>
          <p:cNvPr id="16" name="Picture 15" descr="A picture containing text, sky, outdoor, sign&#10;&#10;Description automatically generated">
            <a:extLst>
              <a:ext uri="{FF2B5EF4-FFF2-40B4-BE49-F238E27FC236}">
                <a16:creationId xmlns:a16="http://schemas.microsoft.com/office/drawing/2014/main" id="{5EEC6DC8-9508-EB43-A65C-B7E9D2EE513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675" y="4277532"/>
            <a:ext cx="2643522" cy="2187530"/>
          </a:xfrm>
          <a:prstGeom prst="rect">
            <a:avLst/>
          </a:prstGeom>
          <a:effectLst>
            <a:softEdge rad="233796"/>
          </a:effectLst>
        </p:spPr>
      </p:pic>
      <p:pic>
        <p:nvPicPr>
          <p:cNvPr id="18" name="Picture 17" descr="Shape, square&#10;&#10;Description automatically generated">
            <a:extLst>
              <a:ext uri="{FF2B5EF4-FFF2-40B4-BE49-F238E27FC236}">
                <a16:creationId xmlns:a16="http://schemas.microsoft.com/office/drawing/2014/main" id="{2983B3BC-6246-2A4A-B0BC-76157BA4312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85980" y="1642822"/>
            <a:ext cx="2406496" cy="2138765"/>
          </a:xfrm>
          <a:prstGeom prst="rect">
            <a:avLst/>
          </a:prstGeom>
          <a:effectLst>
            <a:softEdge rad="162522"/>
          </a:effectLst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665B9CF7-8A9B-3F4D-A062-734D9417CFCA}"/>
              </a:ext>
            </a:extLst>
          </p:cNvPr>
          <p:cNvSpPr txBox="1">
            <a:spLocks/>
          </p:cNvSpPr>
          <p:nvPr/>
        </p:nvSpPr>
        <p:spPr>
          <a:xfrm>
            <a:off x="2570136" y="1397349"/>
            <a:ext cx="4249119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What is sticking with you from the Voice definition?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F1DFC75-743B-D644-8CE6-D4FF4FFEFCD4}"/>
              </a:ext>
            </a:extLst>
          </p:cNvPr>
          <p:cNvSpPr txBox="1">
            <a:spLocks/>
          </p:cNvSpPr>
          <p:nvPr/>
        </p:nvSpPr>
        <p:spPr>
          <a:xfrm>
            <a:off x="2627178" y="4091735"/>
            <a:ext cx="4366126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What voice skills are you going to intentionally develop in students?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E8E6136-249B-904B-B247-9518D52809DE}"/>
              </a:ext>
            </a:extLst>
          </p:cNvPr>
          <p:cNvSpPr txBox="1">
            <a:spLocks/>
          </p:cNvSpPr>
          <p:nvPr/>
        </p:nvSpPr>
        <p:spPr>
          <a:xfrm>
            <a:off x="2592476" y="7075713"/>
            <a:ext cx="4249119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What connections can you make to the Kansas State Board &amp; Social Emotional Goals?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404FF4BF-DDD6-4B41-9FEE-4B07E6181F0C}"/>
              </a:ext>
            </a:extLst>
          </p:cNvPr>
          <p:cNvSpPr txBox="1">
            <a:spLocks/>
          </p:cNvSpPr>
          <p:nvPr/>
        </p:nvSpPr>
        <p:spPr>
          <a:xfrm>
            <a:off x="8879667" y="1363770"/>
            <a:ext cx="4249119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Which SV Pathways are you most interested in exploring?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DB54A5B-F569-AA47-A3D2-714AF73F935C}"/>
              </a:ext>
            </a:extLst>
          </p:cNvPr>
          <p:cNvSpPr txBox="1">
            <a:spLocks/>
          </p:cNvSpPr>
          <p:nvPr/>
        </p:nvSpPr>
        <p:spPr>
          <a:xfrm>
            <a:off x="9017859" y="4181001"/>
            <a:ext cx="3972733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What key take away from this session will you share with a colleague?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3D1D33A-EC9A-694B-AF59-507BCFE9A3DC}"/>
              </a:ext>
            </a:extLst>
          </p:cNvPr>
          <p:cNvSpPr txBox="1">
            <a:spLocks/>
          </p:cNvSpPr>
          <p:nvPr/>
        </p:nvSpPr>
        <p:spPr>
          <a:xfrm>
            <a:off x="8741473" y="7164874"/>
            <a:ext cx="4249119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Wild Card! Share anything you want related to Student Voice!</a:t>
            </a:r>
          </a:p>
        </p:txBody>
      </p:sp>
    </p:spTree>
    <p:extLst>
      <p:ext uri="{BB962C8B-B14F-4D97-AF65-F5344CB8AC3E}">
        <p14:creationId xmlns:p14="http://schemas.microsoft.com/office/powerpoint/2010/main" val="25959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7053" y="287414"/>
            <a:ext cx="10487610" cy="19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</a:p>
          <a:p>
            <a:pPr algn="ctr">
              <a:defRPr/>
            </a:pP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70905D-A164-610F-2A4C-7EF7C261ACEC}"/>
              </a:ext>
            </a:extLst>
          </p:cNvPr>
          <p:cNvSpPr txBox="1"/>
          <p:nvPr/>
        </p:nvSpPr>
        <p:spPr>
          <a:xfrm>
            <a:off x="1557053" y="8868078"/>
            <a:ext cx="989069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https://quagliainstitute.org/power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 descr="A qr code with a cartoon character reading a book&#10;&#10;Description automatically generated">
            <a:extLst>
              <a:ext uri="{FF2B5EF4-FFF2-40B4-BE49-F238E27FC236}">
                <a16:creationId xmlns:a16="http://schemas.microsoft.com/office/drawing/2014/main" id="{BFB2A5E6-B83B-EE8A-1DBF-DB15F46CAD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0441" y="1477989"/>
            <a:ext cx="6783917" cy="679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2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289599"/>
            <a:ext cx="12662460" cy="318035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What is your “Mic Drop” moment</a:t>
            </a:r>
            <a:b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of learning from today?</a:t>
            </a: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 rtl="0" latinLnBrk="1" hangingPunct="0"/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DDE59E-6740-FE43-99B1-E1A7E9DA7B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erson in a black shirt holding a microphone&#10;&#10;Description automatically generated">
            <a:extLst>
              <a:ext uri="{FF2B5EF4-FFF2-40B4-BE49-F238E27FC236}">
                <a16:creationId xmlns:a16="http://schemas.microsoft.com/office/drawing/2014/main" id="{D2D470D4-5A2A-2E51-56F5-8097903674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7671" y="2608171"/>
            <a:ext cx="9949458" cy="557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16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87027" y="2702872"/>
            <a:ext cx="6313874" cy="5024963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What is your mic drop moment of learning from this discussion on Student Voice?</a:t>
            </a:r>
          </a:p>
          <a:p>
            <a:endParaRPr lang="en-US" sz="44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664677" y="569582"/>
            <a:ext cx="9881615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0"/>
          </a:effectLst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Mic Drop Moments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BF8B8D-AF50-994F-8833-E6F3FDD4B1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Google Shape;245;p39">
            <a:extLst>
              <a:ext uri="{FF2B5EF4-FFF2-40B4-BE49-F238E27FC236}">
                <a16:creationId xmlns:a16="http://schemas.microsoft.com/office/drawing/2014/main" id="{08B1026F-6267-5C42-8C5B-B400F242062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46628">
            <a:off x="1398723" y="2242015"/>
            <a:ext cx="4384517" cy="6561576"/>
          </a:xfrm>
          <a:prstGeom prst="rect">
            <a:avLst/>
          </a:prstGeom>
          <a:noFill/>
          <a:ln>
            <a:noFill/>
          </a:ln>
          <a:effectLst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412662520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91D6-D928-05B4-1E33-948B9B9CA62B}"/>
              </a:ext>
            </a:extLst>
          </p:cNvPr>
          <p:cNvSpPr txBox="1">
            <a:spLocks/>
          </p:cNvSpPr>
          <p:nvPr/>
        </p:nvSpPr>
        <p:spPr>
          <a:xfrm>
            <a:off x="487679" y="640942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Closing Thoughts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from Dr. Russ!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B1516B-8AB7-B021-0BBC-2416066A253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6" name="Picture 5" descr="A cartoon character with a beard and glasses&#10;&#10;Description automatically generated">
            <a:extLst>
              <a:ext uri="{FF2B5EF4-FFF2-40B4-BE49-F238E27FC236}">
                <a16:creationId xmlns:a16="http://schemas.microsoft.com/office/drawing/2014/main" id="{5B1C8F86-C6FC-8C69-DC5D-5BD6AEC612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97645">
            <a:off x="3873499" y="2953892"/>
            <a:ext cx="5257800" cy="6311900"/>
          </a:xfrm>
          <a:prstGeom prst="rect">
            <a:avLst/>
          </a:prstGeom>
          <a:effectLst>
            <a:softEdge rad="207207"/>
          </a:effectLst>
        </p:spPr>
      </p:pic>
    </p:spTree>
    <p:extLst>
      <p:ext uri="{BB962C8B-B14F-4D97-AF65-F5344CB8AC3E}">
        <p14:creationId xmlns:p14="http://schemas.microsoft.com/office/powerpoint/2010/main" val="34111802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497" y="7351059"/>
            <a:ext cx="11919496" cy="20089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83643A2-B91F-134A-9C0A-38CBA53B6472}"/>
              </a:ext>
            </a:extLst>
          </p:cNvPr>
          <p:cNvSpPr/>
          <p:nvPr/>
        </p:nvSpPr>
        <p:spPr>
          <a:xfrm>
            <a:off x="-1532957" y="2449348"/>
            <a:ext cx="16073819" cy="197797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Power of </a:t>
            </a:r>
            <a:b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Student Voice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F8643E-CDD0-7246-A819-0EEB5EDB4844}"/>
              </a:ext>
            </a:extLst>
          </p:cNvPr>
          <p:cNvSpPr/>
          <p:nvPr/>
        </p:nvSpPr>
        <p:spPr>
          <a:xfrm>
            <a:off x="199505" y="3438333"/>
            <a:ext cx="13165220" cy="4193963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&amp; 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Lisa Lande</a:t>
            </a: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QISVAtweets</a:t>
            </a: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 @</a:t>
            </a:r>
            <a:r>
              <a:rPr lang="en-US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Lisa_Lande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September 10, 2024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58EBCA8-D7DE-EF9A-EFDB-A59A5CF8A55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240927"/>
            <a:ext cx="5853952" cy="1885317"/>
          </a:xfrm>
          <a:prstGeom prst="rect">
            <a:avLst/>
          </a:prstGeom>
          <a:effectLst>
            <a:softEdge rad="47562"/>
          </a:effectLst>
        </p:spPr>
      </p:pic>
    </p:spTree>
    <p:extLst>
      <p:ext uri="{BB962C8B-B14F-4D97-AF65-F5344CB8AC3E}">
        <p14:creationId xmlns:p14="http://schemas.microsoft.com/office/powerpoint/2010/main" val="59622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167128</TotalTime>
  <Words>1340</Words>
  <Application>Microsoft Macintosh PowerPoint</Application>
  <PresentationFormat>Custom</PresentationFormat>
  <Paragraphs>297</Paragraphs>
  <Slides>84</Slides>
  <Notes>41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1" baseType="lpstr">
      <vt:lpstr>Arial</vt:lpstr>
      <vt:lpstr>Calibri</vt:lpstr>
      <vt:lpstr>Chalkduster</vt:lpstr>
      <vt:lpstr>Comic Sans MS</vt:lpstr>
      <vt:lpstr>Helvetica Light</vt:lpstr>
      <vt:lpstr>Helvetica Neue</vt:lpstr>
      <vt:lpstr>White</vt:lpstr>
      <vt:lpstr>PowerPoint Presentation</vt:lpstr>
      <vt:lpstr>PowerPoint Presentation</vt:lpstr>
      <vt:lpstr>PowerPoint Presentation</vt:lpstr>
      <vt:lpstr>Learning Intention We are learning about the power of amplifying voice in schools to support students in reaching their fullest potential.</vt:lpstr>
      <vt:lpstr>Making Connections</vt:lpstr>
      <vt:lpstr>PowerPoint Presentation</vt:lpstr>
      <vt:lpstr>PowerPoint Presentation</vt:lpstr>
      <vt:lpstr>Academic Speed Dating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54% of students report that adults listen to student suggestions.</vt:lpstr>
      <vt:lpstr>52% of students report using their voice to express their thoughts &amp; ideas.</vt:lpstr>
      <vt:lpstr>52% of students report having a voice in decision making at school.  </vt:lpstr>
      <vt:lpstr>51% of students say they work with adults to make their school better.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Story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Voice Instructional Strategies</vt:lpstr>
      <vt:lpstr>Challenge Time…</vt:lpstr>
      <vt:lpstr>PowerPoint Presentation</vt:lpstr>
      <vt:lpstr>PowerPoint Presentation</vt:lpstr>
      <vt:lpstr>Rolling Reflections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724</cp:revision>
  <cp:lastPrinted>2022-09-30T01:17:24Z</cp:lastPrinted>
  <dcterms:modified xsi:type="dcterms:W3CDTF">2024-09-12T13:35:15Z</dcterms:modified>
</cp:coreProperties>
</file>