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1266" r:id="rId2"/>
    <p:sldId id="1267" r:id="rId3"/>
    <p:sldId id="4518" r:id="rId4"/>
    <p:sldId id="4515" r:id="rId5"/>
    <p:sldId id="4516" r:id="rId6"/>
    <p:sldId id="4519" r:id="rId7"/>
    <p:sldId id="4555" r:id="rId8"/>
    <p:sldId id="4522" r:id="rId9"/>
    <p:sldId id="4526" r:id="rId10"/>
    <p:sldId id="4531" r:id="rId11"/>
    <p:sldId id="4530" r:id="rId12"/>
    <p:sldId id="4532" r:id="rId13"/>
    <p:sldId id="4523" r:id="rId14"/>
    <p:sldId id="4527" r:id="rId15"/>
    <p:sldId id="4539" r:id="rId16"/>
    <p:sldId id="4524" r:id="rId17"/>
    <p:sldId id="4528" r:id="rId18"/>
    <p:sldId id="4541" r:id="rId19"/>
    <p:sldId id="4525" r:id="rId20"/>
    <p:sldId id="4529" r:id="rId21"/>
    <p:sldId id="4542" r:id="rId22"/>
    <p:sldId id="649" r:id="rId23"/>
    <p:sldId id="659" r:id="rId24"/>
    <p:sldId id="660" r:id="rId25"/>
    <p:sldId id="661" r:id="rId26"/>
    <p:sldId id="662" r:id="rId27"/>
    <p:sldId id="663" r:id="rId28"/>
    <p:sldId id="664" r:id="rId29"/>
    <p:sldId id="665" r:id="rId30"/>
    <p:sldId id="666" r:id="rId31"/>
    <p:sldId id="667" r:id="rId32"/>
    <p:sldId id="668" r:id="rId33"/>
    <p:sldId id="669" r:id="rId34"/>
    <p:sldId id="670" r:id="rId35"/>
    <p:sldId id="4552" r:id="rId36"/>
    <p:sldId id="4562" r:id="rId37"/>
    <p:sldId id="4563" r:id="rId38"/>
    <p:sldId id="4511" r:id="rId39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A647"/>
    <a:srgbClr val="F4B7AD"/>
    <a:srgbClr val="FF68B7"/>
    <a:srgbClr val="97C72B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88" autoAdjust="0"/>
    <p:restoredTop sz="86585" autoAdjust="0"/>
  </p:normalViewPr>
  <p:slideViewPr>
    <p:cSldViewPr snapToGrid="0" snapToObjects="1">
      <p:cViewPr varScale="1">
        <p:scale>
          <a:sx n="59" d="100"/>
          <a:sy n="59" d="100"/>
        </p:scale>
        <p:origin x="2376" y="192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9/11/24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19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979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92568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827355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849725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343628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512669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79726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681853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395809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767786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308602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599621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r>
              <a:rPr lang="en-US" dirty="0">
                <a:latin typeface="Arial" pitchFamily="-65" charset="0"/>
              </a:rPr>
              <a:t>United in order to progress.</a:t>
            </a:r>
          </a:p>
        </p:txBody>
      </p:sp>
    </p:spTree>
    <p:extLst>
      <p:ext uri="{BB962C8B-B14F-4D97-AF65-F5344CB8AC3E}">
        <p14:creationId xmlns:p14="http://schemas.microsoft.com/office/powerpoint/2010/main" val="26333201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863039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18586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r>
              <a:rPr lang="en-US" dirty="0">
                <a:latin typeface="Arial" pitchFamily="-65" charset="0"/>
              </a:rPr>
              <a:t>United in order to progress.</a:t>
            </a:r>
          </a:p>
        </p:txBody>
      </p:sp>
    </p:spTree>
    <p:extLst>
      <p:ext uri="{BB962C8B-B14F-4D97-AF65-F5344CB8AC3E}">
        <p14:creationId xmlns:p14="http://schemas.microsoft.com/office/powerpoint/2010/main" val="33388304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215675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204562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r>
              <a:rPr lang="en-US" dirty="0">
                <a:latin typeface="Arial" pitchFamily="-65" charset="0"/>
              </a:rPr>
              <a:t>United in order to progress.</a:t>
            </a:r>
          </a:p>
        </p:txBody>
      </p:sp>
    </p:spTree>
    <p:extLst>
      <p:ext uri="{BB962C8B-B14F-4D97-AF65-F5344CB8AC3E}">
        <p14:creationId xmlns:p14="http://schemas.microsoft.com/office/powerpoint/2010/main" val="12499063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r>
              <a:rPr lang="en-US" dirty="0">
                <a:latin typeface="Arial" pitchFamily="-65" charset="0"/>
              </a:rPr>
              <a:t>United in order to progress.</a:t>
            </a:r>
          </a:p>
        </p:txBody>
      </p:sp>
    </p:spTree>
    <p:extLst>
      <p:ext uri="{BB962C8B-B14F-4D97-AF65-F5344CB8AC3E}">
        <p14:creationId xmlns:p14="http://schemas.microsoft.com/office/powerpoint/2010/main" val="1816139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2" r:id="rId5"/>
    <p:sldLayoutId id="2147483665" r:id="rId6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hyperlink" Target="http://www.quagliainstitute.org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15.png"/><Relationship Id="rId4" Type="http://schemas.openxmlformats.org/officeDocument/2006/relationships/image" Target="../media/image5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uagliainstitute.org/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454" y="8222765"/>
            <a:ext cx="7653886" cy="129002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534513" y="240809"/>
            <a:ext cx="16073819" cy="114697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6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Power of Purpose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-485689" y="4068992"/>
            <a:ext cx="13976172" cy="394774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32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Russ Quaglia &amp; Dr. Lisa Lande </a:t>
            </a:r>
            <a:r>
              <a:rPr lang="en-US" sz="32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www.quagliainstitute.org</a:t>
            </a:r>
            <a:endParaRPr lang="en-US" sz="3200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r>
              <a:rPr lang="en-US" sz="32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@</a:t>
            </a:r>
            <a:r>
              <a:rPr lang="en-US" sz="3200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QISVAtweets</a:t>
            </a:r>
            <a:br>
              <a:rPr lang="en-US" sz="32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</a:br>
            <a:r>
              <a:rPr lang="en-US" sz="32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September 11, 2024</a:t>
            </a:r>
            <a:endParaRPr lang="en-US" sz="3200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4" name="Picture 3" descr="A logo of a heart and a hand&#10;&#10;Description automatically generated">
            <a:extLst>
              <a:ext uri="{FF2B5EF4-FFF2-40B4-BE49-F238E27FC236}">
                <a16:creationId xmlns:a16="http://schemas.microsoft.com/office/drawing/2014/main" id="{A1E92B6A-C97E-2EE3-59EF-EDDA407A92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004" y="1387784"/>
            <a:ext cx="4810784" cy="432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49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9429" y="826799"/>
            <a:ext cx="9775371" cy="2590167"/>
          </a:xfrm>
        </p:spPr>
        <p:txBody>
          <a:bodyPr anchor="ctr"/>
          <a:lstStyle/>
          <a:p>
            <a:pPr rtl="0">
              <a:lnSpc>
                <a:spcPct val="130000"/>
              </a:lnSpc>
            </a:pP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Learning Intention</a:t>
            </a:r>
            <a:b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We are learning about Purpose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as a renewable energy source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to fuel &amp; guide educators.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7542" y="4215737"/>
            <a:ext cx="13201028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 latinLnBrk="1" hangingPunct="0"/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Success Criteria</a:t>
            </a: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Consider how Purpose is the driving force that gives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meaning to educators’ actions.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Reflect on your fundamental Values, Passions, Aspirations, &amp; Skills to help define &amp; drive your Purpose.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Leverage your Purpose as energy to guide your career,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shape decisions, &amp; motivate you towards personal 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fulfilment &amp; contributions to the greater good.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>
                <a:solidFill>
                  <a:srgbClr val="FFFF00"/>
                </a:solidFill>
                <a:latin typeface="Chalkduster"/>
                <a:cs typeface="Chalkduster"/>
              </a:rPr>
              <a:t>Today will be a home run for me if…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drawing of a target with a arrow in the middle&#10;&#10;Description automatically generated">
            <a:extLst>
              <a:ext uri="{FF2B5EF4-FFF2-40B4-BE49-F238E27FC236}">
                <a16:creationId xmlns:a16="http://schemas.microsoft.com/office/drawing/2014/main" id="{170CB401-DE34-97B8-AF47-291746D77A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7624">
            <a:off x="845458" y="344880"/>
            <a:ext cx="2961947" cy="3702434"/>
          </a:xfrm>
          <a:prstGeom prst="rect">
            <a:avLst/>
          </a:prstGeom>
          <a:effectLst>
            <a:softEdge rad="216102"/>
          </a:effectLst>
        </p:spPr>
      </p:pic>
    </p:spTree>
    <p:extLst>
      <p:ext uri="{BB962C8B-B14F-4D97-AF65-F5344CB8AC3E}">
        <p14:creationId xmlns:p14="http://schemas.microsoft.com/office/powerpoint/2010/main" val="246957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onkey with long hair&#10;&#10;Description automatically generated">
            <a:extLst>
              <a:ext uri="{FF2B5EF4-FFF2-40B4-BE49-F238E27FC236}">
                <a16:creationId xmlns:a16="http://schemas.microsoft.com/office/drawing/2014/main" id="{AFF5552A-0807-6010-3C2E-0422155E0E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9" t="4077" r="4711" b="3830"/>
          <a:stretch/>
        </p:blipFill>
        <p:spPr>
          <a:xfrm>
            <a:off x="126169" y="490682"/>
            <a:ext cx="4356306" cy="5295900"/>
          </a:xfrm>
          <a:prstGeom prst="rect">
            <a:avLst/>
          </a:prstGeom>
          <a:effectLst>
            <a:softEdge rad="42911"/>
          </a:effectLst>
        </p:spPr>
      </p:pic>
      <p:pic>
        <p:nvPicPr>
          <p:cNvPr id="8" name="Picture 7" descr="A group of cans of energy drinks&#10;&#10;Description automatically generated">
            <a:extLst>
              <a:ext uri="{FF2B5EF4-FFF2-40B4-BE49-F238E27FC236}">
                <a16:creationId xmlns:a16="http://schemas.microsoft.com/office/drawing/2014/main" id="{1F6A735A-E3D5-44F9-CF23-4EA8E3E6A9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17" y="6225311"/>
            <a:ext cx="4177709" cy="2868813"/>
          </a:xfrm>
          <a:prstGeom prst="rect">
            <a:avLst/>
          </a:prstGeom>
          <a:effectLst>
            <a:softEdge rad="54934"/>
          </a:effectLst>
        </p:spPr>
      </p:pic>
      <p:pic>
        <p:nvPicPr>
          <p:cNvPr id="11" name="Picture 10" descr="A person holding a sign with a pile of crumpled paper&#10;&#10;Description automatically generated">
            <a:extLst>
              <a:ext uri="{FF2B5EF4-FFF2-40B4-BE49-F238E27FC236}">
                <a16:creationId xmlns:a16="http://schemas.microsoft.com/office/drawing/2014/main" id="{7E19D7CD-6496-1F6A-1665-BC7BBFD35C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596" y="5012343"/>
            <a:ext cx="5139056" cy="4250575"/>
          </a:xfrm>
          <a:prstGeom prst="rect">
            <a:avLst/>
          </a:prstGeom>
          <a:effectLst>
            <a:softEdge rad="70481"/>
          </a:effectLst>
        </p:spPr>
      </p:pic>
      <p:pic>
        <p:nvPicPr>
          <p:cNvPr id="13" name="Picture 12" descr="Hands in water with thumbs up&#10;&#10;Description automatically generated">
            <a:extLst>
              <a:ext uri="{FF2B5EF4-FFF2-40B4-BE49-F238E27FC236}">
                <a16:creationId xmlns:a16="http://schemas.microsoft.com/office/drawing/2014/main" id="{6DD4C690-596D-DE3C-522F-E353F0F6B3E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8" r="8994"/>
          <a:stretch/>
        </p:blipFill>
        <p:spPr>
          <a:xfrm>
            <a:off x="8022018" y="232758"/>
            <a:ext cx="4846719" cy="4508500"/>
          </a:xfrm>
          <a:prstGeom prst="rect">
            <a:avLst/>
          </a:prstGeom>
          <a:effectLst>
            <a:softEdge rad="86359"/>
          </a:effectLst>
        </p:spPr>
      </p:pic>
      <p:pic>
        <p:nvPicPr>
          <p:cNvPr id="15" name="Picture 14" descr="A cartoon of a person with a key on their back&#10;&#10;Description automatically generated">
            <a:extLst>
              <a:ext uri="{FF2B5EF4-FFF2-40B4-BE49-F238E27FC236}">
                <a16:creationId xmlns:a16="http://schemas.microsoft.com/office/drawing/2014/main" id="{51DBA076-ECC4-3C34-5B48-28146F3627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388" y="4600142"/>
            <a:ext cx="2904188" cy="4805739"/>
          </a:xfrm>
          <a:prstGeom prst="rect">
            <a:avLst/>
          </a:prstGeom>
          <a:effectLst>
            <a:softEdge rad="49335"/>
          </a:effectLst>
        </p:spPr>
      </p:pic>
      <p:pic>
        <p:nvPicPr>
          <p:cNvPr id="17" name="Picture 16" descr="A no energy left sign&#10;&#10;Description automatically generated">
            <a:extLst>
              <a:ext uri="{FF2B5EF4-FFF2-40B4-BE49-F238E27FC236}">
                <a16:creationId xmlns:a16="http://schemas.microsoft.com/office/drawing/2014/main" id="{0FD41276-4A78-9188-742C-20781DC875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796" y="490682"/>
            <a:ext cx="2844800" cy="3810000"/>
          </a:xfrm>
          <a:prstGeom prst="rect">
            <a:avLst/>
          </a:prstGeom>
          <a:effectLst>
            <a:softEdge rad="47783"/>
          </a:effectLst>
        </p:spPr>
      </p:pic>
    </p:spTree>
    <p:extLst>
      <p:ext uri="{BB962C8B-B14F-4D97-AF65-F5344CB8AC3E}">
        <p14:creationId xmlns:p14="http://schemas.microsoft.com/office/powerpoint/2010/main" val="2549742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newspapers with black text&#10;&#10;Description automatically generated">
            <a:extLst>
              <a:ext uri="{FF2B5EF4-FFF2-40B4-BE49-F238E27FC236}">
                <a16:creationId xmlns:a16="http://schemas.microsoft.com/office/drawing/2014/main" id="{E2A6874C-0F48-8D0E-8801-C91BB4908E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56" y="517010"/>
            <a:ext cx="11410488" cy="8719579"/>
          </a:xfrm>
          <a:prstGeom prst="rect">
            <a:avLst/>
          </a:prstGeom>
          <a:effectLst>
            <a:softEdge rad="91585"/>
          </a:effectLst>
        </p:spPr>
      </p:pic>
    </p:spTree>
    <p:extLst>
      <p:ext uri="{BB962C8B-B14F-4D97-AF65-F5344CB8AC3E}">
        <p14:creationId xmlns:p14="http://schemas.microsoft.com/office/powerpoint/2010/main" val="3424810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676100" y="307057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5400" dirty="0">
                <a:solidFill>
                  <a:srgbClr val="FFFF00"/>
                </a:solidFill>
                <a:latin typeface="Chalkduster"/>
              </a:rPr>
              <a:t>Purpose: The Renewable Energy in Education</a:t>
            </a:r>
            <a:endParaRPr lang="en-AU" sz="54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505812-3EBE-FCAA-D346-C824421C9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6" name="Picture 5" descr="A logo of a heart and a hand&#10;&#10;Description automatically generated">
            <a:extLst>
              <a:ext uri="{FF2B5EF4-FFF2-40B4-BE49-F238E27FC236}">
                <a16:creationId xmlns:a16="http://schemas.microsoft.com/office/drawing/2014/main" id="{85E8AE7F-DEAB-9107-F182-33A5A5C6CA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357" y="2610197"/>
            <a:ext cx="7290086" cy="655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618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1429788" y="902389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Purpose Matters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65EA68-AA81-4A43-2BBF-8FD00FF2C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637A2B-026F-8496-75FE-56A22361F975}"/>
              </a:ext>
            </a:extLst>
          </p:cNvPr>
          <p:cNvSpPr txBox="1"/>
          <p:nvPr/>
        </p:nvSpPr>
        <p:spPr>
          <a:xfrm>
            <a:off x="76004" y="3459971"/>
            <a:ext cx="12928796" cy="508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Directs Energy Toward Meaningful Goals</a:t>
            </a:r>
            <a:b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Fosters Social Connection &amp; Contribution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Promotes Productivity &amp; Achievement</a:t>
            </a:r>
            <a:b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Helps Navigate Uncertainty &amp; Change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Enhances Personal Well-Being</a:t>
            </a:r>
          </a:p>
        </p:txBody>
      </p:sp>
      <p:pic>
        <p:nvPicPr>
          <p:cNvPr id="7" name="Picture 6" descr="A logo of a heart and a hand&#10;&#10;Description automatically generated">
            <a:extLst>
              <a:ext uri="{FF2B5EF4-FFF2-40B4-BE49-F238E27FC236}">
                <a16:creationId xmlns:a16="http://schemas.microsoft.com/office/drawing/2014/main" id="{5E1D1FFC-97A8-5504-0485-8396FA11F2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219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690FC7F-69D0-CFCE-DC1E-BA2FDC7217D5}"/>
              </a:ext>
            </a:extLst>
          </p:cNvPr>
          <p:cNvSpPr txBox="1"/>
          <p:nvPr/>
        </p:nvSpPr>
        <p:spPr>
          <a:xfrm>
            <a:off x="4557008" y="4838524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Passions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18953D-40DD-4CD3-834B-2B74898A3E6A}"/>
              </a:ext>
            </a:extLst>
          </p:cNvPr>
          <p:cNvSpPr txBox="1"/>
          <p:nvPr/>
        </p:nvSpPr>
        <p:spPr>
          <a:xfrm>
            <a:off x="4679427" y="6344082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Aspirations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B6073C-BC1B-4114-01F8-495D2ED7B967}"/>
              </a:ext>
            </a:extLst>
          </p:cNvPr>
          <p:cNvSpPr txBox="1"/>
          <p:nvPr/>
        </p:nvSpPr>
        <p:spPr>
          <a:xfrm>
            <a:off x="4424595" y="7849640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Skills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EC9B8CF-0300-5542-4BE4-B5FF3051204A}"/>
              </a:ext>
            </a:extLst>
          </p:cNvPr>
          <p:cNvSpPr txBox="1">
            <a:spLocks/>
          </p:cNvSpPr>
          <p:nvPr/>
        </p:nvSpPr>
        <p:spPr>
          <a:xfrm>
            <a:off x="1836419" y="656555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Four Key Elements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to Purpose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71BB65-E0F0-47CB-A2BC-AFB1A36C0CC1}"/>
              </a:ext>
            </a:extLst>
          </p:cNvPr>
          <p:cNvSpPr txBox="1"/>
          <p:nvPr/>
        </p:nvSpPr>
        <p:spPr>
          <a:xfrm>
            <a:off x="4424595" y="3383718"/>
            <a:ext cx="4796853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Values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01271CC2-0FF8-0D44-1C7A-FE82494A27B2}"/>
              </a:ext>
            </a:extLst>
          </p:cNvPr>
          <p:cNvSpPr/>
          <p:nvPr/>
        </p:nvSpPr>
        <p:spPr>
          <a:xfrm rot="7330986">
            <a:off x="5779633" y="1930364"/>
            <a:ext cx="107576" cy="2492189"/>
          </a:xfrm>
          <a:prstGeom prst="triangle">
            <a:avLst/>
          </a:prstGeom>
          <a:noFill/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 descr="A logo of a heart and a hand&#10;&#10;Description automatically generated">
            <a:extLst>
              <a:ext uri="{FF2B5EF4-FFF2-40B4-BE49-F238E27FC236}">
                <a16:creationId xmlns:a16="http://schemas.microsoft.com/office/drawing/2014/main" id="{C94E7E7F-6C03-246B-A68F-ECC9E7140A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26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291D6-D928-05B4-1E33-948B9B9CA62B}"/>
              </a:ext>
            </a:extLst>
          </p:cNvPr>
          <p:cNvSpPr txBox="1">
            <a:spLocks/>
          </p:cNvSpPr>
          <p:nvPr/>
        </p:nvSpPr>
        <p:spPr>
          <a:xfrm>
            <a:off x="487679" y="408186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12000" dirty="0">
                <a:solidFill>
                  <a:srgbClr val="FFFF00"/>
                </a:solidFill>
                <a:latin typeface="Chalkduster"/>
              </a:rPr>
              <a:t>Values</a:t>
            </a:r>
            <a:endParaRPr lang="en-AU" sz="12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7B7551-2974-167B-4328-59E99548B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4" name="Picture 3" descr="A logo of a heart and a hand&#10;&#10;Description automatically generated">
            <a:extLst>
              <a:ext uri="{FF2B5EF4-FFF2-40B4-BE49-F238E27FC236}">
                <a16:creationId xmlns:a16="http://schemas.microsoft.com/office/drawing/2014/main" id="{812EE220-FF62-6483-253E-27FD0314B0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357" y="2610197"/>
            <a:ext cx="7290086" cy="655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132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487679" y="902389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9600" dirty="0">
                <a:solidFill>
                  <a:srgbClr val="FFFF00"/>
                </a:solidFill>
                <a:latin typeface="Chalkduster"/>
              </a:rPr>
              <a:t>Values</a:t>
            </a:r>
            <a:endParaRPr lang="en-AU" sz="96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E88764-7F7B-6621-A718-3B86D1ADA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45AE31-50C0-D1AA-B394-589C17523A82}"/>
              </a:ext>
            </a:extLst>
          </p:cNvPr>
          <p:cNvSpPr txBox="1"/>
          <p:nvPr/>
        </p:nvSpPr>
        <p:spPr>
          <a:xfrm>
            <a:off x="0" y="3969727"/>
            <a:ext cx="12928796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The moral compass guiding our</a:t>
            </a:r>
            <a:br>
              <a:rPr kumimoji="0" lang="en-US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choices</a:t>
            </a:r>
            <a:r>
              <a:rPr lang="en-US" i="1" dirty="0">
                <a:solidFill>
                  <a:schemeClr val="bg1"/>
                </a:solidFill>
                <a:latin typeface="Chalkduster" panose="03050602040202020205" pitchFamily="66" charset="77"/>
              </a:rPr>
              <a:t> </a:t>
            </a:r>
            <a:r>
              <a:rPr kumimoji="0" lang="en-US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&amp; actions.</a:t>
            </a:r>
            <a:b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Guides Decisions</a:t>
            </a: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Shapes Goals</a:t>
            </a: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Influences Behavior</a:t>
            </a: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3" name="Picture 2" descr="A logo of a heart and a hand&#10;&#10;Description automatically generated">
            <a:extLst>
              <a:ext uri="{FF2B5EF4-FFF2-40B4-BE49-F238E27FC236}">
                <a16:creationId xmlns:a16="http://schemas.microsoft.com/office/drawing/2014/main" id="{6EE04FE1-9760-6611-8BF0-57460167C0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149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1946364" y="657669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Guiding Light: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Personal Values Audit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D006D-1C2E-4498-5CA7-30F4CB1B93C1}"/>
              </a:ext>
            </a:extLst>
          </p:cNvPr>
          <p:cNvSpPr txBox="1"/>
          <p:nvPr/>
        </p:nvSpPr>
        <p:spPr>
          <a:xfrm>
            <a:off x="4478400" y="3207656"/>
            <a:ext cx="4959267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Part 1: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Complete the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Values Audit.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F35B79-F9E5-746A-2612-230CE41489A0}"/>
              </a:ext>
            </a:extLst>
          </p:cNvPr>
          <p:cNvSpPr txBox="1"/>
          <p:nvPr/>
        </p:nvSpPr>
        <p:spPr>
          <a:xfrm>
            <a:off x="4708760" y="5488212"/>
            <a:ext cx="4817625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Part 2:</a:t>
            </a:r>
            <a:b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Discuss the</a:t>
            </a:r>
            <a:b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reflection</a:t>
            </a:r>
            <a:b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questions with</a:t>
            </a:r>
            <a:b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a meet with</a:t>
            </a:r>
            <a:b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your feet partner.</a:t>
            </a:r>
          </a:p>
        </p:txBody>
      </p:sp>
      <p:pic>
        <p:nvPicPr>
          <p:cNvPr id="9" name="Picture 8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BE09B1E0-949C-DDDC-5E9E-288EFB096E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307" y="2691686"/>
            <a:ext cx="3441411" cy="45984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66F290A-4E69-62B1-44FE-9E0A536F4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648092" y="96044"/>
            <a:ext cx="1190453" cy="675997"/>
          </a:xfrm>
          <a:prstGeom prst="rect">
            <a:avLst/>
          </a:prstGeom>
        </p:spPr>
      </p:pic>
      <p:pic>
        <p:nvPicPr>
          <p:cNvPr id="3" name="Picture 2" descr="A pair of brown feet with eyes and a face drawn on it&#10;&#10;Description automatically generated">
            <a:extLst>
              <a:ext uri="{FF2B5EF4-FFF2-40B4-BE49-F238E27FC236}">
                <a16:creationId xmlns:a16="http://schemas.microsoft.com/office/drawing/2014/main" id="{F7F42155-65C1-376E-47CF-D50716CA58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6385" y="7290124"/>
            <a:ext cx="1957357" cy="2331491"/>
          </a:xfrm>
          <a:prstGeom prst="rect">
            <a:avLst/>
          </a:prstGeom>
          <a:effectLst>
            <a:softEdge rad="104129"/>
          </a:effectLst>
        </p:spPr>
      </p:pic>
      <p:pic>
        <p:nvPicPr>
          <p:cNvPr id="8" name="Picture 7" descr="A logo of a heart and a hand&#10;&#10;Description automatically generated">
            <a:extLst>
              <a:ext uri="{FF2B5EF4-FFF2-40B4-BE49-F238E27FC236}">
                <a16:creationId xmlns:a16="http://schemas.microsoft.com/office/drawing/2014/main" id="{988D3AEC-FC05-10DD-C362-B1C926C993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8" y="96043"/>
            <a:ext cx="3103222" cy="2789765"/>
          </a:xfrm>
          <a:prstGeom prst="rect">
            <a:avLst/>
          </a:prstGeom>
        </p:spPr>
      </p:pic>
      <p:pic>
        <p:nvPicPr>
          <p:cNvPr id="12" name="Picture 11" descr="A list of values&#10;&#10;Description automatically generated">
            <a:extLst>
              <a:ext uri="{FF2B5EF4-FFF2-40B4-BE49-F238E27FC236}">
                <a16:creationId xmlns:a16="http://schemas.microsoft.com/office/drawing/2014/main" id="{F670FAFC-1270-789F-1E39-63F641F675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50" y="3207656"/>
            <a:ext cx="4436336" cy="626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841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1412358" y="284107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Ideas Exchange: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Values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D006D-1C2E-4498-5CA7-30F4CB1B93C1}"/>
              </a:ext>
            </a:extLst>
          </p:cNvPr>
          <p:cNvSpPr txBox="1"/>
          <p:nvPr/>
        </p:nvSpPr>
        <p:spPr>
          <a:xfrm>
            <a:off x="2279241" y="2310931"/>
            <a:ext cx="4959267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Part 1: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Deliberate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 with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one partner.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F35B79-F9E5-746A-2612-230CE41489A0}"/>
              </a:ext>
            </a:extLst>
          </p:cNvPr>
          <p:cNvSpPr txBox="1"/>
          <p:nvPr/>
        </p:nvSpPr>
        <p:spPr>
          <a:xfrm>
            <a:off x="392052" y="4770779"/>
            <a:ext cx="6667139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Part 2: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Dialogue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 in groups of 4.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88A306-0E50-20B6-ACD4-A18A409AA5F1}"/>
              </a:ext>
            </a:extLst>
          </p:cNvPr>
          <p:cNvSpPr txBox="1"/>
          <p:nvPr/>
        </p:nvSpPr>
        <p:spPr>
          <a:xfrm>
            <a:off x="57285" y="6798451"/>
            <a:ext cx="7336674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Part 3: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Decide 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is an opportunity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to extend your learning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&amp; continue your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reflection post-session.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A27CA1-4135-E82A-F505-A1D12D33E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651970" y="127829"/>
            <a:ext cx="1190453" cy="675997"/>
          </a:xfrm>
          <a:prstGeom prst="rect">
            <a:avLst/>
          </a:prstGeom>
        </p:spPr>
      </p:pic>
      <p:pic>
        <p:nvPicPr>
          <p:cNvPr id="8" name="Picture 7" descr="A logo of a heart and a hand&#10;&#10;Description automatically generated">
            <a:extLst>
              <a:ext uri="{FF2B5EF4-FFF2-40B4-BE49-F238E27FC236}">
                <a16:creationId xmlns:a16="http://schemas.microsoft.com/office/drawing/2014/main" id="{FFE5CDC4-41C1-9B2A-C1A3-AB6B4E264B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  <p:pic>
        <p:nvPicPr>
          <p:cNvPr id="12" name="Picture 11" descr="A paper with text and red text&#10;&#10;Description automatically generated">
            <a:extLst>
              <a:ext uri="{FF2B5EF4-FFF2-40B4-BE49-F238E27FC236}">
                <a16:creationId xmlns:a16="http://schemas.microsoft.com/office/drawing/2014/main" id="{4101C064-A9EE-763E-1594-0767ECFEC4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471" y="2310931"/>
            <a:ext cx="5356521" cy="7263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946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1713608" y="311319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Guiding Light: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School Values Audit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D006D-1C2E-4498-5CA7-30F4CB1B93C1}"/>
              </a:ext>
            </a:extLst>
          </p:cNvPr>
          <p:cNvSpPr txBox="1"/>
          <p:nvPr/>
        </p:nvSpPr>
        <p:spPr>
          <a:xfrm>
            <a:off x="283330" y="4302988"/>
            <a:ext cx="5639783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Take Away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Work through the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School Audit with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the Leadership Team at your School.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945245-2DAC-E403-0AF3-0252C61CD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648092" y="96044"/>
            <a:ext cx="1190453" cy="675997"/>
          </a:xfrm>
          <a:prstGeom prst="rect">
            <a:avLst/>
          </a:prstGeom>
        </p:spPr>
      </p:pic>
      <p:pic>
        <p:nvPicPr>
          <p:cNvPr id="6" name="Picture 5" descr="A logo of a heart and a hand&#10;&#10;Description automatically generated">
            <a:extLst>
              <a:ext uri="{FF2B5EF4-FFF2-40B4-BE49-F238E27FC236}">
                <a16:creationId xmlns:a16="http://schemas.microsoft.com/office/drawing/2014/main" id="{086D369E-3433-6ECD-38C4-5A109DBFE8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  <p:pic>
        <p:nvPicPr>
          <p:cNvPr id="9" name="Picture 8" descr="A white paper with red text&#10;&#10;Description automatically generated">
            <a:extLst>
              <a:ext uri="{FF2B5EF4-FFF2-40B4-BE49-F238E27FC236}">
                <a16:creationId xmlns:a16="http://schemas.microsoft.com/office/drawing/2014/main" id="{1EF3F8D4-F207-2B0C-46E2-C0E1B854E2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0" y="2374999"/>
            <a:ext cx="6066197" cy="728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354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291D6-D928-05B4-1E33-948B9B9CA62B}"/>
              </a:ext>
            </a:extLst>
          </p:cNvPr>
          <p:cNvSpPr txBox="1">
            <a:spLocks/>
          </p:cNvSpPr>
          <p:nvPr/>
        </p:nvSpPr>
        <p:spPr>
          <a:xfrm>
            <a:off x="487679" y="408186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12000" dirty="0">
                <a:solidFill>
                  <a:srgbClr val="FFFF00"/>
                </a:solidFill>
                <a:latin typeface="Chalkduster"/>
              </a:rPr>
              <a:t>Passions</a:t>
            </a:r>
            <a:endParaRPr lang="en-AU" sz="12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016578-38F3-FEB5-CA10-F2D4793B5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4" name="Picture 3" descr="A logo of a heart and a hand&#10;&#10;Description automatically generated">
            <a:extLst>
              <a:ext uri="{FF2B5EF4-FFF2-40B4-BE49-F238E27FC236}">
                <a16:creationId xmlns:a16="http://schemas.microsoft.com/office/drawing/2014/main" id="{714EDB42-A9F1-05CB-2799-DDEB76541F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357" y="2610197"/>
            <a:ext cx="7290086" cy="655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415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822523" y="902389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9600" dirty="0">
                <a:solidFill>
                  <a:srgbClr val="FFFF00"/>
                </a:solidFill>
                <a:latin typeface="Chalkduster"/>
              </a:rPr>
              <a:t>Passions</a:t>
            </a:r>
            <a:endParaRPr lang="en-AU" sz="96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259658-CCC6-8328-B669-776BD70C6B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7CF0BE-1FAF-2CE2-DD25-102E49942CE8}"/>
              </a:ext>
            </a:extLst>
          </p:cNvPr>
          <p:cNvSpPr txBox="1"/>
          <p:nvPr/>
        </p:nvSpPr>
        <p:spPr>
          <a:xfrm>
            <a:off x="0" y="3969727"/>
            <a:ext cx="12928796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The driving forces that ignite our</a:t>
            </a:r>
            <a:br>
              <a:rPr kumimoji="0" lang="en-US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enthusiasm &amp; dedication.</a:t>
            </a:r>
            <a:b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Fuels Motivation &amp; Persistence</a:t>
            </a: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Inspires Others</a:t>
            </a: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Drives Innovation &amp; Creativity</a:t>
            </a: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3" name="Picture 2" descr="A logo of a heart and a hand&#10;&#10;Description automatically generated">
            <a:extLst>
              <a:ext uri="{FF2B5EF4-FFF2-40B4-BE49-F238E27FC236}">
                <a16:creationId xmlns:a16="http://schemas.microsoft.com/office/drawing/2014/main" id="{50E72A53-A37E-F834-09B9-9E504AD81B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769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819049-5127-754B-8934-019CCDF1A125}"/>
              </a:ext>
            </a:extLst>
          </p:cNvPr>
          <p:cNvSpPr txBox="1"/>
          <p:nvPr/>
        </p:nvSpPr>
        <p:spPr>
          <a:xfrm>
            <a:off x="799718" y="6211440"/>
            <a:ext cx="11501582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What are you currently most</a:t>
            </a:r>
            <a:b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Passionate </a:t>
            </a: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about</a:t>
            </a: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9DF94CE-16D3-2442-BAED-138EF0899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sp>
        <p:nvSpPr>
          <p:cNvPr id="2" name="Text Box 3">
            <a:extLst>
              <a:ext uri="{FF2B5EF4-FFF2-40B4-BE49-F238E27FC236}">
                <a16:creationId xmlns:a16="http://schemas.microsoft.com/office/drawing/2014/main" id="{ACA50B21-347E-70B2-8D11-2E08FF894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5182" y="849357"/>
            <a:ext cx="9209270" cy="1146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E0F9FC-3D0D-5DF4-6794-33159C8F17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755046" y="587104"/>
            <a:ext cx="2508119" cy="3896543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4013632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291D6-D928-05B4-1E33-948B9B9CA62B}"/>
              </a:ext>
            </a:extLst>
          </p:cNvPr>
          <p:cNvSpPr txBox="1">
            <a:spLocks/>
          </p:cNvSpPr>
          <p:nvPr/>
        </p:nvSpPr>
        <p:spPr>
          <a:xfrm>
            <a:off x="487679" y="408186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12000" dirty="0">
                <a:solidFill>
                  <a:srgbClr val="FFFF00"/>
                </a:solidFill>
                <a:latin typeface="Chalkduster"/>
              </a:rPr>
              <a:t>Aspirations</a:t>
            </a:r>
            <a:endParaRPr lang="en-AU" sz="12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B1516B-8AB7-B021-0BBC-2416066A2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4" name="Picture 3" descr="A logo of a heart and a hand&#10;&#10;Description automatically generated">
            <a:extLst>
              <a:ext uri="{FF2B5EF4-FFF2-40B4-BE49-F238E27FC236}">
                <a16:creationId xmlns:a16="http://schemas.microsoft.com/office/drawing/2014/main" id="{7ACED871-B17E-1136-F056-667C3358A2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357" y="2610197"/>
            <a:ext cx="7290086" cy="655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440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1619793" y="902389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9600" dirty="0">
                <a:solidFill>
                  <a:srgbClr val="FFFF00"/>
                </a:solidFill>
                <a:latin typeface="Chalkduster"/>
              </a:rPr>
              <a:t>Aspirations</a:t>
            </a:r>
            <a:endParaRPr lang="en-AU" sz="96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524629-D4E2-F294-DA87-91ACCFDEB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5D0F16-1A88-4F1F-2087-D516006CCF41}"/>
              </a:ext>
            </a:extLst>
          </p:cNvPr>
          <p:cNvSpPr txBox="1"/>
          <p:nvPr/>
        </p:nvSpPr>
        <p:spPr>
          <a:xfrm>
            <a:off x="0" y="4246726"/>
            <a:ext cx="12928796" cy="39805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The art of dreaming &amp; doing.</a:t>
            </a:r>
            <a:b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Provides Direction</a:t>
            </a: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Energizes Personal Growth &amp; Development</a:t>
            </a: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Strengthens Self-Worth</a:t>
            </a: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3" name="Picture 2" descr="A logo of a heart and a hand&#10;&#10;Description automatically generated">
            <a:extLst>
              <a:ext uri="{FF2B5EF4-FFF2-40B4-BE49-F238E27FC236}">
                <a16:creationId xmlns:a16="http://schemas.microsoft.com/office/drawing/2014/main" id="{330DB62B-8796-76E3-D2B1-4DDABFC4B4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730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819049-5127-754B-8934-019CCDF1A125}"/>
              </a:ext>
            </a:extLst>
          </p:cNvPr>
          <p:cNvSpPr txBox="1"/>
          <p:nvPr/>
        </p:nvSpPr>
        <p:spPr>
          <a:xfrm>
            <a:off x="799718" y="5842109"/>
            <a:ext cx="11501582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What is one key point of</a:t>
            </a:r>
            <a:b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learning you are taking from</a:t>
            </a:r>
            <a:b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this discussion on </a:t>
            </a:r>
            <a: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Aspirations</a:t>
            </a: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9DF94CE-16D3-2442-BAED-138EF0899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sp>
        <p:nvSpPr>
          <p:cNvPr id="2" name="Text Box 3">
            <a:extLst>
              <a:ext uri="{FF2B5EF4-FFF2-40B4-BE49-F238E27FC236}">
                <a16:creationId xmlns:a16="http://schemas.microsoft.com/office/drawing/2014/main" id="{C1F629FC-712A-DC6E-6C3C-FEACC2262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5182" y="849357"/>
            <a:ext cx="9209270" cy="1146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D99940-8F9D-38F3-BF68-C5409C1B5B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755046" y="587104"/>
            <a:ext cx="2508119" cy="3896543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15768057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291D6-D928-05B4-1E33-948B9B9CA62B}"/>
              </a:ext>
            </a:extLst>
          </p:cNvPr>
          <p:cNvSpPr txBox="1">
            <a:spLocks/>
          </p:cNvSpPr>
          <p:nvPr/>
        </p:nvSpPr>
        <p:spPr>
          <a:xfrm>
            <a:off x="487679" y="408186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12000" dirty="0">
                <a:solidFill>
                  <a:srgbClr val="FFFF00"/>
                </a:solidFill>
                <a:latin typeface="Chalkduster"/>
              </a:rPr>
              <a:t>Skills</a:t>
            </a:r>
            <a:endParaRPr lang="en-AU" sz="12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68FC36-A453-9946-3CA2-14192B1D3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4" name="Picture 3" descr="A logo of a heart and a hand&#10;&#10;Description automatically generated">
            <a:extLst>
              <a:ext uri="{FF2B5EF4-FFF2-40B4-BE49-F238E27FC236}">
                <a16:creationId xmlns:a16="http://schemas.microsoft.com/office/drawing/2014/main" id="{7879FF8B-80B6-0B3B-85B2-3D5A7109DC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357" y="2610197"/>
            <a:ext cx="7290086" cy="655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070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487679" y="902389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9600" dirty="0">
                <a:solidFill>
                  <a:srgbClr val="FFFF00"/>
                </a:solidFill>
                <a:latin typeface="Chalkduster"/>
              </a:rPr>
              <a:t>Skills</a:t>
            </a:r>
            <a:endParaRPr lang="en-AU" sz="96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086BEB-C52D-A4D6-28F7-0FDE01BC0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B7C37C-2787-8CA2-23D7-EBC865FFC7FC}"/>
              </a:ext>
            </a:extLst>
          </p:cNvPr>
          <p:cNvSpPr txBox="1"/>
          <p:nvPr/>
        </p:nvSpPr>
        <p:spPr>
          <a:xfrm>
            <a:off x="0" y="3969727"/>
            <a:ext cx="12928796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The tools &amp; abilities to effectively</a:t>
            </a:r>
            <a:br>
              <a:rPr kumimoji="0" lang="en-US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perform tasks.</a:t>
            </a:r>
            <a:b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Enables Adaptability</a:t>
            </a: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Raises Performance Levels</a:t>
            </a: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Increases Confidence</a:t>
            </a: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3" name="Picture 2" descr="A logo of a heart and a hand&#10;&#10;Description automatically generated">
            <a:extLst>
              <a:ext uri="{FF2B5EF4-FFF2-40B4-BE49-F238E27FC236}">
                <a16:creationId xmlns:a16="http://schemas.microsoft.com/office/drawing/2014/main" id="{C81B10BE-FC65-06BE-0FBB-2D42BA766C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1174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819049-5127-754B-8934-019CCDF1A125}"/>
              </a:ext>
            </a:extLst>
          </p:cNvPr>
          <p:cNvSpPr txBox="1"/>
          <p:nvPr/>
        </p:nvSpPr>
        <p:spPr>
          <a:xfrm>
            <a:off x="204491" y="6078436"/>
            <a:ext cx="1212907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What is your most valuable </a:t>
            </a: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Skill</a:t>
            </a:r>
            <a:b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that helps you live your Purpose?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9DF94CE-16D3-2442-BAED-138EF0899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sp>
        <p:nvSpPr>
          <p:cNvPr id="2" name="Text Box 3">
            <a:extLst>
              <a:ext uri="{FF2B5EF4-FFF2-40B4-BE49-F238E27FC236}">
                <a16:creationId xmlns:a16="http://schemas.microsoft.com/office/drawing/2014/main" id="{BC3187D4-649D-8764-3E99-EB89368A6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5182" y="849357"/>
            <a:ext cx="9209270" cy="1146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F9CE96-4A1D-2AF7-1B08-F97721E5FC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755046" y="587104"/>
            <a:ext cx="2508119" cy="3896543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31366568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690FC7F-69D0-CFCE-DC1E-BA2FDC7217D5}"/>
              </a:ext>
            </a:extLst>
          </p:cNvPr>
          <p:cNvSpPr txBox="1"/>
          <p:nvPr/>
        </p:nvSpPr>
        <p:spPr>
          <a:xfrm>
            <a:off x="4557008" y="4838524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Passions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18953D-40DD-4CD3-834B-2B74898A3E6A}"/>
              </a:ext>
            </a:extLst>
          </p:cNvPr>
          <p:cNvSpPr txBox="1"/>
          <p:nvPr/>
        </p:nvSpPr>
        <p:spPr>
          <a:xfrm>
            <a:off x="4679427" y="6344082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Aspirations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B6073C-BC1B-4114-01F8-495D2ED7B967}"/>
              </a:ext>
            </a:extLst>
          </p:cNvPr>
          <p:cNvSpPr txBox="1"/>
          <p:nvPr/>
        </p:nvSpPr>
        <p:spPr>
          <a:xfrm>
            <a:off x="4424595" y="7849640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Skills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EC9B8CF-0300-5542-4BE4-B5FF3051204A}"/>
              </a:ext>
            </a:extLst>
          </p:cNvPr>
          <p:cNvSpPr txBox="1">
            <a:spLocks/>
          </p:cNvSpPr>
          <p:nvPr/>
        </p:nvSpPr>
        <p:spPr>
          <a:xfrm>
            <a:off x="1836419" y="656555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Four Key Elements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to Purpose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71BB65-E0F0-47CB-A2BC-AFB1A36C0CC1}"/>
              </a:ext>
            </a:extLst>
          </p:cNvPr>
          <p:cNvSpPr txBox="1"/>
          <p:nvPr/>
        </p:nvSpPr>
        <p:spPr>
          <a:xfrm>
            <a:off x="4424595" y="3383718"/>
            <a:ext cx="4796853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Values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01271CC2-0FF8-0D44-1C7A-FE82494A27B2}"/>
              </a:ext>
            </a:extLst>
          </p:cNvPr>
          <p:cNvSpPr/>
          <p:nvPr/>
        </p:nvSpPr>
        <p:spPr>
          <a:xfrm rot="7330986">
            <a:off x="5779633" y="1930364"/>
            <a:ext cx="107576" cy="2492189"/>
          </a:xfrm>
          <a:prstGeom prst="triangle">
            <a:avLst/>
          </a:prstGeom>
          <a:noFill/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 descr="A logo of a heart and a hand&#10;&#10;Description automatically generated">
            <a:extLst>
              <a:ext uri="{FF2B5EF4-FFF2-40B4-BE49-F238E27FC236}">
                <a16:creationId xmlns:a16="http://schemas.microsoft.com/office/drawing/2014/main" id="{41328B32-DDF3-5CB7-A6A7-85B65151A0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2128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EC9B8CF-0300-5542-4BE4-B5FF3051204A}"/>
              </a:ext>
            </a:extLst>
          </p:cNvPr>
          <p:cNvSpPr txBox="1">
            <a:spLocks/>
          </p:cNvSpPr>
          <p:nvPr/>
        </p:nvSpPr>
        <p:spPr>
          <a:xfrm>
            <a:off x="1836419" y="656555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Four Key Elements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to Purpose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71BB65-E0F0-47CB-A2BC-AFB1A36C0CC1}"/>
              </a:ext>
            </a:extLst>
          </p:cNvPr>
          <p:cNvSpPr txBox="1"/>
          <p:nvPr/>
        </p:nvSpPr>
        <p:spPr>
          <a:xfrm>
            <a:off x="0" y="4327932"/>
            <a:ext cx="13004800" cy="296491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3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Values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01271CC2-0FF8-0D44-1C7A-FE82494A27B2}"/>
              </a:ext>
            </a:extLst>
          </p:cNvPr>
          <p:cNvSpPr/>
          <p:nvPr/>
        </p:nvSpPr>
        <p:spPr>
          <a:xfrm rot="7330986">
            <a:off x="5779633" y="1930364"/>
            <a:ext cx="107576" cy="2492189"/>
          </a:xfrm>
          <a:prstGeom prst="triangle">
            <a:avLst/>
          </a:prstGeom>
          <a:noFill/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 descr="A logo of a heart and a hand&#10;&#10;Description automatically generated">
            <a:extLst>
              <a:ext uri="{FF2B5EF4-FFF2-40B4-BE49-F238E27FC236}">
                <a16:creationId xmlns:a16="http://schemas.microsoft.com/office/drawing/2014/main" id="{3DDED007-CF2B-23C2-4262-7D62278F7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0085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690FC7F-69D0-CFCE-DC1E-BA2FDC7217D5}"/>
              </a:ext>
            </a:extLst>
          </p:cNvPr>
          <p:cNvSpPr txBox="1"/>
          <p:nvPr/>
        </p:nvSpPr>
        <p:spPr>
          <a:xfrm>
            <a:off x="4557008" y="4838524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Passions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18953D-40DD-4CD3-834B-2B74898A3E6A}"/>
              </a:ext>
            </a:extLst>
          </p:cNvPr>
          <p:cNvSpPr txBox="1"/>
          <p:nvPr/>
        </p:nvSpPr>
        <p:spPr>
          <a:xfrm>
            <a:off x="4679427" y="6344082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Aspirations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B6073C-BC1B-4114-01F8-495D2ED7B967}"/>
              </a:ext>
            </a:extLst>
          </p:cNvPr>
          <p:cNvSpPr txBox="1"/>
          <p:nvPr/>
        </p:nvSpPr>
        <p:spPr>
          <a:xfrm>
            <a:off x="4424595" y="7849640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Skills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EC9B8CF-0300-5542-4BE4-B5FF3051204A}"/>
              </a:ext>
            </a:extLst>
          </p:cNvPr>
          <p:cNvSpPr txBox="1">
            <a:spLocks/>
          </p:cNvSpPr>
          <p:nvPr/>
        </p:nvSpPr>
        <p:spPr>
          <a:xfrm>
            <a:off x="1836419" y="656555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Four Key Elements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to Purpose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01271CC2-0FF8-0D44-1C7A-FE82494A27B2}"/>
              </a:ext>
            </a:extLst>
          </p:cNvPr>
          <p:cNvSpPr/>
          <p:nvPr/>
        </p:nvSpPr>
        <p:spPr>
          <a:xfrm rot="7330986">
            <a:off x="5779633" y="1930364"/>
            <a:ext cx="107576" cy="2492189"/>
          </a:xfrm>
          <a:prstGeom prst="triangle">
            <a:avLst/>
          </a:prstGeom>
          <a:noFill/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3" name="Picture 2" descr="A logo of a heart and a hand&#10;&#10;Description automatically generated">
            <a:extLst>
              <a:ext uri="{FF2B5EF4-FFF2-40B4-BE49-F238E27FC236}">
                <a16:creationId xmlns:a16="http://schemas.microsoft.com/office/drawing/2014/main" id="{B8563B66-0075-BEBD-82D4-6C4B1C2B9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2055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690FC7F-69D0-CFCE-DC1E-BA2FDC7217D5}"/>
              </a:ext>
            </a:extLst>
          </p:cNvPr>
          <p:cNvSpPr txBox="1"/>
          <p:nvPr/>
        </p:nvSpPr>
        <p:spPr>
          <a:xfrm>
            <a:off x="4557008" y="4838524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Passions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18953D-40DD-4CD3-834B-2B74898A3E6A}"/>
              </a:ext>
            </a:extLst>
          </p:cNvPr>
          <p:cNvSpPr txBox="1"/>
          <p:nvPr/>
        </p:nvSpPr>
        <p:spPr>
          <a:xfrm>
            <a:off x="4679427" y="6344082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Aspirations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B6073C-BC1B-4114-01F8-495D2ED7B967}"/>
              </a:ext>
            </a:extLst>
          </p:cNvPr>
          <p:cNvSpPr txBox="1"/>
          <p:nvPr/>
        </p:nvSpPr>
        <p:spPr>
          <a:xfrm>
            <a:off x="4424595" y="7849640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Skills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EC9B8CF-0300-5542-4BE4-B5FF3051204A}"/>
              </a:ext>
            </a:extLst>
          </p:cNvPr>
          <p:cNvSpPr txBox="1">
            <a:spLocks/>
          </p:cNvSpPr>
          <p:nvPr/>
        </p:nvSpPr>
        <p:spPr>
          <a:xfrm>
            <a:off x="1836419" y="656555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Four Key Elements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to Purpose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71BB65-E0F0-47CB-A2BC-AFB1A36C0CC1}"/>
              </a:ext>
            </a:extLst>
          </p:cNvPr>
          <p:cNvSpPr txBox="1"/>
          <p:nvPr/>
        </p:nvSpPr>
        <p:spPr>
          <a:xfrm>
            <a:off x="4424595" y="3383718"/>
            <a:ext cx="4796853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Values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01271CC2-0FF8-0D44-1C7A-FE82494A27B2}"/>
              </a:ext>
            </a:extLst>
          </p:cNvPr>
          <p:cNvSpPr/>
          <p:nvPr/>
        </p:nvSpPr>
        <p:spPr>
          <a:xfrm rot="7330986">
            <a:off x="5779633" y="1930364"/>
            <a:ext cx="107576" cy="2492189"/>
          </a:xfrm>
          <a:prstGeom prst="triangle">
            <a:avLst/>
          </a:prstGeom>
          <a:noFill/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 descr="A logo of a heart and a hand&#10;&#10;Description automatically generated">
            <a:extLst>
              <a:ext uri="{FF2B5EF4-FFF2-40B4-BE49-F238E27FC236}">
                <a16:creationId xmlns:a16="http://schemas.microsoft.com/office/drawing/2014/main" id="{F4DE61D7-E4EB-6A6C-61C4-D56709097F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6107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EC9B8CF-0300-5542-4BE4-B5FF3051204A}"/>
              </a:ext>
            </a:extLst>
          </p:cNvPr>
          <p:cNvSpPr txBox="1">
            <a:spLocks/>
          </p:cNvSpPr>
          <p:nvPr/>
        </p:nvSpPr>
        <p:spPr>
          <a:xfrm>
            <a:off x="1836419" y="656555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Four Key Elements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to Purpose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71BB65-E0F0-47CB-A2BC-AFB1A36C0CC1}"/>
              </a:ext>
            </a:extLst>
          </p:cNvPr>
          <p:cNvSpPr txBox="1"/>
          <p:nvPr/>
        </p:nvSpPr>
        <p:spPr>
          <a:xfrm>
            <a:off x="0" y="4327932"/>
            <a:ext cx="13004800" cy="296491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3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Passions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01271CC2-0FF8-0D44-1C7A-FE82494A27B2}"/>
              </a:ext>
            </a:extLst>
          </p:cNvPr>
          <p:cNvSpPr/>
          <p:nvPr/>
        </p:nvSpPr>
        <p:spPr>
          <a:xfrm rot="7330986">
            <a:off x="5779633" y="1930364"/>
            <a:ext cx="107576" cy="2492189"/>
          </a:xfrm>
          <a:prstGeom prst="triangle">
            <a:avLst/>
          </a:prstGeom>
          <a:noFill/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 descr="A logo of a heart and a hand&#10;&#10;Description automatically generated">
            <a:extLst>
              <a:ext uri="{FF2B5EF4-FFF2-40B4-BE49-F238E27FC236}">
                <a16:creationId xmlns:a16="http://schemas.microsoft.com/office/drawing/2014/main" id="{9F8EC0A1-D739-9DDB-6295-5545DD4C99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5270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B18953D-40DD-4CD3-834B-2B74898A3E6A}"/>
              </a:ext>
            </a:extLst>
          </p:cNvPr>
          <p:cNvSpPr txBox="1"/>
          <p:nvPr/>
        </p:nvSpPr>
        <p:spPr>
          <a:xfrm>
            <a:off x="4679427" y="6344082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Aspirations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B6073C-BC1B-4114-01F8-495D2ED7B967}"/>
              </a:ext>
            </a:extLst>
          </p:cNvPr>
          <p:cNvSpPr txBox="1"/>
          <p:nvPr/>
        </p:nvSpPr>
        <p:spPr>
          <a:xfrm>
            <a:off x="4424595" y="7849640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Skills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EC9B8CF-0300-5542-4BE4-B5FF3051204A}"/>
              </a:ext>
            </a:extLst>
          </p:cNvPr>
          <p:cNvSpPr txBox="1">
            <a:spLocks/>
          </p:cNvSpPr>
          <p:nvPr/>
        </p:nvSpPr>
        <p:spPr>
          <a:xfrm>
            <a:off x="1836419" y="656555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Four Key Elements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to Purpose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71BB65-E0F0-47CB-A2BC-AFB1A36C0CC1}"/>
              </a:ext>
            </a:extLst>
          </p:cNvPr>
          <p:cNvSpPr txBox="1"/>
          <p:nvPr/>
        </p:nvSpPr>
        <p:spPr>
          <a:xfrm>
            <a:off x="4424595" y="3383718"/>
            <a:ext cx="4796853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Values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01271CC2-0FF8-0D44-1C7A-FE82494A27B2}"/>
              </a:ext>
            </a:extLst>
          </p:cNvPr>
          <p:cNvSpPr/>
          <p:nvPr/>
        </p:nvSpPr>
        <p:spPr>
          <a:xfrm rot="7330986">
            <a:off x="5779633" y="1930364"/>
            <a:ext cx="107576" cy="2492189"/>
          </a:xfrm>
          <a:prstGeom prst="triangle">
            <a:avLst/>
          </a:prstGeom>
          <a:noFill/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 descr="A logo of a heart and a hand&#10;&#10;Description automatically generated">
            <a:extLst>
              <a:ext uri="{FF2B5EF4-FFF2-40B4-BE49-F238E27FC236}">
                <a16:creationId xmlns:a16="http://schemas.microsoft.com/office/drawing/2014/main" id="{B699D2E6-F5E8-A653-DEC8-7AE139B6E0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363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690FC7F-69D0-CFCE-DC1E-BA2FDC7217D5}"/>
              </a:ext>
            </a:extLst>
          </p:cNvPr>
          <p:cNvSpPr txBox="1"/>
          <p:nvPr/>
        </p:nvSpPr>
        <p:spPr>
          <a:xfrm>
            <a:off x="4557008" y="4838524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Passions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18953D-40DD-4CD3-834B-2B74898A3E6A}"/>
              </a:ext>
            </a:extLst>
          </p:cNvPr>
          <p:cNvSpPr txBox="1"/>
          <p:nvPr/>
        </p:nvSpPr>
        <p:spPr>
          <a:xfrm>
            <a:off x="4679427" y="6344082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Aspirations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B6073C-BC1B-4114-01F8-495D2ED7B967}"/>
              </a:ext>
            </a:extLst>
          </p:cNvPr>
          <p:cNvSpPr txBox="1"/>
          <p:nvPr/>
        </p:nvSpPr>
        <p:spPr>
          <a:xfrm>
            <a:off x="4424595" y="7849640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Skills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EC9B8CF-0300-5542-4BE4-B5FF3051204A}"/>
              </a:ext>
            </a:extLst>
          </p:cNvPr>
          <p:cNvSpPr txBox="1">
            <a:spLocks/>
          </p:cNvSpPr>
          <p:nvPr/>
        </p:nvSpPr>
        <p:spPr>
          <a:xfrm>
            <a:off x="1836419" y="656555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Four Key Elements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to Purpose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71BB65-E0F0-47CB-A2BC-AFB1A36C0CC1}"/>
              </a:ext>
            </a:extLst>
          </p:cNvPr>
          <p:cNvSpPr txBox="1"/>
          <p:nvPr/>
        </p:nvSpPr>
        <p:spPr>
          <a:xfrm>
            <a:off x="4424595" y="3383718"/>
            <a:ext cx="4796853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Values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01271CC2-0FF8-0D44-1C7A-FE82494A27B2}"/>
              </a:ext>
            </a:extLst>
          </p:cNvPr>
          <p:cNvSpPr/>
          <p:nvPr/>
        </p:nvSpPr>
        <p:spPr>
          <a:xfrm rot="7330986">
            <a:off x="5779633" y="1930364"/>
            <a:ext cx="107576" cy="2492189"/>
          </a:xfrm>
          <a:prstGeom prst="triangle">
            <a:avLst/>
          </a:prstGeom>
          <a:noFill/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 descr="A logo of a heart and a hand&#10;&#10;Description automatically generated">
            <a:extLst>
              <a:ext uri="{FF2B5EF4-FFF2-40B4-BE49-F238E27FC236}">
                <a16:creationId xmlns:a16="http://schemas.microsoft.com/office/drawing/2014/main" id="{501ED9F9-037E-D28A-CBF1-9815EBBD1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1589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EC9B8CF-0300-5542-4BE4-B5FF3051204A}"/>
              </a:ext>
            </a:extLst>
          </p:cNvPr>
          <p:cNvSpPr txBox="1">
            <a:spLocks/>
          </p:cNvSpPr>
          <p:nvPr/>
        </p:nvSpPr>
        <p:spPr>
          <a:xfrm>
            <a:off x="1836419" y="656555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Four Key Elements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to Purpose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71BB65-E0F0-47CB-A2BC-AFB1A36C0CC1}"/>
              </a:ext>
            </a:extLst>
          </p:cNvPr>
          <p:cNvSpPr txBox="1"/>
          <p:nvPr/>
        </p:nvSpPr>
        <p:spPr>
          <a:xfrm>
            <a:off x="0" y="4327932"/>
            <a:ext cx="13004800" cy="296491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3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Aspirations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01271CC2-0FF8-0D44-1C7A-FE82494A27B2}"/>
              </a:ext>
            </a:extLst>
          </p:cNvPr>
          <p:cNvSpPr/>
          <p:nvPr/>
        </p:nvSpPr>
        <p:spPr>
          <a:xfrm rot="7330986">
            <a:off x="5779633" y="1930364"/>
            <a:ext cx="107576" cy="2492189"/>
          </a:xfrm>
          <a:prstGeom prst="triangle">
            <a:avLst/>
          </a:prstGeom>
          <a:noFill/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 descr="A logo of a heart and a hand&#10;&#10;Description automatically generated">
            <a:extLst>
              <a:ext uri="{FF2B5EF4-FFF2-40B4-BE49-F238E27FC236}">
                <a16:creationId xmlns:a16="http://schemas.microsoft.com/office/drawing/2014/main" id="{327BDAAA-970C-F3C8-FD9E-58264F048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5052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690FC7F-69D0-CFCE-DC1E-BA2FDC7217D5}"/>
              </a:ext>
            </a:extLst>
          </p:cNvPr>
          <p:cNvSpPr txBox="1"/>
          <p:nvPr/>
        </p:nvSpPr>
        <p:spPr>
          <a:xfrm>
            <a:off x="4557008" y="4838524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Passions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B6073C-BC1B-4114-01F8-495D2ED7B967}"/>
              </a:ext>
            </a:extLst>
          </p:cNvPr>
          <p:cNvSpPr txBox="1"/>
          <p:nvPr/>
        </p:nvSpPr>
        <p:spPr>
          <a:xfrm>
            <a:off x="4424595" y="7849640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Skills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EC9B8CF-0300-5542-4BE4-B5FF3051204A}"/>
              </a:ext>
            </a:extLst>
          </p:cNvPr>
          <p:cNvSpPr txBox="1">
            <a:spLocks/>
          </p:cNvSpPr>
          <p:nvPr/>
        </p:nvSpPr>
        <p:spPr>
          <a:xfrm>
            <a:off x="1836419" y="656555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Four Key Elements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to Purpose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71BB65-E0F0-47CB-A2BC-AFB1A36C0CC1}"/>
              </a:ext>
            </a:extLst>
          </p:cNvPr>
          <p:cNvSpPr txBox="1"/>
          <p:nvPr/>
        </p:nvSpPr>
        <p:spPr>
          <a:xfrm>
            <a:off x="4424595" y="3383718"/>
            <a:ext cx="4796853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Values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01271CC2-0FF8-0D44-1C7A-FE82494A27B2}"/>
              </a:ext>
            </a:extLst>
          </p:cNvPr>
          <p:cNvSpPr/>
          <p:nvPr/>
        </p:nvSpPr>
        <p:spPr>
          <a:xfrm rot="7330986">
            <a:off x="5779633" y="1930364"/>
            <a:ext cx="107576" cy="2492189"/>
          </a:xfrm>
          <a:prstGeom prst="triangle">
            <a:avLst/>
          </a:prstGeom>
          <a:noFill/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 descr="A logo of a heart and a hand&#10;&#10;Description automatically generated">
            <a:extLst>
              <a:ext uri="{FF2B5EF4-FFF2-40B4-BE49-F238E27FC236}">
                <a16:creationId xmlns:a16="http://schemas.microsoft.com/office/drawing/2014/main" id="{D2449449-1779-DECE-C410-D38925AE6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652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690FC7F-69D0-CFCE-DC1E-BA2FDC7217D5}"/>
              </a:ext>
            </a:extLst>
          </p:cNvPr>
          <p:cNvSpPr txBox="1"/>
          <p:nvPr/>
        </p:nvSpPr>
        <p:spPr>
          <a:xfrm>
            <a:off x="4557008" y="4838524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Passions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18953D-40DD-4CD3-834B-2B74898A3E6A}"/>
              </a:ext>
            </a:extLst>
          </p:cNvPr>
          <p:cNvSpPr txBox="1"/>
          <p:nvPr/>
        </p:nvSpPr>
        <p:spPr>
          <a:xfrm>
            <a:off x="4679427" y="6344082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Aspirations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B6073C-BC1B-4114-01F8-495D2ED7B967}"/>
              </a:ext>
            </a:extLst>
          </p:cNvPr>
          <p:cNvSpPr txBox="1"/>
          <p:nvPr/>
        </p:nvSpPr>
        <p:spPr>
          <a:xfrm>
            <a:off x="4424595" y="7849640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Skills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EC9B8CF-0300-5542-4BE4-B5FF3051204A}"/>
              </a:ext>
            </a:extLst>
          </p:cNvPr>
          <p:cNvSpPr txBox="1">
            <a:spLocks/>
          </p:cNvSpPr>
          <p:nvPr/>
        </p:nvSpPr>
        <p:spPr>
          <a:xfrm>
            <a:off x="1836419" y="656555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Four Key Elements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to Purpose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71BB65-E0F0-47CB-A2BC-AFB1A36C0CC1}"/>
              </a:ext>
            </a:extLst>
          </p:cNvPr>
          <p:cNvSpPr txBox="1"/>
          <p:nvPr/>
        </p:nvSpPr>
        <p:spPr>
          <a:xfrm>
            <a:off x="4424595" y="3383718"/>
            <a:ext cx="4796853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Values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01271CC2-0FF8-0D44-1C7A-FE82494A27B2}"/>
              </a:ext>
            </a:extLst>
          </p:cNvPr>
          <p:cNvSpPr/>
          <p:nvPr/>
        </p:nvSpPr>
        <p:spPr>
          <a:xfrm rot="7330986">
            <a:off x="5779633" y="1930364"/>
            <a:ext cx="107576" cy="2492189"/>
          </a:xfrm>
          <a:prstGeom prst="triangle">
            <a:avLst/>
          </a:prstGeom>
          <a:noFill/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 descr="A logo of a heart and a hand&#10;&#10;Description automatically generated">
            <a:extLst>
              <a:ext uri="{FF2B5EF4-FFF2-40B4-BE49-F238E27FC236}">
                <a16:creationId xmlns:a16="http://schemas.microsoft.com/office/drawing/2014/main" id="{93515F2E-7F4B-8876-82DB-7185C7FFCE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2496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EC9B8CF-0300-5542-4BE4-B5FF3051204A}"/>
              </a:ext>
            </a:extLst>
          </p:cNvPr>
          <p:cNvSpPr txBox="1">
            <a:spLocks/>
          </p:cNvSpPr>
          <p:nvPr/>
        </p:nvSpPr>
        <p:spPr>
          <a:xfrm>
            <a:off x="1836419" y="656555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Four Key Elements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to Purpose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71BB65-E0F0-47CB-A2BC-AFB1A36C0CC1}"/>
              </a:ext>
            </a:extLst>
          </p:cNvPr>
          <p:cNvSpPr txBox="1"/>
          <p:nvPr/>
        </p:nvSpPr>
        <p:spPr>
          <a:xfrm>
            <a:off x="0" y="4327932"/>
            <a:ext cx="13004800" cy="296491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3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Skills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01271CC2-0FF8-0D44-1C7A-FE82494A27B2}"/>
              </a:ext>
            </a:extLst>
          </p:cNvPr>
          <p:cNvSpPr/>
          <p:nvPr/>
        </p:nvSpPr>
        <p:spPr>
          <a:xfrm rot="7330986">
            <a:off x="5779633" y="1930364"/>
            <a:ext cx="107576" cy="2492189"/>
          </a:xfrm>
          <a:prstGeom prst="triangle">
            <a:avLst/>
          </a:prstGeom>
          <a:noFill/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 descr="A logo of a heart and a hand&#10;&#10;Description automatically generated">
            <a:extLst>
              <a:ext uri="{FF2B5EF4-FFF2-40B4-BE49-F238E27FC236}">
                <a16:creationId xmlns:a16="http://schemas.microsoft.com/office/drawing/2014/main" id="{2037FAB3-68BC-A168-60D1-78D8AA8AF3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4022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690FC7F-69D0-CFCE-DC1E-BA2FDC7217D5}"/>
              </a:ext>
            </a:extLst>
          </p:cNvPr>
          <p:cNvSpPr txBox="1"/>
          <p:nvPr/>
        </p:nvSpPr>
        <p:spPr>
          <a:xfrm>
            <a:off x="4557008" y="4838524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Passions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18953D-40DD-4CD3-834B-2B74898A3E6A}"/>
              </a:ext>
            </a:extLst>
          </p:cNvPr>
          <p:cNvSpPr txBox="1"/>
          <p:nvPr/>
        </p:nvSpPr>
        <p:spPr>
          <a:xfrm>
            <a:off x="4679427" y="6344082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Aspirations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EC9B8CF-0300-5542-4BE4-B5FF3051204A}"/>
              </a:ext>
            </a:extLst>
          </p:cNvPr>
          <p:cNvSpPr txBox="1">
            <a:spLocks/>
          </p:cNvSpPr>
          <p:nvPr/>
        </p:nvSpPr>
        <p:spPr>
          <a:xfrm>
            <a:off x="1836419" y="656555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Four Key Elements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to Purpose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71BB65-E0F0-47CB-A2BC-AFB1A36C0CC1}"/>
              </a:ext>
            </a:extLst>
          </p:cNvPr>
          <p:cNvSpPr txBox="1"/>
          <p:nvPr/>
        </p:nvSpPr>
        <p:spPr>
          <a:xfrm>
            <a:off x="4424595" y="3383718"/>
            <a:ext cx="4796853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Values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01271CC2-0FF8-0D44-1C7A-FE82494A27B2}"/>
              </a:ext>
            </a:extLst>
          </p:cNvPr>
          <p:cNvSpPr/>
          <p:nvPr/>
        </p:nvSpPr>
        <p:spPr>
          <a:xfrm rot="7330986">
            <a:off x="5779633" y="1930364"/>
            <a:ext cx="107576" cy="2492189"/>
          </a:xfrm>
          <a:prstGeom prst="triangle">
            <a:avLst/>
          </a:prstGeom>
          <a:noFill/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 descr="A logo of a heart and a hand&#10;&#10;Description automatically generated">
            <a:extLst>
              <a:ext uri="{FF2B5EF4-FFF2-40B4-BE49-F238E27FC236}">
                <a16:creationId xmlns:a16="http://schemas.microsoft.com/office/drawing/2014/main" id="{AA860747-B110-6807-0FE8-546F5A3DCF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7348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690FC7F-69D0-CFCE-DC1E-BA2FDC7217D5}"/>
              </a:ext>
            </a:extLst>
          </p:cNvPr>
          <p:cNvSpPr txBox="1"/>
          <p:nvPr/>
        </p:nvSpPr>
        <p:spPr>
          <a:xfrm>
            <a:off x="4557008" y="4838524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Passions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18953D-40DD-4CD3-834B-2B74898A3E6A}"/>
              </a:ext>
            </a:extLst>
          </p:cNvPr>
          <p:cNvSpPr txBox="1"/>
          <p:nvPr/>
        </p:nvSpPr>
        <p:spPr>
          <a:xfrm>
            <a:off x="4679427" y="6344082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Aspirations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B6073C-BC1B-4114-01F8-495D2ED7B967}"/>
              </a:ext>
            </a:extLst>
          </p:cNvPr>
          <p:cNvSpPr txBox="1"/>
          <p:nvPr/>
        </p:nvSpPr>
        <p:spPr>
          <a:xfrm>
            <a:off x="4424595" y="7849640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Skills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EC9B8CF-0300-5542-4BE4-B5FF3051204A}"/>
              </a:ext>
            </a:extLst>
          </p:cNvPr>
          <p:cNvSpPr txBox="1">
            <a:spLocks/>
          </p:cNvSpPr>
          <p:nvPr/>
        </p:nvSpPr>
        <p:spPr>
          <a:xfrm>
            <a:off x="1836419" y="656555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Four Key Elements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to Purpose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71BB65-E0F0-47CB-A2BC-AFB1A36C0CC1}"/>
              </a:ext>
            </a:extLst>
          </p:cNvPr>
          <p:cNvSpPr txBox="1"/>
          <p:nvPr/>
        </p:nvSpPr>
        <p:spPr>
          <a:xfrm>
            <a:off x="4424595" y="3383718"/>
            <a:ext cx="4796853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Values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01271CC2-0FF8-0D44-1C7A-FE82494A27B2}"/>
              </a:ext>
            </a:extLst>
          </p:cNvPr>
          <p:cNvSpPr/>
          <p:nvPr/>
        </p:nvSpPr>
        <p:spPr>
          <a:xfrm rot="7330986">
            <a:off x="5779633" y="1930364"/>
            <a:ext cx="107576" cy="2492189"/>
          </a:xfrm>
          <a:prstGeom prst="triangle">
            <a:avLst/>
          </a:prstGeom>
          <a:noFill/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 descr="A logo of a heart and a hand&#10;&#10;Description automatically generated">
            <a:extLst>
              <a:ext uri="{FF2B5EF4-FFF2-40B4-BE49-F238E27FC236}">
                <a16:creationId xmlns:a16="http://schemas.microsoft.com/office/drawing/2014/main" id="{22188567-46C3-4DC5-AAE0-81A789D63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7062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819049-5127-754B-8934-019CCDF1A125}"/>
              </a:ext>
            </a:extLst>
          </p:cNvPr>
          <p:cNvSpPr txBox="1"/>
          <p:nvPr/>
        </p:nvSpPr>
        <p:spPr>
          <a:xfrm>
            <a:off x="532960" y="4583633"/>
            <a:ext cx="11800609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What is your </a:t>
            </a:r>
            <a: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Key Take Away</a:t>
            </a:r>
            <a:b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from this session?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48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What is one </a:t>
            </a:r>
            <a: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Next Step Action</a:t>
            </a: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 you are going to take as a result of your learning today?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kumimoji="0" lang="en-US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9DF94CE-16D3-2442-BAED-138EF0899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9524C8F-D2AC-8E81-EBF5-9E98542131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537332" y="412932"/>
            <a:ext cx="2508119" cy="3896543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id="{5BC0648A-AA37-5933-9285-6EF03E57F9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5182" y="849357"/>
            <a:ext cx="9209270" cy="1146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</p:spTree>
    <p:extLst>
      <p:ext uri="{BB962C8B-B14F-4D97-AF65-F5344CB8AC3E}">
        <p14:creationId xmlns:p14="http://schemas.microsoft.com/office/powerpoint/2010/main" val="16139629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7053" y="287414"/>
            <a:ext cx="10487610" cy="19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Website Just For YOU!</a:t>
            </a:r>
          </a:p>
          <a:p>
            <a:pPr algn="ctr">
              <a:defRPr/>
            </a:pP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70905D-A164-610F-2A4C-7EF7C261ACEC}"/>
              </a:ext>
            </a:extLst>
          </p:cNvPr>
          <p:cNvSpPr txBox="1"/>
          <p:nvPr/>
        </p:nvSpPr>
        <p:spPr>
          <a:xfrm>
            <a:off x="1557053" y="8809596"/>
            <a:ext cx="989069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https://</a:t>
            </a:r>
            <a:r>
              <a:rPr lang="en-US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quagliainstitute.org</a:t>
            </a:r>
            <a:r>
              <a:rPr lang="en-US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/purpose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Picture 4" descr="A qr code with a logo&#10;&#10;Description automatically generated">
            <a:extLst>
              <a:ext uri="{FF2B5EF4-FFF2-40B4-BE49-F238E27FC236}">
                <a16:creationId xmlns:a16="http://schemas.microsoft.com/office/drawing/2014/main" id="{EC525E42-3DAD-73F0-613F-FFE49D200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186" y="1484993"/>
            <a:ext cx="6810427" cy="6783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41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002" y="99241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Fueling Purpose</a:t>
            </a:r>
            <a:b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endParaRPr lang="en-US" sz="6000" dirty="0">
              <a:solidFill>
                <a:srgbClr val="FFFF00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paper with text on it&#10;&#10;Description automatically generated">
            <a:extLst>
              <a:ext uri="{FF2B5EF4-FFF2-40B4-BE49-F238E27FC236}">
                <a16:creationId xmlns:a16="http://schemas.microsoft.com/office/drawing/2014/main" id="{986F3505-97D7-C266-D1AA-D52AEA8B13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40" y="1438173"/>
            <a:ext cx="5245274" cy="685366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9B86861-E3F8-4409-C554-68C1381CECFC}"/>
              </a:ext>
            </a:extLst>
          </p:cNvPr>
          <p:cNvSpPr txBox="1">
            <a:spLocks/>
          </p:cNvSpPr>
          <p:nvPr/>
        </p:nvSpPr>
        <p:spPr>
          <a:xfrm>
            <a:off x="-3688287" y="7407557"/>
            <a:ext cx="13004799" cy="2497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defRPr sz="1800"/>
            </a:pPr>
            <a:b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3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Administrator</a:t>
            </a:r>
            <a:br>
              <a:rPr lang="en-US" sz="3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3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Strategies</a:t>
            </a:r>
          </a:p>
        </p:txBody>
      </p:sp>
      <p:pic>
        <p:nvPicPr>
          <p:cNvPr id="8" name="Picture 7" descr="A red and black text on a sheet of paper&#10;&#10;Description automatically generated">
            <a:extLst>
              <a:ext uri="{FF2B5EF4-FFF2-40B4-BE49-F238E27FC236}">
                <a16:creationId xmlns:a16="http://schemas.microsoft.com/office/drawing/2014/main" id="{237BAFBC-B572-D1BA-F2E5-F9E0A7E602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399" y="1438173"/>
            <a:ext cx="5235944" cy="689012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76A4E4C0-6501-63C8-7C8D-B4D1C9B51E91}"/>
              </a:ext>
            </a:extLst>
          </p:cNvPr>
          <p:cNvSpPr txBox="1">
            <a:spLocks/>
          </p:cNvSpPr>
          <p:nvPr/>
        </p:nvSpPr>
        <p:spPr>
          <a:xfrm>
            <a:off x="3081477" y="7493866"/>
            <a:ext cx="13004799" cy="2497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defRPr sz="1800"/>
            </a:pPr>
            <a:b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3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Teacher</a:t>
            </a:r>
            <a:br>
              <a:rPr lang="en-US" sz="3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3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Strategies</a:t>
            </a:r>
          </a:p>
        </p:txBody>
      </p:sp>
    </p:spTree>
    <p:extLst>
      <p:ext uri="{BB962C8B-B14F-4D97-AF65-F5344CB8AC3E}">
        <p14:creationId xmlns:p14="http://schemas.microsoft.com/office/powerpoint/2010/main" val="286230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2882" y="3646154"/>
            <a:ext cx="9339033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Dr. Russ Quaglia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 err="1">
                <a:solidFill>
                  <a:schemeClr val="bg1"/>
                </a:solidFill>
                <a:latin typeface="Chalkduster"/>
                <a:cs typeface="Chalkduster"/>
              </a:rPr>
              <a:t>Quaglia@QuagliaInstitute.org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Dr. Lisa Lande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rtl="0" latinLnBrk="1" hangingPunct="0"/>
            <a:r>
              <a:rPr kumimoji="0" lang="en-US" sz="40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Lande@QuagliaInstitute.org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 rtl="0" latinLnBrk="1" hangingPunct="0"/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DDE59E-6740-FE43-99B1-E1A7E9DA7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6E13BA-DE5C-C5F1-D586-D25C10750380}"/>
              </a:ext>
            </a:extLst>
          </p:cNvPr>
          <p:cNvSpPr txBox="1"/>
          <p:nvPr/>
        </p:nvSpPr>
        <p:spPr>
          <a:xfrm>
            <a:off x="847898" y="1094194"/>
            <a:ext cx="11845197" cy="2862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600" b="1" spc="213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Thank you for learning with us!</a:t>
            </a:r>
          </a:p>
          <a:p>
            <a:r>
              <a:rPr lang="en-US" sz="3600" b="1" spc="213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 </a:t>
            </a:r>
          </a:p>
          <a:p>
            <a:r>
              <a:rPr lang="en-US" sz="3600" b="1" spc="213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Reach out to us with any questions or to continue the conversation!</a:t>
            </a:r>
            <a:b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</a:br>
            <a:endParaRPr lang="en-US" sz="3600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4627E8-6C0E-F808-BE74-9452D94CA03E}"/>
              </a:ext>
            </a:extLst>
          </p:cNvPr>
          <p:cNvSpPr txBox="1"/>
          <p:nvPr/>
        </p:nvSpPr>
        <p:spPr>
          <a:xfrm>
            <a:off x="2875983" y="8411561"/>
            <a:ext cx="7789026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600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www.quagliainstitute.org</a:t>
            </a:r>
            <a:br>
              <a:rPr lang="en-US" sz="3600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</a:br>
            <a:r>
              <a:rPr lang="en-US" sz="3600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@</a:t>
            </a:r>
            <a:r>
              <a:rPr lang="en-US" sz="3600" spc="213" dirty="0" err="1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QISVAtweets</a:t>
            </a:r>
            <a:b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</a:br>
            <a:endParaRPr lang="en-US" sz="3600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3637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183255</TotalTime>
  <Words>653</Words>
  <Application>Microsoft Macintosh PowerPoint</Application>
  <PresentationFormat>Custom</PresentationFormat>
  <Paragraphs>151</Paragraphs>
  <Slides>38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Chalkduster</vt:lpstr>
      <vt:lpstr>Helvetica Light</vt:lpstr>
      <vt:lpstr>Helvetica Neue</vt:lpstr>
      <vt:lpstr>White</vt:lpstr>
      <vt:lpstr>PowerPoint Presentation</vt:lpstr>
      <vt:lpstr>Learning Intention We are learning about Purpose as a renewable energy source to fuel &amp; guide educators.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Fueling Purpose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Abigale Kinnaman</cp:lastModifiedBy>
  <cp:revision>767</cp:revision>
  <cp:lastPrinted>2020-09-21T23:20:44Z</cp:lastPrinted>
  <dcterms:modified xsi:type="dcterms:W3CDTF">2024-09-11T18:00:26Z</dcterms:modified>
</cp:coreProperties>
</file>