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1348" r:id="rId2"/>
    <p:sldId id="1194" r:id="rId3"/>
    <p:sldId id="964" r:id="rId4"/>
    <p:sldId id="895" r:id="rId5"/>
    <p:sldId id="1411" r:id="rId6"/>
    <p:sldId id="1195" r:id="rId7"/>
    <p:sldId id="896" r:id="rId8"/>
    <p:sldId id="1216" r:id="rId9"/>
    <p:sldId id="1217" r:id="rId10"/>
    <p:sldId id="1026" r:id="rId11"/>
    <p:sldId id="334" r:id="rId12"/>
    <p:sldId id="1028" r:id="rId13"/>
    <p:sldId id="1415" r:id="rId14"/>
    <p:sldId id="1420" r:id="rId15"/>
    <p:sldId id="4373" r:id="rId16"/>
    <p:sldId id="4376" r:id="rId17"/>
    <p:sldId id="4378" r:id="rId18"/>
    <p:sldId id="4379" r:id="rId19"/>
    <p:sldId id="4375" r:id="rId20"/>
    <p:sldId id="4377" r:id="rId21"/>
    <p:sldId id="1417" r:id="rId22"/>
    <p:sldId id="1032" r:id="rId23"/>
    <p:sldId id="1418" r:id="rId24"/>
    <p:sldId id="1419" r:id="rId25"/>
    <p:sldId id="996" r:id="rId26"/>
    <p:sldId id="877" r:id="rId27"/>
    <p:sldId id="998" r:id="rId28"/>
    <p:sldId id="999" r:id="rId29"/>
    <p:sldId id="377" r:id="rId30"/>
    <p:sldId id="1247" r:id="rId31"/>
    <p:sldId id="1413" r:id="rId32"/>
    <p:sldId id="4368" r:id="rId33"/>
    <p:sldId id="1422" r:id="rId34"/>
    <p:sldId id="987" r:id="rId35"/>
    <p:sldId id="1423" r:id="rId36"/>
    <p:sldId id="652" r:id="rId37"/>
    <p:sldId id="657" r:id="rId38"/>
    <p:sldId id="650" r:id="rId39"/>
    <p:sldId id="1424" r:id="rId40"/>
    <p:sldId id="1425" r:id="rId41"/>
    <p:sldId id="1352" r:id="rId42"/>
    <p:sldId id="1174" r:id="rId43"/>
    <p:sldId id="1349" r:id="rId44"/>
    <p:sldId id="1427" r:id="rId45"/>
    <p:sldId id="1268" r:id="rId46"/>
    <p:sldId id="4366" r:id="rId47"/>
    <p:sldId id="1353" r:id="rId48"/>
    <p:sldId id="1259" r:id="rId49"/>
    <p:sldId id="1186" r:id="rId50"/>
    <p:sldId id="1256" r:id="rId51"/>
    <p:sldId id="1179" r:id="rId52"/>
    <p:sldId id="1258" r:id="rId53"/>
    <p:sldId id="1350" r:id="rId54"/>
    <p:sldId id="4367" r:id="rId55"/>
    <p:sldId id="4369" r:id="rId56"/>
    <p:sldId id="1034" r:id="rId57"/>
    <p:sldId id="4371" r:id="rId58"/>
    <p:sldId id="4372" r:id="rId59"/>
    <p:sldId id="1025" r:id="rId60"/>
    <p:sldId id="981" r:id="rId61"/>
    <p:sldId id="1393" r:id="rId62"/>
    <p:sldId id="1342" r:id="rId63"/>
    <p:sldId id="1343" r:id="rId64"/>
    <p:sldId id="1396" r:id="rId6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0" autoAdjust="0"/>
    <p:restoredTop sz="83955" autoAdjust="0"/>
  </p:normalViewPr>
  <p:slideViewPr>
    <p:cSldViewPr snapToGrid="0" snapToObjects="1">
      <p:cViewPr varScale="1">
        <p:scale>
          <a:sx n="76" d="100"/>
          <a:sy n="76" d="100"/>
        </p:scale>
        <p:origin x="2624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4/28/23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9805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628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83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3428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862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14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694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175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86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31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14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32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56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13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81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74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22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0129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08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655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5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200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048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9215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785304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5126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741048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97720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085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317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5738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931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0897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916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250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369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0322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53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664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5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6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5162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8" r:id="rId3"/>
    <p:sldLayoutId id="2147483662" r:id="rId4"/>
    <p:sldLayoutId id="2147483665" r:id="rId5"/>
    <p:sldLayoutId id="2147483666" r:id="rId6"/>
    <p:sldLayoutId id="2147483667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tiff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jpeg"/><Relationship Id="rId4" Type="http://schemas.openxmlformats.org/officeDocument/2006/relationships/image" Target="../media/image5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5.tif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tiff"/><Relationship Id="rId4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.tiff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png"/><Relationship Id="rId9" Type="http://schemas.openxmlformats.org/officeDocument/2006/relationships/image" Target="../media/image8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.tiff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94.png"/><Relationship Id="rId4" Type="http://schemas.openxmlformats.org/officeDocument/2006/relationships/image" Target="../media/image5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5.tiff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5.tiff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5" Type="http://schemas.openxmlformats.org/officeDocument/2006/relationships/image" Target="../media/image108.jpg"/><Relationship Id="rId4" Type="http://schemas.openxmlformats.org/officeDocument/2006/relationships/image" Target="../media/image10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5.jpeg"/><Relationship Id="rId4" Type="http://schemas.openxmlformats.org/officeDocument/2006/relationships/image" Target="../media/image1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kansas-multi-tier-system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22031803/c765da120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588365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1" y="2411800"/>
            <a:ext cx="16073819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48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Celebrating the Power of Voice by Developing Greater Purpose &amp; Partnerships</a:t>
            </a:r>
            <a:br>
              <a:rPr lang="en-US" sz="48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128365" y="4276920"/>
            <a:ext cx="13165220" cy="34552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April 27, 2023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423" y="156261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29838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8761C-BB5B-4BA3-B45F-0F069D2596C7}"/>
              </a:ext>
            </a:extLst>
          </p:cNvPr>
          <p:cNvSpPr txBox="1"/>
          <p:nvPr/>
        </p:nvSpPr>
        <p:spPr>
          <a:xfrm>
            <a:off x="3494043" y="420336"/>
            <a:ext cx="9130841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/>
                <a:sym typeface="Helvetica Light"/>
              </a:rPr>
              <a:t>Learning Intention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/>
              </a:rPr>
              <a:t>We are learning to celebrate the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/>
              </a:rPr>
              <a:t>power of voice by developing greater partnerships &amp; purpose.</a:t>
            </a:r>
            <a:endParaRPr kumimoji="0" lang="en-AU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EA1FB0-2E5B-4629-8DC9-03ADA367698C}"/>
              </a:ext>
            </a:extLst>
          </p:cNvPr>
          <p:cNvSpPr txBox="1"/>
          <p:nvPr/>
        </p:nvSpPr>
        <p:spPr>
          <a:xfrm>
            <a:off x="237635" y="3455358"/>
            <a:ext cx="12529529" cy="63812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/>
                <a:sym typeface="Helvetica Light"/>
              </a:rPr>
              <a:t>Success Criteria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Consider how partnerships &amp; purpose can be</a:t>
            </a:r>
            <a:b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</a:br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leveraged to amplify Student Voice &amp; Aspirations.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FFFF"/>
              </a:solidFill>
              <a:latin typeface="Chalkduster" panose="03050602040202020205"/>
              <a:cs typeface="Chalkduster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Reflect on current practices that create </a:t>
            </a:r>
          </a:p>
          <a:p>
            <a:pPr algn="l" rtl="0" latinLnBrk="1" hangingPunct="0"/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	opportunities for meaningful partnerships with</a:t>
            </a:r>
            <a:b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</a:br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	students &amp; families.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FFFF"/>
              </a:solidFill>
              <a:latin typeface="Chalkduster" panose="03050602040202020205"/>
              <a:cs typeface="Chalkduster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Apply learning to your school.</a:t>
            </a:r>
          </a:p>
          <a:p>
            <a:pPr lvl="1" indent="0" algn="l" rtl="0" latinLnBrk="1" hangingPunct="0"/>
            <a:endParaRPr lang="en-US" sz="3200" dirty="0">
              <a:solidFill>
                <a:srgbClr val="FFFFFF"/>
              </a:solidFill>
              <a:latin typeface="Chalkduster" panose="03050602040202020205"/>
              <a:cs typeface="Chalkduster"/>
            </a:endParaRPr>
          </a:p>
          <a:p>
            <a:pPr marL="457200" lvl="1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 panose="03050602040202020205"/>
                <a:cs typeface="Chalkduster"/>
              </a:rPr>
              <a:t>This session will be a ”touchdown” for me if…</a:t>
            </a:r>
          </a:p>
          <a:p>
            <a:pPr algn="l" rtl="0" latinLnBrk="1" hangingPunct="0"/>
            <a:endParaRPr lang="en-US" sz="2800" dirty="0">
              <a:solidFill>
                <a:srgbClr val="FFFFFF"/>
              </a:solidFill>
              <a:latin typeface="Chalkduster" panose="03050602040202020205"/>
              <a:cs typeface="Chalkduster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9F9E75-3EE3-4727-862B-013F19282A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9022605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84809E-DDBB-65E9-1393-11523C628C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5345">
            <a:off x="507253" y="242169"/>
            <a:ext cx="2574893" cy="3218616"/>
          </a:xfrm>
          <a:prstGeom prst="rect">
            <a:avLst/>
          </a:prstGeom>
          <a:effectLst>
            <a:softEdge rad="107527"/>
          </a:effectLst>
        </p:spPr>
      </p:pic>
    </p:spTree>
    <p:extLst>
      <p:ext uri="{BB962C8B-B14F-4D97-AF65-F5344CB8AC3E}">
        <p14:creationId xmlns:p14="http://schemas.microsoft.com/office/powerpoint/2010/main" val="39224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202279" y="350996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42" y="1473396"/>
            <a:ext cx="10955273" cy="708870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051899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53385" y="-1895016"/>
            <a:ext cx="12439137" cy="495872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What do you remember about 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225324" y="3608206"/>
            <a:ext cx="13230124" cy="715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??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5835292"/>
            <a:ext cx="12618163" cy="715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??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72" y="8920791"/>
            <a:ext cx="12618165" cy="7153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??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228981" y="4622465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40534" y="4756355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800723" y="736852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223971" y="736852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368790" y="736852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71440"/>
      </p:ext>
    </p:extLst>
  </p:cSld>
  <p:clrMapOvr>
    <a:masterClrMapping/>
  </p:clrMapOvr>
  <p:transition spd="slow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01266"/>
      </p:ext>
    </p:extLst>
  </p:cSld>
  <p:clrMapOvr>
    <a:masterClrMapping/>
  </p:clrMapOvr>
  <p:transition spd="slow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142768" y="8337129"/>
            <a:ext cx="10719277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tudent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55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8 Conditions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297" y="7484326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333363" y="5110947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66818" y="2662617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8734" y="4476335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300" y="6871279"/>
            <a:ext cx="2436280" cy="2408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740" y="6885380"/>
            <a:ext cx="2423408" cy="24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30346"/>
            <a:ext cx="13004800" cy="2475396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Roll the Dice, Break the Ice!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u="sng" dirty="0">
                <a:solidFill>
                  <a:srgbClr val="FFFF00"/>
                </a:solidFill>
                <a:latin typeface="Chalkduster"/>
                <a:cs typeface="Chalkduster"/>
              </a:rPr>
              <a:t>Name, One Fun Fact, &amp; Roll the Dice!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F0398E5-BABB-514C-BA91-1BAC365860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602" y="7329043"/>
            <a:ext cx="2029798" cy="2076772"/>
          </a:xfrm>
          <a:prstGeom prst="rect">
            <a:avLst/>
          </a:prstGeom>
          <a:effectLst>
            <a:softEdge rad="156267"/>
          </a:effectLst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D876C14-06B5-384C-B9BB-DC62BC1BA6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2539" y="4446405"/>
            <a:ext cx="2095320" cy="2153438"/>
          </a:xfrm>
          <a:prstGeom prst="rect">
            <a:avLst/>
          </a:prstGeom>
          <a:effectLst>
            <a:softEdge rad="128775"/>
          </a:effectLst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1B8BE647-15C5-2A4C-9F07-8744F7D822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304" y="1549831"/>
            <a:ext cx="1928083" cy="2309248"/>
          </a:xfrm>
          <a:prstGeom prst="rect">
            <a:avLst/>
          </a:prstGeom>
          <a:effectLst>
            <a:softEdge rad="93245"/>
          </a:effectLst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D76A4E2-E497-B448-8666-72CE7F386D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93" y="7164874"/>
            <a:ext cx="2320914" cy="2216258"/>
          </a:xfrm>
          <a:prstGeom prst="rect">
            <a:avLst/>
          </a:prstGeom>
          <a:effectLst>
            <a:softEdge rad="205496"/>
          </a:effectLst>
        </p:spPr>
      </p:pic>
      <p:pic>
        <p:nvPicPr>
          <p:cNvPr id="16" name="Picture 15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5EEC6DC8-9508-EB43-A65C-B7E9D2EE513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75" y="4277532"/>
            <a:ext cx="2643522" cy="2187530"/>
          </a:xfrm>
          <a:prstGeom prst="rect">
            <a:avLst/>
          </a:prstGeom>
          <a:effectLst>
            <a:softEdge rad="233796"/>
          </a:effectLst>
        </p:spPr>
      </p:pic>
      <p:pic>
        <p:nvPicPr>
          <p:cNvPr id="18" name="Picture 17" descr="Shape, square&#10;&#10;Description automatically generated">
            <a:extLst>
              <a:ext uri="{FF2B5EF4-FFF2-40B4-BE49-F238E27FC236}">
                <a16:creationId xmlns:a16="http://schemas.microsoft.com/office/drawing/2014/main" id="{2983B3BC-6246-2A4A-B0BC-76157BA4312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5980" y="1642822"/>
            <a:ext cx="2406496" cy="2138765"/>
          </a:xfrm>
          <a:prstGeom prst="rect">
            <a:avLst/>
          </a:prstGeom>
          <a:effectLst>
            <a:softEdge rad="162522"/>
          </a:effec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65B9CF7-8A9B-3F4D-A062-734D9417CFCA}"/>
              </a:ext>
            </a:extLst>
          </p:cNvPr>
          <p:cNvSpPr txBox="1">
            <a:spLocks/>
          </p:cNvSpPr>
          <p:nvPr/>
        </p:nvSpPr>
        <p:spPr>
          <a:xfrm>
            <a:off x="2570136" y="1397349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From everything we have learned so far, what has </a:t>
            </a: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most stuck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with you?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DFC75-743B-D644-8CE6-D4FF4FFEFCD4}"/>
              </a:ext>
            </a:extLst>
          </p:cNvPr>
          <p:cNvSpPr txBox="1">
            <a:spLocks/>
          </p:cNvSpPr>
          <p:nvPr/>
        </p:nvSpPr>
        <p:spPr>
          <a:xfrm>
            <a:off x="2614007" y="4181001"/>
            <a:ext cx="4366126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something you have </a:t>
            </a: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thought about differently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as a result of this learning?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E8E6136-249B-904B-B247-9518D52809DE}"/>
              </a:ext>
            </a:extLst>
          </p:cNvPr>
          <p:cNvSpPr txBox="1">
            <a:spLocks/>
          </p:cNvSpPr>
          <p:nvPr/>
        </p:nvSpPr>
        <p:spPr>
          <a:xfrm>
            <a:off x="2592476" y="7075713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one </a:t>
            </a: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action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you have taken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as a result of this learning?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04FF4BF-DDD6-4B41-9FEE-4B07E6181F0C}"/>
              </a:ext>
            </a:extLst>
          </p:cNvPr>
          <p:cNvSpPr txBox="1">
            <a:spLocks/>
          </p:cNvSpPr>
          <p:nvPr/>
        </p:nvSpPr>
        <p:spPr>
          <a:xfrm>
            <a:off x="8879667" y="1363770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one thing you have </a:t>
            </a: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learned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this year from a student?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DB54A5B-F569-AA47-A3D2-714AF73F935C}"/>
              </a:ext>
            </a:extLst>
          </p:cNvPr>
          <p:cNvSpPr txBox="1">
            <a:spLocks/>
          </p:cNvSpPr>
          <p:nvPr/>
        </p:nvSpPr>
        <p:spPr>
          <a:xfrm>
            <a:off x="9017859" y="4181001"/>
            <a:ext cx="3972733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are you </a:t>
            </a: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most proud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of from your Student Voice work this year?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3D1D33A-EC9A-694B-AF59-507BCFE9A3DC}"/>
              </a:ext>
            </a:extLst>
          </p:cNvPr>
          <p:cNvSpPr txBox="1">
            <a:spLocks/>
          </p:cNvSpPr>
          <p:nvPr/>
        </p:nvSpPr>
        <p:spPr>
          <a:xfrm>
            <a:off x="8741473" y="7164874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Wild Card!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Share anything you want related to Student Voice!</a:t>
            </a:r>
          </a:p>
        </p:txBody>
      </p:sp>
    </p:spTree>
    <p:extLst>
      <p:ext uri="{BB962C8B-B14F-4D97-AF65-F5344CB8AC3E}">
        <p14:creationId xmlns:p14="http://schemas.microsoft.com/office/powerpoint/2010/main" val="25959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460" y="2059510"/>
            <a:ext cx="6753383" cy="567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 Purpose &amp; Partnerships!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56289">
            <a:off x="907718" y="1230750"/>
            <a:ext cx="4992360" cy="6476574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02706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287867" y="5662190"/>
            <a:ext cx="11920389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 101</a:t>
            </a:r>
            <a:b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with Dr. Russ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person, dark&#10;&#10;Description automatically generated">
            <a:extLst>
              <a:ext uri="{FF2B5EF4-FFF2-40B4-BE49-F238E27FC236}">
                <a16:creationId xmlns:a16="http://schemas.microsoft.com/office/drawing/2014/main" id="{93DEE0A5-9F98-5174-94B8-3AB50D1FBC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8776">
            <a:off x="2059973" y="832190"/>
            <a:ext cx="3703836" cy="4446392"/>
          </a:xfrm>
          <a:prstGeom prst="rect">
            <a:avLst/>
          </a:prstGeom>
          <a:effectLst>
            <a:softEdge rad="108607"/>
          </a:effectLst>
        </p:spPr>
      </p:pic>
      <p:pic>
        <p:nvPicPr>
          <p:cNvPr id="5" name="Picture 4" descr="A picture containing dark, toy, light&#10;&#10;Description automatically generated">
            <a:extLst>
              <a:ext uri="{FF2B5EF4-FFF2-40B4-BE49-F238E27FC236}">
                <a16:creationId xmlns:a16="http://schemas.microsoft.com/office/drawing/2014/main" id="{EB85D31A-72D7-48D6-5B3C-227970591A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82212">
            <a:off x="7777002" y="716360"/>
            <a:ext cx="3951702" cy="4562592"/>
          </a:xfrm>
          <a:prstGeom prst="rect">
            <a:avLst/>
          </a:prstGeom>
          <a:effectLst>
            <a:softEdge rad="82785"/>
          </a:effectLst>
        </p:spPr>
      </p:pic>
    </p:spTree>
    <p:extLst>
      <p:ext uri="{BB962C8B-B14F-4D97-AF65-F5344CB8AC3E}">
        <p14:creationId xmlns:p14="http://schemas.microsoft.com/office/powerpoint/2010/main" val="2038395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13181" y="7435016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 101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648" y="429683"/>
            <a:ext cx="5216244" cy="6783917"/>
          </a:xfrm>
          <a:prstGeom prst="rect">
            <a:avLst/>
          </a:prstGeom>
          <a:effectLst>
            <a:softEdge rad="116338"/>
          </a:effectLst>
        </p:spPr>
      </p:pic>
    </p:spTree>
    <p:extLst>
      <p:ext uri="{BB962C8B-B14F-4D97-AF65-F5344CB8AC3E}">
        <p14:creationId xmlns:p14="http://schemas.microsoft.com/office/powerpoint/2010/main" val="2376854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13181" y="3789827"/>
            <a:ext cx="11920389" cy="508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“Purpose endows a person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with joy in good times &amp;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resilience in hard times.”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Professor William Damon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(Stanford University 1990)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215">
            <a:off x="413181" y="303701"/>
            <a:ext cx="2235905" cy="2907877"/>
          </a:xfrm>
          <a:prstGeom prst="rect">
            <a:avLst/>
          </a:prstGeom>
          <a:effectLst>
            <a:softEdge rad="11633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76A22-2740-B5AF-999B-7B089BA79A1F}"/>
              </a:ext>
            </a:extLst>
          </p:cNvPr>
          <p:cNvSpPr txBox="1"/>
          <p:nvPr/>
        </p:nvSpPr>
        <p:spPr>
          <a:xfrm>
            <a:off x="124379" y="691316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986330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124379" y="2920854"/>
            <a:ext cx="12467240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Your life purpose consists of the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central motivating aims of your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life—the reasons you get up in the morning. Purpose can: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Guide life decisions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Influence behavior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Shape goals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Offer a sense of direction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Create meaning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215">
            <a:off x="378642" y="183044"/>
            <a:ext cx="1968510" cy="2560120"/>
          </a:xfrm>
          <a:prstGeom prst="rect">
            <a:avLst/>
          </a:prstGeom>
          <a:effectLst>
            <a:softEdge rad="11633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76A22-2740-B5AF-999B-7B089BA79A1F}"/>
              </a:ext>
            </a:extLst>
          </p:cNvPr>
          <p:cNvSpPr txBox="1"/>
          <p:nvPr/>
        </p:nvSpPr>
        <p:spPr>
          <a:xfrm>
            <a:off x="-411967" y="574967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1569296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13181" y="4259120"/>
            <a:ext cx="12342699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Is there a discrepancy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expectations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put on yourself &amp;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really makes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happy?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215">
            <a:off x="458408" y="427701"/>
            <a:ext cx="2586067" cy="3363275"/>
          </a:xfrm>
          <a:prstGeom prst="rect">
            <a:avLst/>
          </a:prstGeom>
          <a:effectLst>
            <a:softEdge rad="11633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76A22-2740-B5AF-999B-7B089BA79A1F}"/>
              </a:ext>
            </a:extLst>
          </p:cNvPr>
          <p:cNvSpPr txBox="1"/>
          <p:nvPr/>
        </p:nvSpPr>
        <p:spPr>
          <a:xfrm>
            <a:off x="124379" y="691316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784778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542205" y="4876800"/>
            <a:ext cx="11920389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Purpose is not fixed. It 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can &amp; should change as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grow &amp; develop.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215">
            <a:off x="458408" y="427701"/>
            <a:ext cx="2586067" cy="3363275"/>
          </a:xfrm>
          <a:prstGeom prst="rect">
            <a:avLst/>
          </a:prstGeom>
          <a:effectLst>
            <a:softEdge rad="11633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76A22-2740-B5AF-999B-7B089BA79A1F}"/>
              </a:ext>
            </a:extLst>
          </p:cNvPr>
          <p:cNvSpPr txBox="1"/>
          <p:nvPr/>
        </p:nvSpPr>
        <p:spPr>
          <a:xfrm>
            <a:off x="124379" y="691316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3507938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13181" y="4392225"/>
            <a:ext cx="11920389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Purpose is driven by</a:t>
            </a:r>
            <a:b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the combination of</a:t>
            </a:r>
            <a:b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passion &amp; action.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215">
            <a:off x="458408" y="427701"/>
            <a:ext cx="2586067" cy="3363275"/>
          </a:xfrm>
          <a:prstGeom prst="rect">
            <a:avLst/>
          </a:prstGeom>
          <a:effectLst>
            <a:softEdge rad="11633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76A22-2740-B5AF-999B-7B089BA79A1F}"/>
              </a:ext>
            </a:extLst>
          </p:cNvPr>
          <p:cNvSpPr txBox="1"/>
          <p:nvPr/>
        </p:nvSpPr>
        <p:spPr>
          <a:xfrm>
            <a:off x="124379" y="691316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975175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13181" y="4392225"/>
            <a:ext cx="11920389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Purpose is not how</a:t>
            </a:r>
            <a:b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7200" dirty="0">
                <a:solidFill>
                  <a:schemeClr val="bg1"/>
                </a:solidFill>
                <a:latin typeface="Chalkduster" panose="03050602040202020205" pitchFamily="66" charset="77"/>
              </a:rPr>
              <a:t>well you write it…but how well you live it!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77784C-6CB1-F5D5-FBA6-2B3ADE57F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215">
            <a:off x="458408" y="427701"/>
            <a:ext cx="2586067" cy="3363275"/>
          </a:xfrm>
          <a:prstGeom prst="rect">
            <a:avLst/>
          </a:prstGeom>
          <a:effectLst>
            <a:softEdge rad="11633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976A22-2740-B5AF-999B-7B089BA79A1F}"/>
              </a:ext>
            </a:extLst>
          </p:cNvPr>
          <p:cNvSpPr txBox="1"/>
          <p:nvPr/>
        </p:nvSpPr>
        <p:spPr>
          <a:xfrm>
            <a:off x="124379" y="691316"/>
            <a:ext cx="1192038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solidFill>
                  <a:srgbClr val="FFFF00"/>
                </a:solidFill>
                <a:latin typeface="Chalkduster" panose="03050602040202020205" pitchFamily="66" charset="77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1351949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1034288" y="583652"/>
            <a:ext cx="1141171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Reflecting on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Your Purpose?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E815B1-463B-F7EB-C026-7F6EBB019815}"/>
              </a:ext>
            </a:extLst>
          </p:cNvPr>
          <p:cNvSpPr txBox="1"/>
          <p:nvPr/>
        </p:nvSpPr>
        <p:spPr>
          <a:xfrm>
            <a:off x="558800" y="3845414"/>
            <a:ext cx="11887200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Settle in…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Give yourself permission to reflect with an open mind &amp; open heart…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Free write whatever comes to mind for the provided prompts…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 descr="A picture containing yellow, fabric&#10;&#10;Description automatically generated">
            <a:extLst>
              <a:ext uri="{FF2B5EF4-FFF2-40B4-BE49-F238E27FC236}">
                <a16:creationId xmlns:a16="http://schemas.microsoft.com/office/drawing/2014/main" id="{EAAB90D5-BEBF-E488-D7A3-3127702DA7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76259">
            <a:off x="447496" y="604388"/>
            <a:ext cx="2807944" cy="2751533"/>
          </a:xfrm>
          <a:prstGeom prst="rect">
            <a:avLst/>
          </a:prstGeom>
          <a:effectLst>
            <a:softEdge rad="162530"/>
          </a:effectLst>
        </p:spPr>
      </p:pic>
      <p:pic>
        <p:nvPicPr>
          <p:cNvPr id="3" name="Picture 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AAC01910-4A88-31FA-1A11-99B67B68B8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1785">
            <a:off x="10089754" y="537288"/>
            <a:ext cx="2520171" cy="3277575"/>
          </a:xfrm>
          <a:prstGeom prst="rect">
            <a:avLst/>
          </a:prstGeom>
          <a:effectLst>
            <a:softEdge rad="116338"/>
          </a:effectLst>
        </p:spPr>
      </p:pic>
    </p:spTree>
    <p:extLst>
      <p:ext uri="{BB962C8B-B14F-4D97-AF65-F5344CB8AC3E}">
        <p14:creationId xmlns:p14="http://schemas.microsoft.com/office/powerpoint/2010/main" val="2051153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479" y="99241"/>
            <a:ext cx="13004800" cy="2475396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Purpose</a:t>
            </a:r>
            <a:b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Pinwheel Discussions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E7F74-F6E6-394B-988B-543ADE8E19B3}"/>
              </a:ext>
            </a:extLst>
          </p:cNvPr>
          <p:cNvSpPr txBox="1"/>
          <p:nvPr/>
        </p:nvSpPr>
        <p:spPr>
          <a:xfrm>
            <a:off x="-829628" y="1672687"/>
            <a:ext cx="13834428" cy="79816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Get into pinwheel groups of 6.</a:t>
            </a:r>
          </a:p>
          <a:p>
            <a:pPr marL="742950" indent="-742950" rtl="0" latinLnBrk="1" hangingPunct="0">
              <a:buAutoNum type="arabicPeriod"/>
            </a:pP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With your partner, discuss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reflection questions 1-2.</a:t>
            </a:r>
          </a:p>
          <a:p>
            <a:pPr marL="742950" indent="-742950" rtl="0" latinLnBrk="1" hangingPunct="0">
              <a:buAutoNum type="arabicPeriod"/>
            </a:pP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When the wind blows, the outside of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pinwheel moves one person clockwise.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Discuss reflection questions 3-4.</a:t>
            </a:r>
          </a:p>
          <a:p>
            <a:pPr marL="742950" indent="-742950" rtl="0" latinLnBrk="1" hangingPunct="0">
              <a:buAutoNum type="arabicPeriod"/>
            </a:pP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When the wind blows, the outside of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pinwheel moves one person clockwise.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Discuss reflection questions 5-6.</a:t>
            </a:r>
          </a:p>
        </p:txBody>
      </p:sp>
      <p:pic>
        <p:nvPicPr>
          <p:cNvPr id="4" name="Picture 3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94758812-8748-8B4F-9CDD-C6404DA471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6720">
            <a:off x="374239" y="131472"/>
            <a:ext cx="1941442" cy="2873219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87E76F-2058-274A-8D67-C690C9D988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744801" y="6767166"/>
            <a:ext cx="1192038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Brain Pops Related to Purpose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53AE1EE-7691-F9A0-8DCD-694CBA8E68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8279" y="351960"/>
            <a:ext cx="4810296" cy="6216851"/>
          </a:xfrm>
          <a:prstGeom prst="rect">
            <a:avLst/>
          </a:prstGeom>
          <a:effectLst>
            <a:softEdge rad="129813"/>
          </a:effectLst>
        </p:spPr>
      </p:pic>
    </p:spTree>
    <p:extLst>
      <p:ext uri="{BB962C8B-B14F-4D97-AF65-F5344CB8AC3E}">
        <p14:creationId xmlns:p14="http://schemas.microsoft.com/office/powerpoint/2010/main" val="1088880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74134" y="5953258"/>
            <a:ext cx="12207990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To fully realize our Purpose, we need</a:t>
            </a:r>
            <a:b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Partners!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331A4D4-DB1F-6B4E-00B7-32774B7B1A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0" y="321734"/>
            <a:ext cx="5384800" cy="5418667"/>
          </a:xfrm>
          <a:prstGeom prst="rect">
            <a:avLst/>
          </a:prstGeom>
          <a:effectLst>
            <a:softEdge rad="114481"/>
          </a:effectLst>
        </p:spPr>
      </p:pic>
    </p:spTree>
    <p:extLst>
      <p:ext uri="{BB962C8B-B14F-4D97-AF65-F5344CB8AC3E}">
        <p14:creationId xmlns:p14="http://schemas.microsoft.com/office/powerpoint/2010/main" val="358715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5317130" y="2358211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C2404D-D8C3-654A-843E-18FC05CB1E73}"/>
              </a:ext>
            </a:extLst>
          </p:cNvPr>
          <p:cNvSpPr txBox="1"/>
          <p:nvPr/>
        </p:nvSpPr>
        <p:spPr>
          <a:xfrm rot="20819019">
            <a:off x="-145813" y="2129711"/>
            <a:ext cx="597943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We need 6-8 excited volunteers to come up front!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2AA632-166B-3B42-9D57-D6E249EA2BB9}"/>
              </a:ext>
            </a:extLst>
          </p:cNvPr>
          <p:cNvSpPr txBox="1"/>
          <p:nvPr/>
        </p:nvSpPr>
        <p:spPr>
          <a:xfrm rot="20819019">
            <a:off x="-119456" y="5275109"/>
            <a:ext cx="597943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Warm Up: Establish a passing order with 1 ball.</a:t>
            </a:r>
          </a:p>
        </p:txBody>
      </p:sp>
    </p:spTree>
    <p:extLst>
      <p:ext uri="{BB962C8B-B14F-4D97-AF65-F5344CB8AC3E}">
        <p14:creationId xmlns:p14="http://schemas.microsoft.com/office/powerpoint/2010/main" val="16049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3FC136-7B10-A944-949C-6FB270789C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3D1EAC-EE8E-BA4A-9B11-8868E062B3D4}"/>
              </a:ext>
            </a:extLst>
          </p:cNvPr>
          <p:cNvSpPr txBox="1"/>
          <p:nvPr/>
        </p:nvSpPr>
        <p:spPr>
          <a:xfrm>
            <a:off x="6341815" y="2055515"/>
            <a:ext cx="6293416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Goal: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 a team,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pass 3 balls through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established order as quickly as you can.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Rules: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Maintain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same passing order &amp;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everyone must touch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all 3 balls.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7" name="Picture 16" descr="Shape, circle&#10;&#10;Description automatically generated">
            <a:extLst>
              <a:ext uri="{FF2B5EF4-FFF2-40B4-BE49-F238E27FC236}">
                <a16:creationId xmlns:a16="http://schemas.microsoft.com/office/drawing/2014/main" id="{1CF8553A-3A15-1B3C-C61B-3C2A578897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71227">
            <a:off x="615759" y="1677145"/>
            <a:ext cx="5130910" cy="6844555"/>
          </a:xfrm>
          <a:prstGeom prst="rect">
            <a:avLst/>
          </a:prstGeom>
          <a:effectLst>
            <a:softEdge rad="267523"/>
          </a:effectLst>
        </p:spPr>
      </p:pic>
    </p:spTree>
    <p:extLst>
      <p:ext uri="{BB962C8B-B14F-4D97-AF65-F5344CB8AC3E}">
        <p14:creationId xmlns:p14="http://schemas.microsoft.com/office/powerpoint/2010/main" val="1268258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89763" y="1661949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Partnership Art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 rot="20985074">
            <a:off x="776417" y="4137912"/>
            <a:ext cx="5613621" cy="493263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As a table group, create a </a:t>
            </a: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play-doh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masterpiece that reflects your vision for effective partnerships.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69018" y="-6829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5613B-DD99-B602-22C5-9D17715742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541798" y="306427"/>
            <a:ext cx="2304361" cy="284278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7E1800E-DEDA-69A5-6CA1-F9F6CAD965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412" y="2982205"/>
            <a:ext cx="5384800" cy="5418667"/>
          </a:xfrm>
          <a:prstGeom prst="rect">
            <a:avLst/>
          </a:prstGeom>
          <a:effectLst>
            <a:softEdge rad="114481"/>
          </a:effectLst>
        </p:spPr>
      </p:pic>
    </p:spTree>
    <p:extLst>
      <p:ext uri="{BB962C8B-B14F-4D97-AF65-F5344CB8AC3E}">
        <p14:creationId xmlns:p14="http://schemas.microsoft.com/office/powerpoint/2010/main" val="4264852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74242" y="2419391"/>
            <a:ext cx="6770158" cy="604062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Take a wander around the room &amp; check out the Partnership Masterpieces created by the group.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96759" y="574842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Gallery Walk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D08570-5DBA-EA45-A96D-96549322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467">
            <a:off x="125559" y="1518254"/>
            <a:ext cx="5974875" cy="7116927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6700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280" y="391886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Check Up From the Neck 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2743" y="3843359"/>
            <a:ext cx="6339329" cy="41806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have you learned so far today?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1726">
            <a:off x="7244921" y="3263136"/>
            <a:ext cx="4381041" cy="540468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155DC7-F846-AA45-8B57-AF176D7DC2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Lunch!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, cake&#10;&#10;Description automatically generated">
            <a:extLst>
              <a:ext uri="{FF2B5EF4-FFF2-40B4-BE49-F238E27FC236}">
                <a16:creationId xmlns:a16="http://schemas.microsoft.com/office/drawing/2014/main" id="{A14151B2-1C4F-7347-8C53-A509DE06AB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9" y="2038546"/>
            <a:ext cx="9189357" cy="7179839"/>
          </a:xfrm>
          <a:prstGeom prst="rect">
            <a:avLst/>
          </a:prstGeom>
          <a:effectLst>
            <a:softEdge rad="358328"/>
          </a:effectLst>
        </p:spPr>
      </p:pic>
    </p:spTree>
    <p:extLst>
      <p:ext uri="{BB962C8B-B14F-4D97-AF65-F5344CB8AC3E}">
        <p14:creationId xmlns:p14="http://schemas.microsoft.com/office/powerpoint/2010/main" val="204013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2341697" y="975429"/>
            <a:ext cx="1141171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Key Components of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Healthy Partnerships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6B3B7-F6F1-E641-899F-D26D3EAA0987}"/>
              </a:ext>
            </a:extLst>
          </p:cNvPr>
          <p:cNvSpPr txBox="1"/>
          <p:nvPr/>
        </p:nvSpPr>
        <p:spPr>
          <a:xfrm>
            <a:off x="857812" y="6038959"/>
            <a:ext cx="1188720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Mutually Beneficial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A0E975-AA5F-F76C-A6C1-A330C4914403}"/>
              </a:ext>
            </a:extLst>
          </p:cNvPr>
          <p:cNvSpPr txBox="1"/>
          <p:nvPr/>
        </p:nvSpPr>
        <p:spPr>
          <a:xfrm>
            <a:off x="857812" y="3720882"/>
            <a:ext cx="118872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Trust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811B6A-5900-7FFF-77D2-EA74523AE29A}"/>
              </a:ext>
            </a:extLst>
          </p:cNvPr>
          <p:cNvSpPr txBox="1"/>
          <p:nvPr/>
        </p:nvSpPr>
        <p:spPr>
          <a:xfrm>
            <a:off x="857812" y="3694996"/>
            <a:ext cx="11887200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Defined Rationale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D6E387-7AE9-2E26-3F6F-E3E55979082A}"/>
              </a:ext>
            </a:extLst>
          </p:cNvPr>
          <p:cNvSpPr txBox="1"/>
          <p:nvPr/>
        </p:nvSpPr>
        <p:spPr>
          <a:xfrm>
            <a:off x="710308" y="7096195"/>
            <a:ext cx="11887200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Clear &amp; Consistent Communication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E815B1-463B-F7EB-C026-7F6EBB019815}"/>
              </a:ext>
            </a:extLst>
          </p:cNvPr>
          <p:cNvSpPr txBox="1"/>
          <p:nvPr/>
        </p:nvSpPr>
        <p:spPr>
          <a:xfrm>
            <a:off x="710308" y="8369601"/>
            <a:ext cx="1188720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Planned Self-Assessment/Evaluation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3BBBD401-5D24-BBE3-3A52-9BF510F7A5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2185">
            <a:off x="275916" y="592537"/>
            <a:ext cx="3179706" cy="3914367"/>
          </a:xfrm>
          <a:prstGeom prst="rect">
            <a:avLst/>
          </a:prstGeom>
          <a:effectLst>
            <a:softEdge rad="263105"/>
          </a:effectLst>
        </p:spPr>
      </p:pic>
    </p:spTree>
    <p:extLst>
      <p:ext uri="{BB962C8B-B14F-4D97-AF65-F5344CB8AC3E}">
        <p14:creationId xmlns:p14="http://schemas.microsoft.com/office/powerpoint/2010/main" val="403092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74134" y="6568811"/>
            <a:ext cx="1220799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Partnerships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With Students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331A4D4-DB1F-6B4E-00B7-32774B7B1A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5729" y="762001"/>
            <a:ext cx="5384800" cy="5418667"/>
          </a:xfrm>
          <a:prstGeom prst="rect">
            <a:avLst/>
          </a:prstGeom>
          <a:effectLst>
            <a:softEdge rad="114481"/>
          </a:effectLst>
        </p:spPr>
      </p:pic>
    </p:spTree>
    <p:extLst>
      <p:ext uri="{BB962C8B-B14F-4D97-AF65-F5344CB8AC3E}">
        <p14:creationId xmlns:p14="http://schemas.microsoft.com/office/powerpoint/2010/main" val="2908674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2963396" y="2307411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0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38127" y="2155405"/>
            <a:ext cx="7617303" cy="2497103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 algn="l" defTabSz="914400">
              <a:buFont typeface="Arial" panose="020B0604020202020204" pitchFamily="34" charset="0"/>
              <a:buChar char="•"/>
              <a:defRPr sz="1800"/>
            </a:pPr>
            <a:r>
              <a:rPr lang="en-US" sz="3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 benefits &amp; challenges of partnerships with students starting with each letter of the alphabet. </a:t>
            </a:r>
          </a:p>
          <a:p>
            <a:pPr algn="l" defTabSz="914400">
              <a:defRPr sz="1800"/>
            </a:pPr>
            <a:endParaRPr lang="en-US" sz="36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Wingdings" pitchFamily="2" charset="2"/>
            </a:endParaRPr>
          </a:p>
          <a:p>
            <a:pPr marL="571500" indent="-571500" algn="l" defTabSz="914400">
              <a:buFont typeface="Arial" panose="020B0604020202020204" pitchFamily="34" charset="0"/>
              <a:buChar char="•"/>
              <a:defRPr sz="1800"/>
            </a:pPr>
            <a:r>
              <a:rPr lang="en-US" sz="3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Wingdings" pitchFamily="2" charset="2"/>
              </a:rPr>
              <a:t>Once a letter is covered, move on to the next letter. You may not skip letters!</a:t>
            </a:r>
            <a:endParaRPr lang="en-US" sz="36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02267" y="139485"/>
            <a:ext cx="11671865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A-Z Relay Challenge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6FB7D0-B842-7640-87FE-786D2C1744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284870-70EA-5345-8556-31A371F67C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00974">
            <a:off x="8461613" y="2424528"/>
            <a:ext cx="4137005" cy="5896298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12DFF2-95D3-FB2F-8B1E-6C45DB320BCD}"/>
              </a:ext>
            </a:extLst>
          </p:cNvPr>
          <p:cNvSpPr txBox="1">
            <a:spLocks/>
          </p:cNvSpPr>
          <p:nvPr/>
        </p:nvSpPr>
        <p:spPr>
          <a:xfrm>
            <a:off x="438127" y="8067808"/>
            <a:ext cx="7617303" cy="2497103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 algn="l" defTabSz="914400">
              <a:buFont typeface="Arial" panose="020B0604020202020204" pitchFamily="34" charset="0"/>
              <a:buChar char="•"/>
              <a:defRPr sz="1800"/>
            </a:pPr>
            <a:r>
              <a:rPr lang="en-US" sz="3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Wingdings" pitchFamily="2" charset="2"/>
              </a:rPr>
              <a:t>Share 1 benefit &amp; 1 challenge from your list.</a:t>
            </a:r>
            <a:endParaRPr lang="en-US" sz="36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381635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167737" y="619705"/>
            <a:ext cx="10669325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Students as Partners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Action Examples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7E1800E-DEDA-69A5-6CA1-F9F6CAD965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2313">
            <a:off x="6444241" y="3588192"/>
            <a:ext cx="5384800" cy="5418667"/>
          </a:xfrm>
          <a:prstGeom prst="rect">
            <a:avLst/>
          </a:prstGeom>
          <a:effectLst>
            <a:softEdge rad="114481"/>
          </a:effectLst>
        </p:spPr>
      </p:pic>
      <p:pic>
        <p:nvPicPr>
          <p:cNvPr id="5" name="Picture 4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B4FE1F01-1EA2-F03C-5761-337739B97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565533" y="3476986"/>
            <a:ext cx="4997852" cy="4680461"/>
          </a:xfrm>
          <a:prstGeom prst="rect">
            <a:avLst/>
          </a:prstGeom>
          <a:effectLst>
            <a:softEdge rad="118203"/>
          </a:effectLst>
        </p:spPr>
      </p:pic>
    </p:spTree>
    <p:extLst>
      <p:ext uri="{BB962C8B-B14F-4D97-AF65-F5344CB8AC3E}">
        <p14:creationId xmlns:p14="http://schemas.microsoft.com/office/powerpoint/2010/main" val="3244164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30015E-AA22-7245-8E45-A5CF6EA1B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628" y="1301400"/>
            <a:ext cx="11433543" cy="4251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087595-471D-C440-ADDB-E4E0FA10B2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8376" y="5869192"/>
            <a:ext cx="4101562" cy="3468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62EE57-779E-B140-BA59-4CEF3403ED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0A2652-A8CA-E5ED-C5CA-5A927D32E5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9231" y="5546656"/>
            <a:ext cx="7398563" cy="3125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71DAF21-935D-05CB-AB0E-16596536C433}"/>
              </a:ext>
            </a:extLst>
          </p:cNvPr>
          <p:cNvSpPr txBox="1">
            <a:spLocks/>
          </p:cNvSpPr>
          <p:nvPr/>
        </p:nvSpPr>
        <p:spPr>
          <a:xfrm>
            <a:off x="2284618" y="-447095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Data 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D58E6-4428-72AB-CF52-C714550FFFEA}"/>
              </a:ext>
            </a:extLst>
          </p:cNvPr>
          <p:cNvSpPr/>
          <p:nvPr/>
        </p:nvSpPr>
        <p:spPr>
          <a:xfrm flipH="1">
            <a:off x="3283247" y="8858847"/>
            <a:ext cx="9925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+mj-lt"/>
              </a:rPr>
              <a:t>Huntington Park High School</a:t>
            </a:r>
            <a:br>
              <a:rPr lang="en-US" sz="2000" kern="1200" dirty="0">
                <a:solidFill>
                  <a:schemeClr val="bg1"/>
                </a:solidFill>
                <a:latin typeface="+mj-lt"/>
              </a:rPr>
            </a:br>
            <a:r>
              <a:rPr lang="en-US" sz="2000" kern="1200" dirty="0">
                <a:solidFill>
                  <a:schemeClr val="bg1"/>
                </a:solidFill>
                <a:latin typeface="+mj-lt"/>
              </a:rPr>
              <a:t>Los Angeles, California</a:t>
            </a:r>
            <a:endParaRPr lang="en-AU" sz="2000" kern="1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4276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1076C50-B9AE-8144-B854-F9292083E7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6744" y="563199"/>
            <a:ext cx="6587312" cy="4043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4F8DB4-FE23-214F-9148-8B7B8BA29B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261047" y="8825355"/>
            <a:ext cx="1190453" cy="6759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B8BA35-DF27-7857-5EC9-27DE4656A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191" y="4947385"/>
            <a:ext cx="5806440" cy="4354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EA5F0C-2E60-330E-2A23-E16FA3CBD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47" y="416706"/>
            <a:ext cx="5851943" cy="7802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C38BCB-00D0-9B2F-C790-EDF718B450B4}"/>
              </a:ext>
            </a:extLst>
          </p:cNvPr>
          <p:cNvSpPr/>
          <p:nvPr/>
        </p:nvSpPr>
        <p:spPr>
          <a:xfrm flipH="1">
            <a:off x="-882353" y="8665963"/>
            <a:ext cx="9925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+mj-lt"/>
              </a:rPr>
              <a:t>Chatsworth Park Elementary</a:t>
            </a:r>
            <a:br>
              <a:rPr lang="en-US" sz="2000" kern="1200" dirty="0">
                <a:solidFill>
                  <a:schemeClr val="bg1"/>
                </a:solidFill>
                <a:latin typeface="+mj-lt"/>
              </a:rPr>
            </a:br>
            <a:r>
              <a:rPr lang="en-US" sz="2000" kern="1200" dirty="0">
                <a:solidFill>
                  <a:schemeClr val="bg1"/>
                </a:solidFill>
                <a:latin typeface="+mj-lt"/>
              </a:rPr>
              <a:t>Los Angeles, California</a:t>
            </a:r>
            <a:endParaRPr lang="en-AU" sz="2000" kern="1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8358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2277FE-CC55-5F43-93AF-31457B8C1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933"/>
            <a:ext cx="4419248" cy="4541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BE0F9D-AE38-0748-8134-FC2192528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248" y="169181"/>
            <a:ext cx="4308905" cy="4471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E29BBF-32BB-5642-B0BC-215A8E602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3765" y="4710701"/>
            <a:ext cx="4490720" cy="4602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CA2723-7D93-1A45-B9C8-AAC756874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6120" y="222400"/>
            <a:ext cx="4319233" cy="4417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97DB17-0B13-964B-9854-774D98E8C1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8440" y="4773767"/>
            <a:ext cx="4427296" cy="4476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5B5812-C725-5C45-B65D-77A2FF3956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30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801" y="1355421"/>
            <a:ext cx="5192376" cy="7769848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0620" y="1233337"/>
            <a:ext cx="5807722" cy="4187212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969967" y="4356894"/>
            <a:ext cx="3729029" cy="5807722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455968" y="9174238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20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3CDA82A-6FF1-442B-0557-5547A4EB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241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Improvement Planning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1766011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4791" y="304800"/>
            <a:ext cx="10835217" cy="84485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3457785" y="9116305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20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596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871722-EB9C-0569-F286-3E5AFC3FA15E}"/>
              </a:ext>
            </a:extLst>
          </p:cNvPr>
          <p:cNvSpPr/>
          <p:nvPr/>
        </p:nvSpPr>
        <p:spPr>
          <a:xfrm>
            <a:off x="0" y="5985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Students as Consultants</a:t>
            </a:r>
            <a:endParaRPr lang="en-US" sz="5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593F88-AE71-BFCE-AB9C-F4C7AD5F7482}"/>
              </a:ext>
            </a:extLst>
          </p:cNvPr>
          <p:cNvSpPr txBox="1"/>
          <p:nvPr/>
        </p:nvSpPr>
        <p:spPr>
          <a:xfrm>
            <a:off x="4700588" y="9183573"/>
            <a:ext cx="7049943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Northridge Academy High School, Los Angeles, California</a:t>
            </a:r>
          </a:p>
        </p:txBody>
      </p:sp>
      <p:pic>
        <p:nvPicPr>
          <p:cNvPr id="14" name="Picture 13" descr="A group of people sitting around a table eating food&#10;&#10;Description automatically generated">
            <a:extLst>
              <a:ext uri="{FF2B5EF4-FFF2-40B4-BE49-F238E27FC236}">
                <a16:creationId xmlns:a16="http://schemas.microsoft.com/office/drawing/2014/main" id="{F79771D8-AC47-932F-FEE7-EF36F8F0FB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67436" y="5796412"/>
            <a:ext cx="6976964" cy="3128511"/>
          </a:xfrm>
          <a:prstGeom prst="rect">
            <a:avLst/>
          </a:prstGeom>
          <a:ln>
            <a:noFill/>
          </a:ln>
          <a:effectLst>
            <a:softEdge rad="139202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A group of people sitting around a table eating food&#10;&#10;Description automatically generated">
            <a:extLst>
              <a:ext uri="{FF2B5EF4-FFF2-40B4-BE49-F238E27FC236}">
                <a16:creationId xmlns:a16="http://schemas.microsoft.com/office/drawing/2014/main" id="{254697D4-3868-68F9-4A55-DEA30CF86B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678495"/>
            <a:ext cx="4957763" cy="4075105"/>
          </a:xfrm>
          <a:prstGeom prst="rect">
            <a:avLst/>
          </a:prstGeom>
          <a:ln>
            <a:noFill/>
          </a:ln>
          <a:effectLst>
            <a:softEdge rad="24353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716227B-3494-AE97-1667-CAE0B72C4A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38" y="1008164"/>
            <a:ext cx="10642600" cy="4597400"/>
          </a:xfrm>
          <a:prstGeom prst="rect">
            <a:avLst/>
          </a:prstGeom>
          <a:effectLst>
            <a:softEdge rad="57262"/>
          </a:effectLst>
        </p:spPr>
      </p:pic>
    </p:spTree>
    <p:extLst>
      <p:ext uri="{BB962C8B-B14F-4D97-AF65-F5344CB8AC3E}">
        <p14:creationId xmlns:p14="http://schemas.microsoft.com/office/powerpoint/2010/main" val="35620541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DCFB89-CF63-AE47-BC73-5A5867F1B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695481" y="8949786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9A7651-94FB-875E-4105-A8DBBDC5C4FD}"/>
              </a:ext>
            </a:extLst>
          </p:cNvPr>
          <p:cNvSpPr txBox="1"/>
          <p:nvPr/>
        </p:nvSpPr>
        <p:spPr>
          <a:xfrm>
            <a:off x="5983666" y="7077203"/>
            <a:ext cx="10131959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Reseda Charter,</a:t>
            </a:r>
            <a:br>
              <a:rPr lang="en-AU" sz="1800" dirty="0">
                <a:solidFill>
                  <a:schemeClr val="bg1"/>
                </a:solidFill>
              </a:rPr>
            </a:br>
            <a:r>
              <a:rPr lang="en-AU" sz="1800" dirty="0">
                <a:solidFill>
                  <a:schemeClr val="bg1"/>
                </a:solidFill>
              </a:rPr>
              <a:t>Los Angeles, California</a:t>
            </a:r>
            <a:br>
              <a:rPr lang="en-AU" sz="1800" dirty="0">
                <a:solidFill>
                  <a:schemeClr val="bg1"/>
                </a:solidFill>
              </a:rPr>
            </a:br>
            <a:endParaRPr lang="en-AU" sz="18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20A2AC-9DFB-0128-57B7-E54FE44EE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668" y="194492"/>
            <a:ext cx="3722983" cy="9521513"/>
          </a:xfrm>
          <a:prstGeom prst="rect">
            <a:avLst/>
          </a:prstGeom>
        </p:spPr>
      </p:pic>
      <p:pic>
        <p:nvPicPr>
          <p:cNvPr id="10" name="Picture 9" descr="Text, letter&#10;&#10;Description automatically generated">
            <a:extLst>
              <a:ext uri="{FF2B5EF4-FFF2-40B4-BE49-F238E27FC236}">
                <a16:creationId xmlns:a16="http://schemas.microsoft.com/office/drawing/2014/main" id="{7435EC81-FC1C-342B-408B-99CF0D285C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499601" y="5553140"/>
            <a:ext cx="3600994" cy="4383362"/>
          </a:xfrm>
          <a:prstGeom prst="rect">
            <a:avLst/>
          </a:prstGeom>
          <a:ln>
            <a:noFill/>
          </a:ln>
          <a:effectLst>
            <a:softEdge rad="76994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E677ED1-2BB3-D284-680D-C5165B5CB1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492" y="273584"/>
            <a:ext cx="5589988" cy="5595159"/>
          </a:xfrm>
          <a:prstGeom prst="rect">
            <a:avLst/>
          </a:prstGeom>
          <a:effectLst>
            <a:softEdge rad="87654"/>
          </a:effectLst>
        </p:spPr>
      </p:pic>
    </p:spTree>
    <p:extLst>
      <p:ext uri="{BB962C8B-B14F-4D97-AF65-F5344CB8AC3E}">
        <p14:creationId xmlns:p14="http://schemas.microsoft.com/office/powerpoint/2010/main" val="369271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Campus Visuals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56C5FC-859C-1EA8-3196-6A37193EB0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689358" y="8929376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E94891-349D-D4AC-4C24-C11FF4FAA1AA}"/>
              </a:ext>
            </a:extLst>
          </p:cNvPr>
          <p:cNvSpPr txBox="1"/>
          <p:nvPr/>
        </p:nvSpPr>
        <p:spPr>
          <a:xfrm>
            <a:off x="0" y="8744710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Baldwin High School, Maui, Hawaii</a:t>
            </a:r>
          </a:p>
        </p:txBody>
      </p:sp>
      <p:pic>
        <p:nvPicPr>
          <p:cNvPr id="4" name="Picture 3" descr="A sign on a wall&#10;&#10;Description automatically generated with low confidence">
            <a:extLst>
              <a:ext uri="{FF2B5EF4-FFF2-40B4-BE49-F238E27FC236}">
                <a16:creationId xmlns:a16="http://schemas.microsoft.com/office/drawing/2014/main" id="{AEAA2773-23F9-AF82-9A6C-6C537D7C7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407" y="1641052"/>
            <a:ext cx="12485404" cy="6232948"/>
          </a:xfrm>
          <a:prstGeom prst="rect">
            <a:avLst/>
          </a:prstGeom>
          <a:effectLst>
            <a:softEdge rad="86579"/>
          </a:effectLst>
        </p:spPr>
      </p:pic>
    </p:spTree>
    <p:extLst>
      <p:ext uri="{BB962C8B-B14F-4D97-AF65-F5344CB8AC3E}">
        <p14:creationId xmlns:p14="http://schemas.microsoft.com/office/powerpoint/2010/main" val="96849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D52273C-D8CA-5E05-C16D-59154B3E0D09}"/>
              </a:ext>
            </a:extLst>
          </p:cNvPr>
          <p:cNvSpPr txBox="1"/>
          <p:nvPr/>
        </p:nvSpPr>
        <p:spPr>
          <a:xfrm>
            <a:off x="287867" y="9217545"/>
            <a:ext cx="1296212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Oak Hills Primary School, Aspirations Academy Trust, Feltham, England</a:t>
            </a:r>
          </a:p>
        </p:txBody>
      </p:sp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4CCC361-FA7E-241C-A46D-0978AF2089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7985" y="114403"/>
            <a:ext cx="8476949" cy="5108875"/>
          </a:xfrm>
          <a:prstGeom prst="rect">
            <a:avLst/>
          </a:prstGeom>
          <a:effectLst>
            <a:softEdge rad="79023"/>
          </a:effectLst>
        </p:spPr>
      </p:pic>
      <p:pic>
        <p:nvPicPr>
          <p:cNvPr id="10" name="Picture 9" descr="A few people looking at a board&#10;&#10;Description automatically generated with low confidence">
            <a:extLst>
              <a:ext uri="{FF2B5EF4-FFF2-40B4-BE49-F238E27FC236}">
                <a16:creationId xmlns:a16="http://schemas.microsoft.com/office/drawing/2014/main" id="{D04C125C-229F-4675-521B-5553950EC6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0691" y="5320610"/>
            <a:ext cx="5036458" cy="3777343"/>
          </a:xfrm>
          <a:prstGeom prst="rect">
            <a:avLst/>
          </a:prstGeom>
          <a:effectLst>
            <a:softEdge rad="172460"/>
          </a:effectLst>
        </p:spPr>
      </p:pic>
      <p:pic>
        <p:nvPicPr>
          <p:cNvPr id="14" name="Picture 13" descr="A person standing in front of a green board with pictures on it&#10;&#10;Description automatically generated with low confidence">
            <a:extLst>
              <a:ext uri="{FF2B5EF4-FFF2-40B4-BE49-F238E27FC236}">
                <a16:creationId xmlns:a16="http://schemas.microsoft.com/office/drawing/2014/main" id="{2943FDE7-7F52-65E7-DE23-86FCAE7144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620" y="5320609"/>
            <a:ext cx="5036457" cy="3777343"/>
          </a:xfrm>
          <a:prstGeom prst="rect">
            <a:avLst/>
          </a:prstGeom>
          <a:effectLst>
            <a:softEdge rad="125349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5D807C-0ADD-A4FA-C1B5-7F3DCD74348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88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6323" y="20519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Cultivating Belonging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56C5FC-859C-1EA8-3196-6A37193EB0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689358" y="8929376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E94891-349D-D4AC-4C24-C11FF4FAA1AA}"/>
              </a:ext>
            </a:extLst>
          </p:cNvPr>
          <p:cNvSpPr txBox="1"/>
          <p:nvPr/>
        </p:nvSpPr>
        <p:spPr>
          <a:xfrm>
            <a:off x="5257380" y="9095808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Gage Middle School, Los Angeles, California</a:t>
            </a:r>
          </a:p>
        </p:txBody>
      </p:sp>
      <p:pic>
        <p:nvPicPr>
          <p:cNvPr id="11" name="Google Shape;57;p13" descr="Text&#10;&#10;Description automatically generated">
            <a:extLst>
              <a:ext uri="{FF2B5EF4-FFF2-40B4-BE49-F238E27FC236}">
                <a16:creationId xmlns:a16="http://schemas.microsoft.com/office/drawing/2014/main" id="{FC9A293D-F669-FB48-F338-67209B4EB77A}"/>
              </a:ext>
            </a:extLst>
          </p:cNvPr>
          <p:cNvPicPr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082" y="2132964"/>
            <a:ext cx="4262755" cy="47393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softEdge rad="53243"/>
          </a:effectLst>
        </p:spPr>
      </p:pic>
      <p:pic>
        <p:nvPicPr>
          <p:cNvPr id="12" name="Google Shape;58;p13" descr="A group of people holding signs&#10;&#10;Description automatically generated with medium confidence">
            <a:extLst>
              <a:ext uri="{FF2B5EF4-FFF2-40B4-BE49-F238E27FC236}">
                <a16:creationId xmlns:a16="http://schemas.microsoft.com/office/drawing/2014/main" id="{FB043EFA-8AAB-5314-456F-A3662E3CEA3D}"/>
              </a:ext>
            </a:extLst>
          </p:cNvPr>
          <p:cNvPicPr/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9175" y="6786563"/>
            <a:ext cx="7900987" cy="209105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softEdge rad="46298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Google Shape;59;p13" descr="Logo&#10;&#10;Description automatically generated">
            <a:extLst>
              <a:ext uri="{FF2B5EF4-FFF2-40B4-BE49-F238E27FC236}">
                <a16:creationId xmlns:a16="http://schemas.microsoft.com/office/drawing/2014/main" id="{55678720-F961-A98F-76FA-FA44CC131610}"/>
              </a:ext>
            </a:extLst>
          </p:cNvPr>
          <p:cNvPicPr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1113" y="1171575"/>
            <a:ext cx="3214688" cy="2400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softEdge rad="18137"/>
          </a:effectLst>
        </p:spPr>
      </p:pic>
      <p:pic>
        <p:nvPicPr>
          <p:cNvPr id="14" name="Google Shape;56;p13" descr="A picture containing colorful&#10;&#10;Description automatically generated">
            <a:extLst>
              <a:ext uri="{FF2B5EF4-FFF2-40B4-BE49-F238E27FC236}">
                <a16:creationId xmlns:a16="http://schemas.microsoft.com/office/drawing/2014/main" id="{4F3D4BD9-5CD4-48A1-FA17-C90DCCC91D8F}"/>
              </a:ext>
            </a:extLst>
          </p:cNvPr>
          <p:cNvPicPr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313" y="7000875"/>
            <a:ext cx="4329111" cy="25145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softEdge rad="51347"/>
          </a:effectLst>
        </p:spPr>
      </p:pic>
      <p:pic>
        <p:nvPicPr>
          <p:cNvPr id="15" name="Google Shape;65;p13" descr="A picture containing road, outdoor&#10;&#10;Description automatically generated">
            <a:extLst>
              <a:ext uri="{FF2B5EF4-FFF2-40B4-BE49-F238E27FC236}">
                <a16:creationId xmlns:a16="http://schemas.microsoft.com/office/drawing/2014/main" id="{8BF28BA2-DECF-7CA4-CDB9-03455AD6F41B}"/>
              </a:ext>
            </a:extLst>
          </p:cNvPr>
          <p:cNvPicPr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9288" y="3747135"/>
            <a:ext cx="5972176" cy="285369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softEdge rad="47728"/>
          </a:effectLst>
        </p:spPr>
      </p:pic>
      <p:pic>
        <p:nvPicPr>
          <p:cNvPr id="16" name="Google Shape;64;p13" descr="A picture containing tree, several&#10;&#10;Description automatically generated">
            <a:extLst>
              <a:ext uri="{FF2B5EF4-FFF2-40B4-BE49-F238E27FC236}">
                <a16:creationId xmlns:a16="http://schemas.microsoft.com/office/drawing/2014/main" id="{B1850AEE-5030-A67C-FA54-D9017F5EBF05}"/>
              </a:ext>
            </a:extLst>
          </p:cNvPr>
          <p:cNvPicPr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6338" y="1157289"/>
            <a:ext cx="3044189" cy="2514600"/>
          </a:xfrm>
          <a:prstGeom prst="rect">
            <a:avLst/>
          </a:prstGeom>
          <a:noFill/>
          <a:ln>
            <a:noFill/>
          </a:ln>
          <a:effectLst>
            <a:softEdge rad="60526"/>
          </a:effectLst>
        </p:spPr>
      </p:pic>
    </p:spTree>
    <p:extLst>
      <p:ext uri="{BB962C8B-B14F-4D97-AF65-F5344CB8AC3E}">
        <p14:creationId xmlns:p14="http://schemas.microsoft.com/office/powerpoint/2010/main" val="421325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56C5FC-859C-1EA8-3196-6A37193EB0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689358" y="8929376"/>
            <a:ext cx="1190453" cy="6759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35F0FD0-3512-4535-5897-2FD205D1BAC2}"/>
              </a:ext>
            </a:extLst>
          </p:cNvPr>
          <p:cNvSpPr txBox="1"/>
          <p:nvPr/>
        </p:nvSpPr>
        <p:spPr>
          <a:xfrm>
            <a:off x="4075326" y="9077579"/>
            <a:ext cx="5576673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Edison Middle School, Los Angeles, California</a:t>
            </a:r>
            <a:endParaRPr kumimoji="0" lang="en-AU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8A2539-D908-4D72-FE2D-6951EF2F99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24" y="534397"/>
            <a:ext cx="10849533" cy="813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730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123" y="331441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Student Clubs</a:t>
            </a:r>
            <a:endParaRPr lang="en-US" sz="6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DCFB89-CF63-AE47-BC73-5A5867F1B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9A7651-94FB-875E-4105-A8DBBDC5C4FD}"/>
              </a:ext>
            </a:extLst>
          </p:cNvPr>
          <p:cNvSpPr txBox="1"/>
          <p:nvPr/>
        </p:nvSpPr>
        <p:spPr>
          <a:xfrm>
            <a:off x="4018870" y="9293007"/>
            <a:ext cx="10131959" cy="646331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Sutter Middle School, Los Angeles, California</a:t>
            </a:r>
            <a:br>
              <a:rPr lang="en-AU" sz="1800" dirty="0">
                <a:solidFill>
                  <a:schemeClr val="bg1"/>
                </a:solidFill>
              </a:rPr>
            </a:br>
            <a:endParaRPr lang="en-AU" sz="1800" dirty="0">
              <a:solidFill>
                <a:schemeClr val="bg1"/>
              </a:solidFill>
            </a:endParaRPr>
          </a:p>
        </p:txBody>
      </p:sp>
      <p:pic>
        <p:nvPicPr>
          <p:cNvPr id="4" name="Picture 3" descr="A group of people wearing masks&#10;&#10;Description automatically generated with medium confidence">
            <a:extLst>
              <a:ext uri="{FF2B5EF4-FFF2-40B4-BE49-F238E27FC236}">
                <a16:creationId xmlns:a16="http://schemas.microsoft.com/office/drawing/2014/main" id="{6F7BAFE4-2CFF-BB0B-EBCE-45EDE7F44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838" y="7112000"/>
            <a:ext cx="2527300" cy="2641600"/>
          </a:xfrm>
          <a:prstGeom prst="rect">
            <a:avLst/>
          </a:prstGeom>
          <a:effectLst>
            <a:softEdge rad="64980"/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45CBC81D-6799-513E-EEA1-83BC0DB2DC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81" y="1663185"/>
            <a:ext cx="5597182" cy="4830763"/>
          </a:xfrm>
          <a:prstGeom prst="rect">
            <a:avLst/>
          </a:prstGeom>
          <a:effectLst>
            <a:softEdge rad="35865"/>
          </a:effectLst>
        </p:spPr>
      </p:pic>
      <p:pic>
        <p:nvPicPr>
          <p:cNvPr id="12" name="Picture 11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33F59C01-1E15-2402-2B6A-768760CDCC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86600"/>
            <a:ext cx="3632200" cy="2667000"/>
          </a:xfrm>
          <a:prstGeom prst="rect">
            <a:avLst/>
          </a:prstGeom>
          <a:effectLst>
            <a:softEdge rad="80790"/>
          </a:effectLst>
        </p:spPr>
      </p:pic>
      <p:pic>
        <p:nvPicPr>
          <p:cNvPr id="14" name="Picture 13" descr="A picture containing text, different, decorated, several&#10;&#10;Description automatically generated">
            <a:extLst>
              <a:ext uri="{FF2B5EF4-FFF2-40B4-BE49-F238E27FC236}">
                <a16:creationId xmlns:a16="http://schemas.microsoft.com/office/drawing/2014/main" id="{3517FFAA-D340-D071-DFF5-236E86E4130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2493" y="1571626"/>
            <a:ext cx="6637507" cy="3687762"/>
          </a:xfrm>
          <a:prstGeom prst="rect">
            <a:avLst/>
          </a:prstGeom>
          <a:effectLst>
            <a:softEdge rad="82617"/>
          </a:effectLst>
        </p:spPr>
      </p:pic>
      <p:pic>
        <p:nvPicPr>
          <p:cNvPr id="16" name="Picture 15" descr="A picture containing text, person, sign, sale&#10;&#10;Description automatically generated">
            <a:extLst>
              <a:ext uri="{FF2B5EF4-FFF2-40B4-BE49-F238E27FC236}">
                <a16:creationId xmlns:a16="http://schemas.microsoft.com/office/drawing/2014/main" id="{6FE17D31-E84D-8C3C-88ED-D6754EF0CE4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2212" y="5511800"/>
            <a:ext cx="3668711" cy="3187700"/>
          </a:xfrm>
          <a:prstGeom prst="rect">
            <a:avLst/>
          </a:prstGeom>
          <a:effectLst>
            <a:softEdge rad="46822"/>
          </a:effectLst>
        </p:spPr>
      </p:pic>
      <p:pic>
        <p:nvPicPr>
          <p:cNvPr id="18" name="Picture 17" descr="A picture containing person&#10;&#10;Description automatically generated">
            <a:extLst>
              <a:ext uri="{FF2B5EF4-FFF2-40B4-BE49-F238E27FC236}">
                <a16:creationId xmlns:a16="http://schemas.microsoft.com/office/drawing/2014/main" id="{C53BC61E-7DB9-AEBE-0AC4-E592D29B85E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8763" y="5300661"/>
            <a:ext cx="2903656" cy="3543302"/>
          </a:xfrm>
          <a:prstGeom prst="rect">
            <a:avLst/>
          </a:prstGeom>
          <a:effectLst>
            <a:softEdge rad="163190"/>
          </a:effectLst>
        </p:spPr>
      </p:pic>
    </p:spTree>
    <p:extLst>
      <p:ext uri="{BB962C8B-B14F-4D97-AF65-F5344CB8AC3E}">
        <p14:creationId xmlns:p14="http://schemas.microsoft.com/office/powerpoint/2010/main" val="295224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3433" y="172199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Student Led Conferences</a:t>
            </a:r>
            <a:endParaRPr lang="en-US" sz="6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8EAA4D-E038-5642-AA7A-26D13994F2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025599" y="891764"/>
            <a:ext cx="3623733" cy="4294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3AE3F9-EDC3-2E4C-8668-ADB3CBC743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56986" y="4433006"/>
            <a:ext cx="4590533" cy="5433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156C36-90A9-0C4A-8476-489A0062B0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40931" y="1145102"/>
            <a:ext cx="4754880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2038E1-53CB-5D42-BF9B-F0A6FD86B2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46"/>
          <a:stretch/>
        </p:blipFill>
        <p:spPr>
          <a:xfrm>
            <a:off x="6850460" y="4882253"/>
            <a:ext cx="4572000" cy="467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DCFB89-CF63-AE47-BC73-5A5867F1B7E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1187BA-1EAA-A16C-63AD-8855DDD52797}"/>
              </a:ext>
            </a:extLst>
          </p:cNvPr>
          <p:cNvSpPr txBox="1"/>
          <p:nvPr/>
        </p:nvSpPr>
        <p:spPr>
          <a:xfrm>
            <a:off x="-3059973" y="3465307"/>
            <a:ext cx="9887030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Edison Middle School,</a:t>
            </a:r>
            <a:br>
              <a:rPr lang="en-AU" sz="1800" dirty="0">
                <a:solidFill>
                  <a:schemeClr val="bg1"/>
                </a:solidFill>
              </a:rPr>
            </a:br>
            <a:r>
              <a:rPr lang="en-AU" sz="1800" dirty="0">
                <a:solidFill>
                  <a:schemeClr val="bg1"/>
                </a:solidFill>
              </a:rPr>
              <a:t>Los Angeles, California</a:t>
            </a:r>
          </a:p>
          <a:p>
            <a:endParaRPr lang="en-AU" sz="1800" dirty="0">
              <a:solidFill>
                <a:schemeClr val="bg1"/>
              </a:solidFill>
            </a:endParaRPr>
          </a:p>
          <a:p>
            <a:br>
              <a:rPr lang="en-AU" sz="1800" dirty="0">
                <a:solidFill>
                  <a:schemeClr val="bg1"/>
                </a:solidFill>
              </a:rPr>
            </a:br>
            <a:endParaRPr lang="en-A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79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Sutter Text Book Committee">
            <a:hlinkClick r:id="" action="ppaction://media"/>
            <a:extLst>
              <a:ext uri="{FF2B5EF4-FFF2-40B4-BE49-F238E27FC236}">
                <a16:creationId xmlns:a16="http://schemas.microsoft.com/office/drawing/2014/main" id="{C66F9C8B-7AE0-C540-90CC-4FDA795517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55333" y="1416425"/>
            <a:ext cx="7454320" cy="74543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973B10-701A-A427-7805-B2D7EDA912B1}"/>
              </a:ext>
            </a:extLst>
          </p:cNvPr>
          <p:cNvSpPr/>
          <p:nvPr/>
        </p:nvSpPr>
        <p:spPr>
          <a:xfrm flipH="1">
            <a:off x="2877435" y="9316360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+mj-lt"/>
              </a:rPr>
              <a:t>Sutter Middle School, Los Angeles, California</a:t>
            </a:r>
            <a:endParaRPr lang="en-AU" sz="20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861695-8FF2-5305-25A9-8E8AF9A1F05D}"/>
              </a:ext>
            </a:extLst>
          </p:cNvPr>
          <p:cNvSpPr txBox="1">
            <a:spLocks/>
          </p:cNvSpPr>
          <p:nvPr/>
        </p:nvSpPr>
        <p:spPr>
          <a:xfrm>
            <a:off x="1202267" y="-430161"/>
            <a:ext cx="10349341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Text Book Adoption</a:t>
            </a:r>
          </a:p>
        </p:txBody>
      </p:sp>
    </p:spTree>
    <p:extLst>
      <p:ext uri="{BB962C8B-B14F-4D97-AF65-F5344CB8AC3E}">
        <p14:creationId xmlns:p14="http://schemas.microsoft.com/office/powerpoint/2010/main" val="35271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0" y="74136"/>
            <a:ext cx="1256574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Taking Care of Campus &amp; Community Grounds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6FB7D0-B842-7640-87FE-786D2C1744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3B6C51-7458-9D49-2C2B-BC62DD46D076}"/>
              </a:ext>
            </a:extLst>
          </p:cNvPr>
          <p:cNvSpPr txBox="1"/>
          <p:nvPr/>
        </p:nvSpPr>
        <p:spPr>
          <a:xfrm>
            <a:off x="1490738" y="8594778"/>
            <a:ext cx="90379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Oahu, Hawaii </a:t>
            </a:r>
          </a:p>
        </p:txBody>
      </p:sp>
      <p:pic>
        <p:nvPicPr>
          <p:cNvPr id="3" name="Picture 2" descr="A picture containing person, outdoor, people, group&#10;&#10;Description automatically generated">
            <a:extLst>
              <a:ext uri="{FF2B5EF4-FFF2-40B4-BE49-F238E27FC236}">
                <a16:creationId xmlns:a16="http://schemas.microsoft.com/office/drawing/2014/main" id="{41F33FE6-90E6-7590-A01C-499EAC36F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432" y="2681515"/>
            <a:ext cx="4026353" cy="5368470"/>
          </a:xfrm>
          <a:prstGeom prst="rect">
            <a:avLst/>
          </a:prstGeom>
          <a:effectLst>
            <a:softEdge rad="128647"/>
          </a:effectLst>
        </p:spPr>
      </p:pic>
      <p:pic>
        <p:nvPicPr>
          <p:cNvPr id="7" name="Picture 6" descr="A picture containing person, grass, outdoor, people&#10;&#10;Description automatically generated">
            <a:extLst>
              <a:ext uri="{FF2B5EF4-FFF2-40B4-BE49-F238E27FC236}">
                <a16:creationId xmlns:a16="http://schemas.microsoft.com/office/drawing/2014/main" id="{92451752-073A-B541-02F4-9F3AC9C1A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057" y="2309585"/>
            <a:ext cx="3048000" cy="4064000"/>
          </a:xfrm>
          <a:prstGeom prst="rect">
            <a:avLst/>
          </a:prstGeom>
          <a:effectLst>
            <a:softEdge rad="131547"/>
          </a:effectLst>
        </p:spPr>
      </p:pic>
      <p:pic>
        <p:nvPicPr>
          <p:cNvPr id="19" name="Picture 18" descr="A picture containing tree, person, people&#10;&#10;Description automatically generated">
            <a:extLst>
              <a:ext uri="{FF2B5EF4-FFF2-40B4-BE49-F238E27FC236}">
                <a16:creationId xmlns:a16="http://schemas.microsoft.com/office/drawing/2014/main" id="{CA227C83-2A70-B940-5C3E-C3603F0EE7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58716" y="3304550"/>
            <a:ext cx="6328229" cy="4746172"/>
          </a:xfrm>
          <a:prstGeom prst="rect">
            <a:avLst/>
          </a:prstGeom>
          <a:effectLst>
            <a:softEdge rad="67331"/>
          </a:effectLst>
        </p:spPr>
      </p:pic>
      <p:pic>
        <p:nvPicPr>
          <p:cNvPr id="21" name="Picture 20" descr="A picture containing outdoor, tree, ground, person&#10;&#10;Description automatically generated">
            <a:extLst>
              <a:ext uri="{FF2B5EF4-FFF2-40B4-BE49-F238E27FC236}">
                <a16:creationId xmlns:a16="http://schemas.microsoft.com/office/drawing/2014/main" id="{889442FA-8C1C-C0A4-5A4C-FB0C4079CAE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00" y="6536872"/>
            <a:ext cx="3374572" cy="3048000"/>
          </a:xfrm>
          <a:prstGeom prst="rect">
            <a:avLst/>
          </a:prstGeom>
          <a:effectLst>
            <a:softEdge rad="100647"/>
          </a:effectLst>
        </p:spPr>
      </p:pic>
    </p:spTree>
    <p:extLst>
      <p:ext uri="{BB962C8B-B14F-4D97-AF65-F5344CB8AC3E}">
        <p14:creationId xmlns:p14="http://schemas.microsoft.com/office/powerpoint/2010/main" val="12767807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308" y="108927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Faculty Meetings</a:t>
            </a:r>
            <a:endParaRPr lang="en-US" sz="6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2944A-897E-F549-B816-896AA7CA58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1050" y="1681745"/>
            <a:ext cx="7448095" cy="5898899"/>
          </a:xfrm>
          <a:prstGeom prst="rect">
            <a:avLst/>
          </a:prstGeom>
          <a:effectLst>
            <a:softEdge rad="79205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27EB8D-C858-A04B-8236-828BF47B16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73" y="5122405"/>
            <a:ext cx="5380472" cy="403535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F985AB-30F1-754A-AC8D-2B20221523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73" y="1124590"/>
            <a:ext cx="5113865" cy="399781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B13BA8-E3BE-C949-B718-E0A4F0D410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664332" y="8951178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57F387-D888-F03D-C09C-951FE0979973}"/>
              </a:ext>
            </a:extLst>
          </p:cNvPr>
          <p:cNvSpPr txBox="1"/>
          <p:nvPr/>
        </p:nvSpPr>
        <p:spPr>
          <a:xfrm>
            <a:off x="3738067" y="8305844"/>
            <a:ext cx="1013195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Woodside High School, Redwood City, California</a:t>
            </a:r>
            <a:br>
              <a:rPr lang="en-AU" sz="1800" dirty="0">
                <a:solidFill>
                  <a:schemeClr val="bg1"/>
                </a:solidFill>
              </a:rPr>
            </a:br>
            <a:endParaRPr lang="en-A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99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82815" y="-177709"/>
            <a:ext cx="12124267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Professional Development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6FB7D0-B842-7640-87FE-786D2C1744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3B6C51-7458-9D49-2C2B-BC62DD46D076}"/>
              </a:ext>
            </a:extLst>
          </p:cNvPr>
          <p:cNvSpPr txBox="1"/>
          <p:nvPr/>
        </p:nvSpPr>
        <p:spPr>
          <a:xfrm>
            <a:off x="5076976" y="9260314"/>
            <a:ext cx="903794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Oahu, Hawaii</a:t>
            </a:r>
          </a:p>
        </p:txBody>
      </p:sp>
      <p:pic>
        <p:nvPicPr>
          <p:cNvPr id="5" name="Picture 4" descr="A picture containing person, indoor, floor, working&#10;&#10;Description automatically generated">
            <a:extLst>
              <a:ext uri="{FF2B5EF4-FFF2-40B4-BE49-F238E27FC236}">
                <a16:creationId xmlns:a16="http://schemas.microsoft.com/office/drawing/2014/main" id="{EE724B2E-1E80-69EE-C0A7-8DDC639298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9992" y="2106385"/>
            <a:ext cx="4745694" cy="3788230"/>
          </a:xfrm>
          <a:prstGeom prst="rect">
            <a:avLst/>
          </a:prstGeom>
          <a:effectLst>
            <a:softEdge rad="181986"/>
          </a:effectLst>
        </p:spPr>
      </p:pic>
      <p:pic>
        <p:nvPicPr>
          <p:cNvPr id="13" name="Picture 12" descr="A couple of people holding a sign&#10;&#10;Description automatically generated with low confidence">
            <a:extLst>
              <a:ext uri="{FF2B5EF4-FFF2-40B4-BE49-F238E27FC236}">
                <a16:creationId xmlns:a16="http://schemas.microsoft.com/office/drawing/2014/main" id="{B7BC295B-810A-E18C-399D-E213C99160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6314" y="1698171"/>
            <a:ext cx="4555671" cy="4180115"/>
          </a:xfrm>
          <a:prstGeom prst="rect">
            <a:avLst/>
          </a:prstGeom>
          <a:effectLst>
            <a:softEdge rad="110923"/>
          </a:effectLst>
        </p:spPr>
      </p:pic>
      <p:pic>
        <p:nvPicPr>
          <p:cNvPr id="17" name="Picture 16" descr="A group of people standing in front of a large screen&#10;&#10;Description automatically generated with low confidence">
            <a:extLst>
              <a:ext uri="{FF2B5EF4-FFF2-40B4-BE49-F238E27FC236}">
                <a16:creationId xmlns:a16="http://schemas.microsoft.com/office/drawing/2014/main" id="{D263BA63-F50F-16B6-2FC4-952456CC43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" y="6284103"/>
            <a:ext cx="6456945" cy="3251783"/>
          </a:xfrm>
          <a:prstGeom prst="rect">
            <a:avLst/>
          </a:prstGeom>
          <a:effectLst>
            <a:softEdge rad="87363"/>
          </a:effectLst>
        </p:spPr>
      </p:pic>
      <p:pic>
        <p:nvPicPr>
          <p:cNvPr id="4" name="Picture 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ED591EC-BAB8-9CB6-6297-49A93F3CB3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57" y="2126343"/>
            <a:ext cx="2866571" cy="4064000"/>
          </a:xfrm>
          <a:prstGeom prst="rect">
            <a:avLst/>
          </a:prstGeom>
          <a:effectLst>
            <a:softEdge rad="123651"/>
          </a:effectLst>
        </p:spPr>
      </p:pic>
      <p:pic>
        <p:nvPicPr>
          <p:cNvPr id="8" name="Picture 7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E2C09E8C-CEDC-D754-1225-F55F49F4D6A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84"/>
          <a:stretch/>
        </p:blipFill>
        <p:spPr>
          <a:xfrm>
            <a:off x="7901214" y="6074227"/>
            <a:ext cx="3048000" cy="2922815"/>
          </a:xfrm>
          <a:prstGeom prst="rect">
            <a:avLst/>
          </a:prstGeom>
          <a:effectLst>
            <a:softEdge rad="71680"/>
          </a:effectLst>
        </p:spPr>
      </p:pic>
    </p:spTree>
    <p:extLst>
      <p:ext uri="{BB962C8B-B14F-4D97-AF65-F5344CB8AC3E}">
        <p14:creationId xmlns:p14="http://schemas.microsoft.com/office/powerpoint/2010/main" val="28971516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DCFB89-CF63-AE47-BC73-5A5867F1B7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9A7651-94FB-875E-4105-A8DBBDC5C4FD}"/>
              </a:ext>
            </a:extLst>
          </p:cNvPr>
          <p:cNvSpPr txBox="1"/>
          <p:nvPr/>
        </p:nvSpPr>
        <p:spPr>
          <a:xfrm>
            <a:off x="-2155974" y="8888888"/>
            <a:ext cx="1013195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Maui, Hawaii</a:t>
            </a:r>
            <a:br>
              <a:rPr lang="en-AU" sz="1800" dirty="0">
                <a:solidFill>
                  <a:schemeClr val="bg1"/>
                </a:solidFill>
              </a:rPr>
            </a:br>
            <a:endParaRPr lang="en-AU" sz="18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text, indoor, floor, table&#10;&#10;Description automatically generated">
            <a:extLst>
              <a:ext uri="{FF2B5EF4-FFF2-40B4-BE49-F238E27FC236}">
                <a16:creationId xmlns:a16="http://schemas.microsoft.com/office/drawing/2014/main" id="{27250030-73C0-3D6D-315E-7F5C5EC780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2681" y="5767828"/>
            <a:ext cx="3792401" cy="2357437"/>
          </a:xfrm>
          <a:prstGeom prst="rect">
            <a:avLst/>
          </a:prstGeom>
          <a:effectLst>
            <a:softEdge rad="48938"/>
          </a:effectLst>
        </p:spPr>
      </p:pic>
      <p:pic>
        <p:nvPicPr>
          <p:cNvPr id="12" name="Picture 11" descr="A picture containing text, person, indoor, people&#10;&#10;Description automatically generated">
            <a:extLst>
              <a:ext uri="{FF2B5EF4-FFF2-40B4-BE49-F238E27FC236}">
                <a16:creationId xmlns:a16="http://schemas.microsoft.com/office/drawing/2014/main" id="{F3FACBC9-6F34-BB80-8EFB-02BB12BDF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337" y="638538"/>
            <a:ext cx="5969001" cy="4476751"/>
          </a:xfrm>
          <a:prstGeom prst="rect">
            <a:avLst/>
          </a:prstGeom>
          <a:effectLst>
            <a:softEdge rad="84206"/>
          </a:effectLst>
        </p:spPr>
      </p:pic>
      <p:pic>
        <p:nvPicPr>
          <p:cNvPr id="14" name="Picture 13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1E7C8FB7-7303-61D7-7C23-6B1DB050EB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010" y="5446183"/>
            <a:ext cx="4972720" cy="2814638"/>
          </a:xfrm>
          <a:prstGeom prst="rect">
            <a:avLst/>
          </a:prstGeom>
          <a:effectLst>
            <a:softEdge rad="81660"/>
          </a:effectLst>
        </p:spPr>
      </p:pic>
      <p:pic>
        <p:nvPicPr>
          <p:cNvPr id="16" name="Picture 15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F27DF15A-AF96-802F-5ACA-3D66054809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433" y="1024894"/>
            <a:ext cx="6315076" cy="3827562"/>
          </a:xfrm>
          <a:prstGeom prst="rect">
            <a:avLst/>
          </a:prstGeom>
          <a:effectLst>
            <a:softEdge rad="77139"/>
          </a:effectLst>
        </p:spPr>
      </p:pic>
      <p:pic>
        <p:nvPicPr>
          <p:cNvPr id="20" name="Picture 19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359552DE-F4E3-6F58-214F-BD3EEBCD77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613067" y="5950472"/>
            <a:ext cx="3157537" cy="3470382"/>
          </a:xfrm>
          <a:prstGeom prst="rect">
            <a:avLst/>
          </a:prstGeom>
          <a:effectLst>
            <a:softEdge rad="45287"/>
          </a:effectLst>
        </p:spPr>
      </p:pic>
    </p:spTree>
    <p:extLst>
      <p:ext uri="{BB962C8B-B14F-4D97-AF65-F5344CB8AC3E}">
        <p14:creationId xmlns:p14="http://schemas.microsoft.com/office/powerpoint/2010/main" val="3409541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20861514">
            <a:off x="6313612" y="3092935"/>
            <a:ext cx="6894383" cy="444018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things in your classroom/school are currently controlled by adults, that students could be invited to co-own with you?</a:t>
            </a: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262773" y="881915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7200" dirty="0">
                <a:solidFill>
                  <a:srgbClr val="FFFF00"/>
                </a:solidFill>
                <a:latin typeface="Chalkduster"/>
                <a:cs typeface="Chalkduster"/>
              </a:rPr>
              <a:t>Your Turn!!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7E1800E-DEDA-69A5-6CA1-F9F6CAD965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196" y="1799846"/>
            <a:ext cx="6115445" cy="6153907"/>
          </a:xfrm>
          <a:prstGeom prst="rect">
            <a:avLst/>
          </a:prstGeom>
          <a:effectLst>
            <a:softEdge rad="114481"/>
          </a:effectLst>
        </p:spPr>
      </p:pic>
    </p:spTree>
    <p:extLst>
      <p:ext uri="{BB962C8B-B14F-4D97-AF65-F5344CB8AC3E}">
        <p14:creationId xmlns:p14="http://schemas.microsoft.com/office/powerpoint/2010/main" val="5733887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474134" y="6568811"/>
            <a:ext cx="1220799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Partnerships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With Families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331A4D4-DB1F-6B4E-00B7-32774B7B1A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5729" y="762001"/>
            <a:ext cx="5384800" cy="5418667"/>
          </a:xfrm>
          <a:prstGeom prst="rect">
            <a:avLst/>
          </a:prstGeom>
          <a:effectLst>
            <a:softEdge rad="114481"/>
          </a:effectLst>
        </p:spPr>
      </p:pic>
    </p:spTree>
    <p:extLst>
      <p:ext uri="{BB962C8B-B14F-4D97-AF65-F5344CB8AC3E}">
        <p14:creationId xmlns:p14="http://schemas.microsoft.com/office/powerpoint/2010/main" val="34403651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25327" y="99241"/>
            <a:ext cx="17716460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Reflection on</a:t>
            </a:r>
            <a:b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Family Partnerships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ECB30-B32A-0547-B1C7-951CD26EB857}"/>
              </a:ext>
            </a:extLst>
          </p:cNvPr>
          <p:cNvSpPr txBox="1"/>
          <p:nvPr/>
        </p:nvSpPr>
        <p:spPr>
          <a:xfrm>
            <a:off x="769077" y="5490227"/>
            <a:ext cx="7017949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 2: Find a “Meet with your Feet”</a:t>
            </a:r>
            <a:b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partner &amp; discuss</a:t>
            </a:r>
            <a:b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what you learned.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C4B797-5462-A942-81EC-1029038CE6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AC71FE-4C84-FE7C-9C7D-4C2D4258EB1B}"/>
              </a:ext>
            </a:extLst>
          </p:cNvPr>
          <p:cNvSpPr txBox="1"/>
          <p:nvPr/>
        </p:nvSpPr>
        <p:spPr>
          <a:xfrm>
            <a:off x="388595" y="4483593"/>
            <a:ext cx="12227609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 1: Complete the Reflection Tool</a:t>
            </a:r>
          </a:p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0C25DE4-5340-7640-3A4C-7C4CADD77A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467">
            <a:off x="8148726" y="5666941"/>
            <a:ext cx="2904581" cy="3459769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6629D4-D0E9-96CB-DBD3-1B1A4A7EAC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8979">
            <a:off x="373967" y="214693"/>
            <a:ext cx="2363374" cy="3669049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119645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2963396" y="2307411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7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098138" y="907571"/>
            <a:ext cx="10669325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Family Partnerships Challenge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7E1800E-DEDA-69A5-6CA1-F9F6CAD965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85593">
            <a:off x="519043" y="507371"/>
            <a:ext cx="3284647" cy="3305305"/>
          </a:xfrm>
          <a:prstGeom prst="rect">
            <a:avLst/>
          </a:prstGeom>
          <a:effectLst>
            <a:softEdge rad="114481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F659B4-3682-012E-62E1-C3CD5B548AAF}"/>
              </a:ext>
            </a:extLst>
          </p:cNvPr>
          <p:cNvSpPr txBox="1"/>
          <p:nvPr/>
        </p:nvSpPr>
        <p:spPr>
          <a:xfrm>
            <a:off x="324786" y="4449354"/>
            <a:ext cx="12008784" cy="20723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 1: Read the scenario provided to your group &amp; collectively determine your suggested course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of action. Everyone in your group needs to be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prepared to share.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43220C-6EDA-6871-F196-852E7E8AAE84}"/>
              </a:ext>
            </a:extLst>
          </p:cNvPr>
          <p:cNvSpPr txBox="1"/>
          <p:nvPr/>
        </p:nvSpPr>
        <p:spPr>
          <a:xfrm>
            <a:off x="623481" y="7101043"/>
            <a:ext cx="1175783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 2: Create groups of 4 based on the number on the back of your scenario card. Share each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scenario &amp; your suggested course of action.</a:t>
            </a:r>
          </a:p>
        </p:txBody>
      </p:sp>
    </p:spTree>
    <p:extLst>
      <p:ext uri="{BB962C8B-B14F-4D97-AF65-F5344CB8AC3E}">
        <p14:creationId xmlns:p14="http://schemas.microsoft.com/office/powerpoint/2010/main" val="192112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A49448-F1DC-5D46-BD3D-28C6A4E889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27458" y="8967475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E83460-3043-2542-96EF-9FFE7837F3F6}"/>
              </a:ext>
            </a:extLst>
          </p:cNvPr>
          <p:cNvSpPr txBox="1"/>
          <p:nvPr/>
        </p:nvSpPr>
        <p:spPr>
          <a:xfrm>
            <a:off x="3618803" y="786125"/>
            <a:ext cx="796852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Fostering Partnerships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with Families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227BDD8B-B34E-B101-1287-78ECC86C40F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87" y="3355351"/>
            <a:ext cx="7285580" cy="56121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A77417-7B5C-FC9C-DC8E-58FF5EF138B3}"/>
              </a:ext>
            </a:extLst>
          </p:cNvPr>
          <p:cNvSpPr txBox="1"/>
          <p:nvPr/>
        </p:nvSpPr>
        <p:spPr>
          <a:xfrm>
            <a:off x="7628397" y="3778828"/>
            <a:ext cx="5289514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Self Assess your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current status &amp;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discuss what it would take to make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forward progress.</a:t>
            </a:r>
          </a:p>
          <a:p>
            <a:pPr rtl="0" latinLnBrk="1" hangingPunct="0"/>
            <a:endParaRPr lang="en-US" sz="32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“Reality is not your</a:t>
            </a: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enemy!” –Dr. Russ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0F70CB0D-8E76-A263-8C78-3B7298EE2C6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21438">
            <a:off x="448424" y="463530"/>
            <a:ext cx="2425714" cy="2440970"/>
          </a:xfrm>
          <a:prstGeom prst="rect">
            <a:avLst/>
          </a:prstGeom>
          <a:effectLst>
            <a:softEdge rad="114481"/>
          </a:effectLst>
        </p:spPr>
      </p:pic>
    </p:spTree>
    <p:extLst>
      <p:ext uri="{BB962C8B-B14F-4D97-AF65-F5344CB8AC3E}">
        <p14:creationId xmlns:p14="http://schemas.microsoft.com/office/powerpoint/2010/main" val="1977555848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26356" y="111525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 Quick Recap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8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304622" y="1248708"/>
            <a:ext cx="13004798" cy="84741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3-Part Definition of Voice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&amp; Noise v. Voice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 &amp; how it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relates to 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Process: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Listen, Learn, Lead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&amp; Vision: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Using Data to Guide Implementation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of the Aspirations Framework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Celebrating Voice by Developing Greater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Partnerships &amp; Purpose 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0796">
            <a:off x="254393" y="311413"/>
            <a:ext cx="2563193" cy="3325223"/>
          </a:xfrm>
          <a:prstGeom prst="rect">
            <a:avLst/>
          </a:prstGeom>
          <a:effectLst>
            <a:softEdge rad="303840"/>
          </a:effectLst>
        </p:spPr>
      </p:pic>
    </p:spTree>
    <p:extLst>
      <p:ext uri="{BB962C8B-B14F-4D97-AF65-F5344CB8AC3E}">
        <p14:creationId xmlns:p14="http://schemas.microsoft.com/office/powerpoint/2010/main" val="376041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4" y="556720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896567" y="8650066"/>
            <a:ext cx="10592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https://quagliainstitute.org/kansas-multi-tier-system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7A430C9-9224-B9FE-4125-0FD17DE552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784" y="1961804"/>
            <a:ext cx="6187786" cy="6187786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57F5EBE-A02E-B358-F398-DBD1BCB23B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98" y="3699231"/>
            <a:ext cx="5335681" cy="27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F3BB92-ED83-B047-BBF9-CFB534AD39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7CE6B7-8EA8-1FC2-E073-6347586B4220}"/>
              </a:ext>
            </a:extLst>
          </p:cNvPr>
          <p:cNvSpPr txBox="1"/>
          <p:nvPr/>
        </p:nvSpPr>
        <p:spPr>
          <a:xfrm>
            <a:off x="2184400" y="4276635"/>
            <a:ext cx="9313333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3"/>
              </a:rPr>
              <a:t>https://vimeo.com/822031803/c765da120e</a:t>
            </a:r>
            <a:r>
              <a:rPr lang="en-US" sz="4400" dirty="0"/>
              <a:t> 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BAFAB5F2-3FC6-35E9-8875-111AA3115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76853"/>
            <a:ext cx="12928797" cy="207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BELIEVE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4140554944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50524-EAC6-C64C-A758-F4257AD7D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985" y="294703"/>
            <a:ext cx="11054082" cy="2497103"/>
          </a:xfrm>
        </p:spPr>
        <p:txBody>
          <a:bodyPr/>
          <a:lstStyle/>
          <a:p>
            <a:r>
              <a:rPr lang="en-US" sz="6600" dirty="0">
                <a:solidFill>
                  <a:srgbClr val="FFFF00"/>
                </a:solidFill>
                <a:latin typeface="Chalkduster" panose="03050602040202020205" pitchFamily="66" charset="77"/>
              </a:rPr>
              <a:t>What is one word that reflects your learning about Purpose &amp; Partnerships today?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73E37-5F5F-974C-BC1D-1C3F4066DF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C0566B50-C876-2ED8-F001-1C48231C2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3599" y="4907216"/>
            <a:ext cx="6502401" cy="455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8283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403500" y="3083495"/>
            <a:ext cx="16073819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 for engaging in</a:t>
            </a:r>
            <a:b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this Learning journey with us!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927225"/>
            <a:ext cx="13165220" cy="382463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3467" y="273155"/>
            <a:ext cx="7646918" cy="246275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32816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172163</TotalTime>
  <Words>1316</Words>
  <Application>Microsoft Macintosh PowerPoint</Application>
  <PresentationFormat>Custom</PresentationFormat>
  <Paragraphs>249</Paragraphs>
  <Slides>64</Slides>
  <Notes>45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Arial</vt:lpstr>
      <vt:lpstr>Calibri</vt:lpstr>
      <vt:lpstr>Chalkboard</vt:lpstr>
      <vt:lpstr>Chalkduster</vt:lpstr>
      <vt:lpstr>Comic Sans MS</vt:lpstr>
      <vt:lpstr>Helvetica Light</vt:lpstr>
      <vt:lpstr>Helvetica Neue</vt:lpstr>
      <vt:lpstr>Marker Felt Thin</vt:lpstr>
      <vt:lpstr>Times New Roman 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Conditions</vt:lpstr>
      <vt:lpstr>Roll the Dice, Break the Ice! Name, One Fun Fact, &amp; Roll the Dice!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Purpose Pinwheel Discussions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Check Up From the Neck Up</vt:lpstr>
      <vt:lpstr>Lunch!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Improvement Planning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 on Family Partnerships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one word that reflects your learning about Purpose &amp; Partnerships today?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816</cp:revision>
  <cp:lastPrinted>2023-04-20T01:40:52Z</cp:lastPrinted>
  <dcterms:modified xsi:type="dcterms:W3CDTF">2023-04-28T13:55:08Z</dcterms:modified>
</cp:coreProperties>
</file>