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1348" r:id="rId2"/>
    <p:sldId id="467" r:id="rId3"/>
    <p:sldId id="964" r:id="rId4"/>
    <p:sldId id="895" r:id="rId5"/>
    <p:sldId id="1195" r:id="rId6"/>
    <p:sldId id="896" r:id="rId7"/>
    <p:sldId id="1216" r:id="rId8"/>
    <p:sldId id="1218" r:id="rId9"/>
    <p:sldId id="1217" r:id="rId10"/>
    <p:sldId id="1028" r:id="rId11"/>
    <p:sldId id="1236" r:id="rId12"/>
    <p:sldId id="1221" r:id="rId13"/>
    <p:sldId id="1026" r:id="rId14"/>
    <p:sldId id="1239" r:id="rId15"/>
    <p:sldId id="1407" r:id="rId16"/>
    <p:sldId id="1408" r:id="rId17"/>
    <p:sldId id="1409" r:id="rId18"/>
    <p:sldId id="929" r:id="rId19"/>
    <p:sldId id="1275" r:id="rId20"/>
    <p:sldId id="1360" r:id="rId21"/>
    <p:sldId id="1361" r:id="rId22"/>
    <p:sldId id="1362" r:id="rId23"/>
    <p:sldId id="1363" r:id="rId24"/>
    <p:sldId id="671" r:id="rId25"/>
    <p:sldId id="1237" r:id="rId26"/>
    <p:sldId id="920" r:id="rId27"/>
    <p:sldId id="1187" r:id="rId28"/>
    <p:sldId id="1188" r:id="rId29"/>
    <p:sldId id="1189" r:id="rId30"/>
    <p:sldId id="1190" r:id="rId31"/>
    <p:sldId id="1191" r:id="rId32"/>
    <p:sldId id="1255" r:id="rId33"/>
    <p:sldId id="1050" r:id="rId34"/>
    <p:sldId id="1242" r:id="rId35"/>
    <p:sldId id="969" r:id="rId36"/>
    <p:sldId id="1233" r:id="rId37"/>
    <p:sldId id="751" r:id="rId38"/>
    <p:sldId id="753" r:id="rId39"/>
    <p:sldId id="669" r:id="rId40"/>
    <p:sldId id="1263" r:id="rId41"/>
    <p:sldId id="1234" r:id="rId42"/>
    <p:sldId id="981" r:id="rId43"/>
    <p:sldId id="1393" r:id="rId44"/>
    <p:sldId id="1210" r:id="rId45"/>
    <p:sldId id="1410" r:id="rId46"/>
    <p:sldId id="1245" r:id="rId47"/>
    <p:sldId id="953" r:id="rId48"/>
    <p:sldId id="1211" r:id="rId49"/>
    <p:sldId id="1248" r:id="rId50"/>
    <p:sldId id="1353" r:id="rId51"/>
    <p:sldId id="1357" r:id="rId52"/>
    <p:sldId id="1396" r:id="rId5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3" autoAdjust="0"/>
    <p:restoredTop sz="83955" autoAdjust="0"/>
  </p:normalViewPr>
  <p:slideViewPr>
    <p:cSldViewPr snapToGrid="0" snapToObjects="1">
      <p:cViewPr varScale="1">
        <p:scale>
          <a:sx n="76" d="100"/>
          <a:sy n="76" d="100"/>
        </p:scale>
        <p:origin x="2888" y="21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3/2/23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9805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3428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7084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4497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17047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5710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0330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5366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49724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8556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05956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380690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69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32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1993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986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25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664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2519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95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6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8" r:id="rId3"/>
    <p:sldLayoutId id="2147483662" r:id="rId4"/>
    <p:sldLayoutId id="2147483665" r:id="rId5"/>
    <p:sldLayoutId id="2147483666" r:id="rId6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tif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tiff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qisva/svinaction" TargetMode="Externa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kansas-multi-tier-system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.tif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7" y="7588365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0" y="2620682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48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Vision:</a:t>
            </a:r>
            <a:br>
              <a:rPr lang="en-US" sz="48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Using Data to Guide Implementation</a:t>
            </a:r>
            <a:br>
              <a:rPr lang="en-US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of the Aspirations Framework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128365" y="4276920"/>
            <a:ext cx="13165220" cy="345529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March 1, 2023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269" y="359461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29838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18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4117" y="3346050"/>
            <a:ext cx="115491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Gain a deeper understanding of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the Aspirations Framework (3 Guiding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Principles &amp; 8 Conditions).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Student Voice Data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supports implementation of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Aspirations Framework.  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in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427229-9BCD-CDC5-3933-C7638013E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5345">
            <a:off x="423333" y="348247"/>
            <a:ext cx="2032000" cy="2540000"/>
          </a:xfrm>
          <a:prstGeom prst="rect">
            <a:avLst/>
          </a:prstGeom>
          <a:effectLst>
            <a:softEdge rad="107527"/>
          </a:effectLst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202279" y="350996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42" y="1473396"/>
            <a:ext cx="10955273" cy="708870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051899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together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01266"/>
      </p:ext>
    </p:extLst>
  </p:cSld>
  <p:clrMapOvr>
    <a:masterClrMapping/>
  </p:clrMapOvr>
  <p:transition spd="slow"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70112" y="4781820"/>
            <a:ext cx="12068022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most stuck with you from your learning about the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Student Voice Process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?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60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707711" y="641964"/>
            <a:ext cx="778786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09213A-AF94-FC47-A98E-547EC403C2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97687" y="459434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B34E0F78-C97E-9046-81A7-B27B7E5A4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0063">
            <a:off x="9600043" y="373339"/>
            <a:ext cx="2772818" cy="3697091"/>
          </a:xfrm>
          <a:prstGeom prst="rect">
            <a:avLst/>
          </a:prstGeom>
          <a:effectLst>
            <a:softEdge rad="233293"/>
          </a:effectLst>
        </p:spPr>
      </p:pic>
    </p:spTree>
    <p:extLst>
      <p:ext uri="{BB962C8B-B14F-4D97-AF65-F5344CB8AC3E}">
        <p14:creationId xmlns:p14="http://schemas.microsoft.com/office/powerpoint/2010/main" val="4177485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142768" y="8337129"/>
            <a:ext cx="10719277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S</a:t>
            </a:r>
            <a:r>
              <a:rPr lang="en-US" sz="6600" dirty="0">
                <a:solidFill>
                  <a:srgbClr val="FFFFFF"/>
                </a:solidFill>
              </a:rPr>
              <a:t>tudent</a:t>
            </a:r>
            <a:r>
              <a:rPr sz="6600" dirty="0">
                <a:solidFill>
                  <a:srgbClr val="FFFFFF"/>
                </a:solidFill>
              </a:rPr>
              <a:t> 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55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460" y="2059510"/>
            <a:ext cx="6753383" cy="567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 the Aspirations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Framework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6289">
            <a:off x="907718" y="1230750"/>
            <a:ext cx="4992360" cy="6476574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02706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8226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The Aspirations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203531" y="3040287"/>
            <a:ext cx="12637982" cy="6196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Aspirations Profile: Dreaming &amp; Doing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3 Guiding Principles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8 Conditions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The Voices of Students, Teachers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Leadership in deciding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concrete application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F422246-4B1A-5C4E-877C-869AD975F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679571-4C63-9A46-8A04-372C7B9CD526}"/>
              </a:ext>
            </a:extLst>
          </p:cNvPr>
          <p:cNvSpPr txBox="1"/>
          <p:nvPr/>
        </p:nvSpPr>
        <p:spPr>
          <a:xfrm rot="20553295">
            <a:off x="8736070" y="725137"/>
            <a:ext cx="479000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Framework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94905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3 Guiding Principles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88125" y="6194369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6979092" y="3869975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436589" y="1829860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8EDCA06-9174-3844-A76A-D3B3845B9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55" y="1322615"/>
            <a:ext cx="2963198" cy="3412672"/>
          </a:xfrm>
          <a:prstGeom prst="rect">
            <a:avLst/>
          </a:prstGeom>
          <a:effectLst>
            <a:softEdge rad="100476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0874AE-B785-134D-8D5F-24253E84C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629" y="3599542"/>
            <a:ext cx="3188416" cy="3389086"/>
          </a:xfrm>
          <a:prstGeom prst="rect">
            <a:avLst/>
          </a:prstGeom>
          <a:effectLst>
            <a:softEdge rad="52577"/>
          </a:effectLst>
        </p:spPr>
      </p:pic>
      <p:pic>
        <p:nvPicPr>
          <p:cNvPr id="20" name="Picture 19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8460C27-2917-214C-A5E8-F706105E20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271" y="5617631"/>
            <a:ext cx="3101977" cy="4135969"/>
          </a:xfrm>
          <a:prstGeom prst="rect">
            <a:avLst/>
          </a:prstGeom>
          <a:effectLst>
            <a:softEdge rad="247186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DAAA33-986D-594D-8AB6-7773B512B235}"/>
              </a:ext>
            </a:extLst>
          </p:cNvPr>
          <p:cNvSpPr txBox="1"/>
          <p:nvPr/>
        </p:nvSpPr>
        <p:spPr>
          <a:xfrm rot="20553295">
            <a:off x="7777245" y="1727513"/>
            <a:ext cx="479000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3 Guiding Principles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009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8 Conditions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297" y="7484326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333363" y="5110947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66818" y="2662617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D962-3296-A04F-9CD7-301CAA684F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34" y="1979758"/>
            <a:ext cx="2287802" cy="2287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9F03FA-089B-7340-8D27-BCEB0DF1AB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60" y="2063706"/>
            <a:ext cx="2286720" cy="228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D5AA9-E858-8642-A355-82E9CE4726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283" y="2033442"/>
            <a:ext cx="2315853" cy="2272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9C6FE7-C736-2F41-B2D6-6719F76CC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58" y="4360512"/>
            <a:ext cx="2371028" cy="2371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AA5B9-B3B7-0D49-AFA7-A623E3B8B7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930" y="4502466"/>
            <a:ext cx="2304770" cy="2287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96869-12A6-CF45-AA5F-C85D50835A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34" y="4476335"/>
            <a:ext cx="2350491" cy="233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05EC4D-955D-7E4B-844A-7E2F92FF3D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300" y="6871279"/>
            <a:ext cx="2436280" cy="2408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EC8708-BB3E-B74A-B790-5BC2D2D5B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40" y="6885380"/>
            <a:ext cx="2423408" cy="24142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DEC1D5-A59D-A84F-AD50-76E89ADB7A14}"/>
              </a:ext>
            </a:extLst>
          </p:cNvPr>
          <p:cNvSpPr txBox="1"/>
          <p:nvPr/>
        </p:nvSpPr>
        <p:spPr>
          <a:xfrm rot="20553295">
            <a:off x="-649894" y="562404"/>
            <a:ext cx="479000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7776B0-4215-91CB-DA3D-4C63785B894C}"/>
              </a:ext>
            </a:extLst>
          </p:cNvPr>
          <p:cNvSpPr txBox="1"/>
          <p:nvPr/>
        </p:nvSpPr>
        <p:spPr>
          <a:xfrm rot="20553295">
            <a:off x="8894017" y="22026"/>
            <a:ext cx="479000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Elementary &amp;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Secondary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902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36814" y="380835"/>
            <a:ext cx="12841513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did you learn from completing the</a:t>
            </a:r>
            <a:br>
              <a:rPr kumimoji="0" lang="en-US" sz="32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8 Conditions Inventory?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30FD08-795A-C54C-8A17-240376B7D351}"/>
              </a:ext>
            </a:extLst>
          </p:cNvPr>
          <p:cNvSpPr txBox="1"/>
          <p:nvPr/>
        </p:nvSpPr>
        <p:spPr>
          <a:xfrm>
            <a:off x="1348889" y="8080759"/>
            <a:ext cx="5089833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Teacher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 Inventory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A picture containing text, sky, outdoor&#10;&#10;Description automatically generated">
            <a:extLst>
              <a:ext uri="{FF2B5EF4-FFF2-40B4-BE49-F238E27FC236}">
                <a16:creationId xmlns:a16="http://schemas.microsoft.com/office/drawing/2014/main" id="{759EDA3E-B86D-D649-9200-ABA0C06BE1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0824">
            <a:off x="145307" y="84023"/>
            <a:ext cx="1466258" cy="2280309"/>
          </a:xfrm>
          <a:prstGeom prst="rect">
            <a:avLst/>
          </a:prstGeom>
          <a:effectLst>
            <a:softEdge rad="17837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4AFD3E-1052-E84A-A6E6-146552D0390C}"/>
              </a:ext>
            </a:extLst>
          </p:cNvPr>
          <p:cNvSpPr txBox="1"/>
          <p:nvPr/>
        </p:nvSpPr>
        <p:spPr>
          <a:xfrm>
            <a:off x="6610935" y="8031775"/>
            <a:ext cx="5141904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Administrator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 Inventory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70DE2A1-F847-274A-BF6D-2FBE487B4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23" y="1689252"/>
            <a:ext cx="4943847" cy="6489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235208-0DC0-2681-E55E-1584FAC826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723" y="1689252"/>
            <a:ext cx="4943847" cy="648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87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ky, outdoor&#10;&#10;Description automatically generated">
            <a:extLst>
              <a:ext uri="{FF2B5EF4-FFF2-40B4-BE49-F238E27FC236}">
                <a16:creationId xmlns:a16="http://schemas.microsoft.com/office/drawing/2014/main" id="{759EDA3E-B86D-D649-9200-ABA0C06BE1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0824">
            <a:off x="11208111" y="280663"/>
            <a:ext cx="1466258" cy="2280309"/>
          </a:xfrm>
          <a:prstGeom prst="rect">
            <a:avLst/>
          </a:prstGeom>
          <a:effectLst>
            <a:softEdge rad="17837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B339FA-28AC-0CA8-CB0C-9573B22EC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6" y="692064"/>
            <a:ext cx="6025118" cy="7596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937EF7-47FF-AA82-89DE-E4C083F93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22" y="936493"/>
            <a:ext cx="4809707" cy="6190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989448-728A-D1B9-1D41-BCA52AA974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349" y="2776450"/>
            <a:ext cx="4102531" cy="58798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18448F-0E70-C198-AA07-022D7E86C3FC}"/>
              </a:ext>
            </a:extLst>
          </p:cNvPr>
          <p:cNvSpPr txBox="1"/>
          <p:nvPr/>
        </p:nvSpPr>
        <p:spPr>
          <a:xfrm>
            <a:off x="1218602" y="8485159"/>
            <a:ext cx="1017764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8 Conditions Inventory Elementary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778605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ky, outdoor&#10;&#10;Description automatically generated">
            <a:extLst>
              <a:ext uri="{FF2B5EF4-FFF2-40B4-BE49-F238E27FC236}">
                <a16:creationId xmlns:a16="http://schemas.microsoft.com/office/drawing/2014/main" id="{759EDA3E-B86D-D649-9200-ABA0C06BE1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0824">
            <a:off x="11208112" y="103739"/>
            <a:ext cx="1466258" cy="2280309"/>
          </a:xfrm>
          <a:prstGeom prst="rect">
            <a:avLst/>
          </a:prstGeom>
          <a:effectLst>
            <a:softEdge rad="17837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0B1C15-E43B-1918-873A-D99A21A8E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8" y="411093"/>
            <a:ext cx="6148712" cy="80740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5434B3-CF72-CAFB-B43A-4F68DF2E1B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55" y="1511551"/>
            <a:ext cx="4989264" cy="63943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1DBB26-669E-56B4-D6E2-DB49841448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669" y="2636492"/>
            <a:ext cx="4657008" cy="6062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573167-E564-642B-7E2D-22CFD6F25250}"/>
              </a:ext>
            </a:extLst>
          </p:cNvPr>
          <p:cNvSpPr txBox="1"/>
          <p:nvPr/>
        </p:nvSpPr>
        <p:spPr>
          <a:xfrm>
            <a:off x="1218602" y="8485159"/>
            <a:ext cx="1017764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8 Conditions Inventory Middle School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1425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ky, outdoor&#10;&#10;Description automatically generated">
            <a:extLst>
              <a:ext uri="{FF2B5EF4-FFF2-40B4-BE49-F238E27FC236}">
                <a16:creationId xmlns:a16="http://schemas.microsoft.com/office/drawing/2014/main" id="{759EDA3E-B86D-D649-9200-ABA0C06BE1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0824">
            <a:off x="11195237" y="148144"/>
            <a:ext cx="1466258" cy="2280309"/>
          </a:xfrm>
          <a:prstGeom prst="rect">
            <a:avLst/>
          </a:prstGeom>
          <a:effectLst>
            <a:softEdge rad="17837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0B4B1B-6E42-1452-7D53-5B25C88D0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99" y="399011"/>
            <a:ext cx="6154095" cy="8024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191F03-9B9B-9DB6-005A-26F152D73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024" y="1420817"/>
            <a:ext cx="5224162" cy="66024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5ADB26-2D70-1F51-5E71-6818922144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958" y="2648449"/>
            <a:ext cx="4394321" cy="58356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D56E5B-4A9D-ED4E-4330-CB7D7C731878}"/>
              </a:ext>
            </a:extLst>
          </p:cNvPr>
          <p:cNvSpPr txBox="1"/>
          <p:nvPr/>
        </p:nvSpPr>
        <p:spPr>
          <a:xfrm>
            <a:off x="1218602" y="8485159"/>
            <a:ext cx="1017764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8 Conditions Inventory High School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52385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39761" y="4111029"/>
            <a:ext cx="11753625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Congratulations! You just received funding to open up one of the following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positions at your school.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Select which position you want to add at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school &amp; write 1 awesome interview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question for potential candidates.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609940" y="275852"/>
            <a:ext cx="10681665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8 Conditions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Speed Hiring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B0803A-A522-1C4C-A082-7EED5C34F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30FD08-795A-C54C-8A17-240376B7D351}"/>
              </a:ext>
            </a:extLst>
          </p:cNvPr>
          <p:cNvSpPr txBox="1"/>
          <p:nvPr/>
        </p:nvSpPr>
        <p:spPr>
          <a:xfrm rot="20553295">
            <a:off x="8341339" y="1532543"/>
            <a:ext cx="479000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Speed Hiring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1113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77714" y="8942136"/>
            <a:ext cx="1190453" cy="675997"/>
          </a:xfrm>
          <a:prstGeom prst="rect">
            <a:avLst/>
          </a:prstGeom>
        </p:spPr>
      </p:pic>
      <p:pic>
        <p:nvPicPr>
          <p:cNvPr id="9" name="Picture 8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B0803A-A522-1C4C-A082-7EED5C34F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5DBA6FF5-B875-519B-DBB6-3DFADE606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07" y="211667"/>
            <a:ext cx="7133479" cy="93302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0FA65F-C8CE-248A-73BA-19D607754F6F}"/>
              </a:ext>
            </a:extLst>
          </p:cNvPr>
          <p:cNvSpPr txBox="1"/>
          <p:nvPr/>
        </p:nvSpPr>
        <p:spPr>
          <a:xfrm>
            <a:off x="177714" y="4453467"/>
            <a:ext cx="5419328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1 minute interviews using the interview question you wrote for #1.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09813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821781" y="673717"/>
            <a:ext cx="11639325" cy="841255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Belonging Facilitator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Assistant Principal of Heroes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Sense of Accomplishment Manager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Leader of Fun &amp; Excitement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Curiosity &amp; Creativity Coordinator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Spirit of Adventure Supervisor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Director of Leadership &amp; Responsibility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Confidence to Take Action Developer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5FE37090-0A1A-274E-A491-E31A92553A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</p:spTree>
    <p:extLst>
      <p:ext uri="{BB962C8B-B14F-4D97-AF65-F5344CB8AC3E}">
        <p14:creationId xmlns:p14="http://schemas.microsoft.com/office/powerpoint/2010/main" val="2437001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721718" y="3519440"/>
            <a:ext cx="11753625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First round of 1-minute interviews!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Slide the Line. 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2</a:t>
            </a:r>
            <a:r>
              <a:rPr kumimoji="0" lang="en-US" i="0" u="none" strike="noStrike" cap="none" spc="0" normalizeH="0" baseline="3000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nd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round of 1-minute </a:t>
            </a:r>
            <a:b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interviews.</a:t>
            </a:r>
            <a:b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Slide the Line.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Discuss Question 2 on 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the handout.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Slide the Line. 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Discuss Question 3 on </a:t>
            </a:r>
            <a:b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handout.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690882" y="716119"/>
            <a:ext cx="10681665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8 Conditions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Speed Hiring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B0803A-A522-1C4C-A082-7EED5C34F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483820" y="179773"/>
            <a:ext cx="2242827" cy="2916878"/>
          </a:xfrm>
          <a:prstGeom prst="rect">
            <a:avLst/>
          </a:prstGeom>
          <a:effectLst>
            <a:softEdge rad="21701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082A89-85A3-DB1E-A7E5-D429218A5F20}"/>
              </a:ext>
            </a:extLst>
          </p:cNvPr>
          <p:cNvSpPr txBox="1"/>
          <p:nvPr/>
        </p:nvSpPr>
        <p:spPr>
          <a:xfrm rot="20354350">
            <a:off x="8837933" y="1159929"/>
            <a:ext cx="3926318" cy="1210588"/>
          </a:xfrm>
          <a:prstGeom prst="rect">
            <a:avLst/>
          </a:prstGeom>
          <a:noFill/>
          <a:ln w="38100" cap="flat">
            <a:solidFill>
              <a:srgbClr val="00B0F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doing this activity</a:t>
            </a:r>
            <a:b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person…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62783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30030" y="4186848"/>
            <a:ext cx="12270671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How did this activity contribute to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your</a:t>
            </a: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learning about the 8 Conditions?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  <a:cs typeface="Arial" panose="020B0604020202020204" pitchFamily="34" charset="0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  <a:cs typeface="Arial" panose="020B0604020202020204" pitchFamily="34" charset="0"/>
              </a:rPr>
              <a:t>What would be like to do an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  <a:cs typeface="Arial" panose="020B0604020202020204" pitchFamily="34" charset="0"/>
              </a:rPr>
              <a:t>activity like this with your students.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825025" y="474342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97687" y="459434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4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9C8F72F-4D58-6242-A095-15822396EE50}"/>
              </a:ext>
            </a:extLst>
          </p:cNvPr>
          <p:cNvSpPr/>
          <p:nvPr/>
        </p:nvSpPr>
        <p:spPr>
          <a:xfrm>
            <a:off x="144569" y="2242216"/>
            <a:ext cx="488676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l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  <a:ea typeface="Times New Roman" panose="02020603050405020304" pitchFamily="18" charset="0"/>
            </a:endParaRP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What practices are you already doing?</a:t>
            </a: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  <a:ea typeface="Times New Roman" panose="02020603050405020304" pitchFamily="18" charset="0"/>
            </a:endParaRP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Which practices are you willing to try?</a:t>
            </a: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  <a:ea typeface="Times New Roman" panose="02020603050405020304" pitchFamily="18" charset="0"/>
            </a:endParaRP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Add a best practice for each of the 8 Conditions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91C7C6-D6E2-FB4E-899E-7B818804B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45E139-12B9-1F4B-8F16-087895C15599}"/>
              </a:ext>
            </a:extLst>
          </p:cNvPr>
          <p:cNvSpPr txBox="1"/>
          <p:nvPr/>
        </p:nvSpPr>
        <p:spPr>
          <a:xfrm rot="20553295">
            <a:off x="-32371" y="503128"/>
            <a:ext cx="479000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Best Practices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in Action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93AB07-6F54-AB42-BB13-5D6C79EDA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86" y="195943"/>
            <a:ext cx="6553129" cy="8039100"/>
          </a:xfrm>
          <a:prstGeom prst="rect">
            <a:avLst/>
          </a:prstGeom>
        </p:spPr>
      </p:pic>
      <p:pic>
        <p:nvPicPr>
          <p:cNvPr id="7" name="Picture 6" descr="Text, application&#10;&#10;Description automatically generated">
            <a:extLst>
              <a:ext uri="{FF2B5EF4-FFF2-40B4-BE49-F238E27FC236}">
                <a16:creationId xmlns:a16="http://schemas.microsoft.com/office/drawing/2014/main" id="{3193F3D2-F1CD-4A47-B56A-7BABE7575F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6"/>
          <a:stretch/>
        </p:blipFill>
        <p:spPr>
          <a:xfrm>
            <a:off x="9244074" y="2792186"/>
            <a:ext cx="3602077" cy="602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80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8226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The Aspirations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203531" y="3040287"/>
            <a:ext cx="12637982" cy="6196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Aspirations Profile: Dreaming &amp; Doing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3 Guiding Principles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8 Conditions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The Voices of Students, Teachers</a:t>
            </a:r>
            <a:b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&amp; Leader in deciding</a:t>
            </a:r>
            <a:b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concrete application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F422246-4B1A-5C4E-877C-869AD975F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</p:spTree>
    <p:extLst>
      <p:ext uri="{BB962C8B-B14F-4D97-AF65-F5344CB8AC3E}">
        <p14:creationId xmlns:p14="http://schemas.microsoft.com/office/powerpoint/2010/main" val="289425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932FFA-188F-0846-960B-06DFAA7A1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891146-068E-1140-BA7B-BE33B7FB0F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7" t="7428" r="8136" b="9428"/>
          <a:stretch/>
        </p:blipFill>
        <p:spPr>
          <a:xfrm rot="21010937">
            <a:off x="237463" y="2150662"/>
            <a:ext cx="5117278" cy="6662763"/>
          </a:xfrm>
          <a:prstGeom prst="rect">
            <a:avLst/>
          </a:prstGeom>
          <a:effectLst>
            <a:softEdge rad="7366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9ED94D-9D12-434F-B62B-1AE531D6401D}"/>
              </a:ext>
            </a:extLst>
          </p:cNvPr>
          <p:cNvSpPr txBox="1"/>
          <p:nvPr/>
        </p:nvSpPr>
        <p:spPr>
          <a:xfrm>
            <a:off x="864666" y="439030"/>
            <a:ext cx="10681665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Data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CBDD1A-E50B-0441-9B41-0D435D6C9966}"/>
              </a:ext>
            </a:extLst>
          </p:cNvPr>
          <p:cNvSpPr txBox="1"/>
          <p:nvPr/>
        </p:nvSpPr>
        <p:spPr>
          <a:xfrm>
            <a:off x="3646446" y="2904448"/>
            <a:ext cx="10120558" cy="4257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Love it or Leave it?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i="1" dirty="0">
              <a:solidFill>
                <a:srgbClr val="FFFF00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Thumbs Up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Thumbs Down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Thumbs Neutral</a:t>
            </a:r>
          </a:p>
        </p:txBody>
      </p:sp>
    </p:spTree>
    <p:extLst>
      <p:ext uri="{BB962C8B-B14F-4D97-AF65-F5344CB8AC3E}">
        <p14:creationId xmlns:p14="http://schemas.microsoft.com/office/powerpoint/2010/main" val="213948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528E5D-A91F-C643-B6EF-E083DC0306B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84633" y="2515278"/>
            <a:ext cx="12224850" cy="5330274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6D8BF3-48C4-1840-BD8C-687D25776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2BD52D-23B1-3C41-984F-02979B4FBDBF}"/>
              </a:ext>
            </a:extLst>
          </p:cNvPr>
          <p:cNvSpPr txBox="1"/>
          <p:nvPr/>
        </p:nvSpPr>
        <p:spPr>
          <a:xfrm>
            <a:off x="2361523" y="670680"/>
            <a:ext cx="84328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Viewpoint #1</a:t>
            </a:r>
          </a:p>
        </p:txBody>
      </p:sp>
    </p:spTree>
    <p:extLst>
      <p:ext uri="{BB962C8B-B14F-4D97-AF65-F5344CB8AC3E}">
        <p14:creationId xmlns:p14="http://schemas.microsoft.com/office/powerpoint/2010/main" val="237022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2C3E01-F5D5-184F-8AFD-09160929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04" y="1621112"/>
            <a:ext cx="7788572" cy="788259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2BF1B9-EE13-8940-98AD-5572C6157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0BDF55-81F3-7449-B7E7-207DF9132B7A}"/>
              </a:ext>
            </a:extLst>
          </p:cNvPr>
          <p:cNvSpPr txBox="1"/>
          <p:nvPr/>
        </p:nvSpPr>
        <p:spPr>
          <a:xfrm>
            <a:off x="2540000" y="423950"/>
            <a:ext cx="765386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#2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0906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2FF9D4-428B-3746-BFB8-74CB1BAFC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1465037"/>
            <a:ext cx="10492233" cy="788560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9A0033-0E82-2B40-BC75-F71F3C9F3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454CFB-E4AC-BF45-92C5-9E4AFDC2B740}"/>
              </a:ext>
            </a:extLst>
          </p:cNvPr>
          <p:cNvSpPr txBox="1"/>
          <p:nvPr/>
        </p:nvSpPr>
        <p:spPr>
          <a:xfrm>
            <a:off x="2464477" y="-247781"/>
            <a:ext cx="8297334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dirty="0">
              <a:solidFill>
                <a:srgbClr val="FFFF00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#3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825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554B34-70E8-2D42-9390-B55614E02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54" y="1902206"/>
            <a:ext cx="11698910" cy="608965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A3F8B7-EE67-014F-8971-1BDD123E3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1B0845-B420-0647-B38A-37A926CB1BE9}"/>
              </a:ext>
            </a:extLst>
          </p:cNvPr>
          <p:cNvSpPr txBox="1"/>
          <p:nvPr/>
        </p:nvSpPr>
        <p:spPr>
          <a:xfrm>
            <a:off x="2438400" y="564708"/>
            <a:ext cx="86360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#4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7711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7BB79C-8B71-A842-820F-44F5F999D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B1FC02-FBFF-0542-BDCC-683E732F0005}"/>
              </a:ext>
            </a:extLst>
          </p:cNvPr>
          <p:cNvSpPr txBox="1"/>
          <p:nvPr/>
        </p:nvSpPr>
        <p:spPr>
          <a:xfrm>
            <a:off x="3014133" y="175240"/>
            <a:ext cx="74168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#5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10AE0E-0142-5D45-8418-CDA3ABD26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" y="1458468"/>
            <a:ext cx="12347956" cy="708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60306" y="3670507"/>
            <a:ext cx="12599778" cy="62581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Student Voice data does your school currently collect, &amp; how is it used?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How are students involved in data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discussions &amp; action planning?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hesitations might teachers have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regarding Student Voice data?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825025" y="474342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97687" y="459434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66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2180844" y="178280"/>
            <a:ext cx="1141171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Gathering 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Feedback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does </a:t>
            </a:r>
            <a:r>
              <a:rPr lang="en-US" sz="6000" u="sng" dirty="0">
                <a:solidFill>
                  <a:srgbClr val="FFFF00"/>
                </a:solidFill>
                <a:latin typeface="Chalkduster" panose="03050602040202020205" pitchFamily="66" charset="77"/>
              </a:rPr>
              <a:t>not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 mean…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26B3B7-F6F1-E641-899F-D26D3EAA0987}"/>
              </a:ext>
            </a:extLst>
          </p:cNvPr>
          <p:cNvSpPr txBox="1"/>
          <p:nvPr/>
        </p:nvSpPr>
        <p:spPr>
          <a:xfrm>
            <a:off x="694627" y="3673790"/>
            <a:ext cx="11887200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Students are evaluating teachers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Students know more than the teachers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All student feedback must be acted upon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Teachers are doing something wrong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 once a year survey to “check the box” 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D9EEFB8-5C7A-5D41-A9E3-DDDC0DE071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3" y="256722"/>
            <a:ext cx="2862036" cy="286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761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2180844" y="178280"/>
            <a:ext cx="1141171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Gathering 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Feedback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6000" u="sng" dirty="0">
                <a:solidFill>
                  <a:srgbClr val="FFFF00"/>
                </a:solidFill>
                <a:latin typeface="Chalkduster" panose="03050602040202020205" pitchFamily="66" charset="77"/>
              </a:rPr>
              <a:t>does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 mean…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26B3B7-F6F1-E641-899F-D26D3EAA0987}"/>
              </a:ext>
            </a:extLst>
          </p:cNvPr>
          <p:cNvSpPr txBox="1"/>
          <p:nvPr/>
        </p:nvSpPr>
        <p:spPr>
          <a:xfrm>
            <a:off x="777892" y="3763390"/>
            <a:ext cx="11887200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are ready to listen &amp; students are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prepared to share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believe students have something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teach us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are willing to learn from students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plan to take action in partnership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with students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405B37F-0F76-5D45-A69D-29D1F72B52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23" y="146957"/>
            <a:ext cx="2582636" cy="3484055"/>
          </a:xfrm>
          <a:prstGeom prst="rect">
            <a:avLst/>
          </a:prstGeom>
          <a:effectLst>
            <a:softEdge rad="234769"/>
          </a:effectLst>
        </p:spPr>
      </p:pic>
    </p:spTree>
    <p:extLst>
      <p:ext uri="{BB962C8B-B14F-4D97-AF65-F5344CB8AC3E}">
        <p14:creationId xmlns:p14="http://schemas.microsoft.com/office/powerpoint/2010/main" val="842037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1176577" y="293914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  <a:cs typeface="Chalkduster"/>
              </a:rPr>
              <a:t>Quaglia Student Voice Surveys &amp; Resources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30A747-747A-7A4C-B564-237608FA1B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7" t="7428" r="8136" b="9428"/>
          <a:stretch/>
        </p:blipFill>
        <p:spPr>
          <a:xfrm rot="20659988">
            <a:off x="4793994" y="2757202"/>
            <a:ext cx="4951981" cy="6447542"/>
          </a:xfrm>
          <a:prstGeom prst="rect">
            <a:avLst/>
          </a:prstGeom>
          <a:effectLst>
            <a:softEdge rad="7366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1DFFD8-560C-8B47-89C7-9D6E0FA7D5B4}"/>
              </a:ext>
            </a:extLst>
          </p:cNvPr>
          <p:cNvSpPr txBox="1"/>
          <p:nvPr/>
        </p:nvSpPr>
        <p:spPr>
          <a:xfrm rot="20553295">
            <a:off x="299730" y="5781433"/>
            <a:ext cx="444380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 Survey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Grades 3-5 &amp; 6-12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27813A-A1C0-1149-8A1B-0C6B01CFABAF}"/>
              </a:ext>
            </a:extLst>
          </p:cNvPr>
          <p:cNvSpPr txBox="1"/>
          <p:nvPr/>
        </p:nvSpPr>
        <p:spPr>
          <a:xfrm rot="20553295">
            <a:off x="482637" y="7609051"/>
            <a:ext cx="5053245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iKnow My Class Survey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Grades 3-5 &amp; 6-12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39C16A-9E69-1A40-B4B4-53AB97908D09}"/>
              </a:ext>
            </a:extLst>
          </p:cNvPr>
          <p:cNvSpPr txBox="1"/>
          <p:nvPr/>
        </p:nvSpPr>
        <p:spPr>
          <a:xfrm rot="20553295">
            <a:off x="8302644" y="2862183"/>
            <a:ext cx="444380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Focus Groups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B4C255-8116-114B-91CF-33BA98F55966}"/>
              </a:ext>
            </a:extLst>
          </p:cNvPr>
          <p:cNvSpPr txBox="1"/>
          <p:nvPr/>
        </p:nvSpPr>
        <p:spPr>
          <a:xfrm rot="20553295">
            <a:off x="-144046" y="3932679"/>
            <a:ext cx="444380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Grades PK-2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 Instruments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DBDB5-E5C4-CC46-B270-AB96A5ABC1A9}"/>
              </a:ext>
            </a:extLst>
          </p:cNvPr>
          <p:cNvSpPr txBox="1"/>
          <p:nvPr/>
        </p:nvSpPr>
        <p:spPr>
          <a:xfrm rot="20553295">
            <a:off x="8834218" y="4224432"/>
            <a:ext cx="4443806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Data Analysis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Activities in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Partnership with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688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timeline&#10;&#10;Description automatically generated">
            <a:extLst>
              <a:ext uri="{FF2B5EF4-FFF2-40B4-BE49-F238E27FC236}">
                <a16:creationId xmlns:a16="http://schemas.microsoft.com/office/drawing/2014/main" id="{D0DDE48A-EECF-E94E-926A-240286C6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20" y="209870"/>
            <a:ext cx="7251305" cy="93338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91C7C6-D6E2-FB4E-899E-7B818804B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4615" y="8947364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45E139-12B9-1F4B-8F16-087895C15599}"/>
              </a:ext>
            </a:extLst>
          </p:cNvPr>
          <p:cNvSpPr txBox="1"/>
          <p:nvPr/>
        </p:nvSpPr>
        <p:spPr>
          <a:xfrm rot="20858963">
            <a:off x="-32494" y="5132356"/>
            <a:ext cx="4790005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Dynamic Process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9A20D0-D6F6-827A-63E8-2DCACCF71E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7" t="7428" r="8136" b="9428"/>
          <a:stretch/>
        </p:blipFill>
        <p:spPr>
          <a:xfrm rot="21010937">
            <a:off x="514229" y="392075"/>
            <a:ext cx="3457804" cy="4502106"/>
          </a:xfrm>
          <a:prstGeom prst="rect">
            <a:avLst/>
          </a:prstGeom>
          <a:effectLst>
            <a:softEdge rad="388782"/>
          </a:effectLst>
        </p:spPr>
      </p:pic>
    </p:spTree>
    <p:extLst>
      <p:ext uri="{BB962C8B-B14F-4D97-AF65-F5344CB8AC3E}">
        <p14:creationId xmlns:p14="http://schemas.microsoft.com/office/powerpoint/2010/main" val="2310282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24C906-25CD-AD4E-8258-57F92A14CB85}"/>
              </a:ext>
            </a:extLst>
          </p:cNvPr>
          <p:cNvSpPr txBox="1"/>
          <p:nvPr/>
        </p:nvSpPr>
        <p:spPr>
          <a:xfrm>
            <a:off x="2152972" y="0"/>
            <a:ext cx="95314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Engage Students in</a:t>
            </a:r>
            <a:b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</a:b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Analysis &amp; Action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B720FA-ECF0-E349-8B24-28FA0CF772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8668">
            <a:off x="375356" y="188197"/>
            <a:ext cx="2385123" cy="253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01291A-19AC-654A-8A95-5A03119D87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5"/>
          <a:stretch/>
        </p:blipFill>
        <p:spPr>
          <a:xfrm>
            <a:off x="836909" y="2951722"/>
            <a:ext cx="5147847" cy="6410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F8EB8D-CA1D-5A46-BCC7-FEF86CBA97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3"/>
          <a:stretch/>
        </p:blipFill>
        <p:spPr>
          <a:xfrm>
            <a:off x="7517969" y="1421001"/>
            <a:ext cx="4838541" cy="4029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468BAD-67CC-DE48-B68A-EC94EBB56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797" y="5460509"/>
            <a:ext cx="5348520" cy="4011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AADEFE9-5ED5-FA4B-9BAB-27FA43F67021}"/>
              </a:ext>
            </a:extLst>
          </p:cNvPr>
          <p:cNvSpPr/>
          <p:nvPr/>
        </p:nvSpPr>
        <p:spPr>
          <a:xfrm>
            <a:off x="3181350" y="1817486"/>
            <a:ext cx="42113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Chatsworth Park Elementary School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C75BEB-D2CC-BA43-B1E7-C595B74D7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882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24C906-25CD-AD4E-8258-57F92A14CB85}"/>
              </a:ext>
            </a:extLst>
          </p:cNvPr>
          <p:cNvSpPr txBox="1"/>
          <p:nvPr/>
        </p:nvSpPr>
        <p:spPr>
          <a:xfrm>
            <a:off x="1714822" y="0"/>
            <a:ext cx="95314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Engage Students in</a:t>
            </a:r>
            <a:b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</a:b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Analysis &amp; Action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B720FA-ECF0-E349-8B24-28FA0CF772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8668">
            <a:off x="328861" y="188198"/>
            <a:ext cx="2385123" cy="253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CE2351-B919-D245-82B6-595D934BBBE0}"/>
              </a:ext>
            </a:extLst>
          </p:cNvPr>
          <p:cNvSpPr/>
          <p:nvPr/>
        </p:nvSpPr>
        <p:spPr>
          <a:xfrm>
            <a:off x="3406762" y="1944055"/>
            <a:ext cx="34144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Huntington Park High School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DA3D6D-B73F-5C4B-AA84-2059B7AD33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t="24090" r="9206" b="30475"/>
          <a:stretch/>
        </p:blipFill>
        <p:spPr>
          <a:xfrm>
            <a:off x="7007111" y="1419897"/>
            <a:ext cx="5780868" cy="2309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995861-3C16-1940-9B25-7C0D790F76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6" r="6075" b="24510"/>
          <a:stretch/>
        </p:blipFill>
        <p:spPr>
          <a:xfrm>
            <a:off x="146189" y="6864979"/>
            <a:ext cx="6549079" cy="2742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1941EB-18CB-2645-A0E8-C4A5CD7267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7" t="27138" r="25099" b="15229"/>
          <a:stretch/>
        </p:blipFill>
        <p:spPr>
          <a:xfrm rot="5400000">
            <a:off x="-212530" y="3596866"/>
            <a:ext cx="3956044" cy="2668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D812C2-674D-4A45-9860-D5E31A2D04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33" b="27884"/>
          <a:stretch/>
        </p:blipFill>
        <p:spPr>
          <a:xfrm>
            <a:off x="3319400" y="3674852"/>
            <a:ext cx="9603269" cy="2915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06747D-583C-924E-8E47-F4ABC8B2CC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7" t="31848" b="19996"/>
          <a:stretch/>
        </p:blipFill>
        <p:spPr>
          <a:xfrm>
            <a:off x="6788259" y="6715507"/>
            <a:ext cx="5405292" cy="2846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42748D-74E6-7A40-B76C-D64CAF41DF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8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182B57-6767-2D49-ADC3-374D00BCCD21}"/>
              </a:ext>
            </a:extLst>
          </p:cNvPr>
          <p:cNvSpPr txBox="1"/>
          <p:nvPr/>
        </p:nvSpPr>
        <p:spPr>
          <a:xfrm>
            <a:off x="0" y="376486"/>
            <a:ext cx="130048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Student Voice Data World Café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2A6BA1-ED6C-2A45-916F-52B65E4FA156}"/>
              </a:ext>
            </a:extLst>
          </p:cNvPr>
          <p:cNvSpPr/>
          <p:nvPr/>
        </p:nvSpPr>
        <p:spPr>
          <a:xfrm>
            <a:off x="6424780" y="9005998"/>
            <a:ext cx="7335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Lawrence Middle School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20DF8E-585B-0B42-9F95-335240BD5711}"/>
              </a:ext>
            </a:extLst>
          </p:cNvPr>
          <p:cNvSpPr txBox="1"/>
          <p:nvPr/>
        </p:nvSpPr>
        <p:spPr>
          <a:xfrm>
            <a:off x="212272" y="8971033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95E094-7BD6-A4BE-CD6B-1D3133D8C6D8}"/>
              </a:ext>
            </a:extLst>
          </p:cNvPr>
          <p:cNvSpPr txBox="1"/>
          <p:nvPr/>
        </p:nvSpPr>
        <p:spPr>
          <a:xfrm>
            <a:off x="2031999" y="4276635"/>
            <a:ext cx="8923867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2"/>
              </a:rPr>
              <a:t>https://vimeo.com/qisva/svinaction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39531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00047D-DCC1-4820-A46A-8031C9EFE38D}"/>
              </a:ext>
            </a:extLst>
          </p:cNvPr>
          <p:cNvSpPr txBox="1"/>
          <p:nvPr/>
        </p:nvSpPr>
        <p:spPr>
          <a:xfrm>
            <a:off x="712721" y="376304"/>
            <a:ext cx="11718387" cy="4770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0"/>
              </a:rPr>
              <a:t>“ This is a starting point – the power in this process is to use what you’ve learned to lead with students &amp; commit to making improvements together.”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								Simone, School Leader, Australia</a:t>
            </a:r>
            <a:endParaRPr lang="en-AU" sz="3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50C13-1B87-B549-84F7-B9AEB65B1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Google Shape;156;p21" descr="A person addressing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692F268A-5E82-BD42-91AB-D37A6C54EF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592" y="5146841"/>
            <a:ext cx="5794408" cy="3724977"/>
          </a:xfrm>
          <a:prstGeom prst="rect">
            <a:avLst/>
          </a:prstGeom>
          <a:noFill/>
          <a:ln>
            <a:noFill/>
          </a:ln>
          <a:effectLst>
            <a:softEdge rad="339881"/>
          </a:effectLst>
        </p:spPr>
      </p:pic>
      <p:pic>
        <p:nvPicPr>
          <p:cNvPr id="7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19D11C5D-56BD-C24B-AB60-8FC0D0953A11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790802" y="5729322"/>
            <a:ext cx="4611301" cy="3647974"/>
          </a:xfrm>
          <a:prstGeom prst="rect">
            <a:avLst/>
          </a:prstGeom>
          <a:noFill/>
          <a:ln>
            <a:noFill/>
          </a:ln>
          <a:effectLst>
            <a:softEdge rad="72405"/>
          </a:effectLst>
        </p:spPr>
      </p:pic>
    </p:spTree>
    <p:extLst>
      <p:ext uri="{BB962C8B-B14F-4D97-AF65-F5344CB8AC3E}">
        <p14:creationId xmlns:p14="http://schemas.microsoft.com/office/powerpoint/2010/main" val="1501007626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FCA10C-96A3-134C-8D9F-D2CE9577E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454B31-4CFC-8342-A13F-A642FA1C91D0}"/>
              </a:ext>
            </a:extLst>
          </p:cNvPr>
          <p:cNvSpPr txBox="1">
            <a:spLocks/>
          </p:cNvSpPr>
          <p:nvPr/>
        </p:nvSpPr>
        <p:spPr>
          <a:xfrm>
            <a:off x="614746" y="3395629"/>
            <a:ext cx="11821885" cy="4226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marL="0" indent="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0" indent="4572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0" indent="9144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0" indent="13716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0" indent="18288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5pPr>
            <a:lvl6pPr marL="27889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6pPr>
            <a:lvl7pPr marL="32461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7pPr>
            <a:lvl8pPr marL="37033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8pPr>
            <a:lvl9pPr marL="41605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  <a:t>How could Student Voice feedback contribute to your school’s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  <a:t>vision &amp; goals?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0"/>
            </a:endParaRPr>
          </a:p>
          <a:p>
            <a:pPr defTabSz="91440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  <a:t>How will students know they have been heard?  How will staff &amp; students USE results in partnership with one another?</a:t>
            </a:r>
          </a:p>
          <a:p>
            <a:pPr algn="l" defTabSz="914400"/>
            <a:endParaRPr lang="en-US" dirty="0">
              <a:solidFill>
                <a:schemeClr val="bg1"/>
              </a:solidFill>
              <a:latin typeface="Chalkduster" panose="03050602040202020205" pitchFamily="66" charset="0"/>
            </a:endParaRPr>
          </a:p>
          <a:p>
            <a:pPr defTabSz="914400"/>
            <a:endParaRPr lang="en-US" sz="5400" dirty="0">
              <a:solidFill>
                <a:schemeClr val="bg1"/>
              </a:solidFill>
              <a:latin typeface="Chalkduster" panose="03050602040202020205" pitchFamily="66" charset="0"/>
            </a:endParaRPr>
          </a:p>
          <a:p>
            <a:pPr defTabSz="914400"/>
            <a:endParaRPr lang="en-AU" sz="6000" dirty="0">
              <a:solidFill>
                <a:schemeClr val="bg1"/>
              </a:solidFill>
              <a:latin typeface="Chalkduster" panose="03050602040202020205" pitchFamily="66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A9429C-FDB1-EE48-B88F-DEF7FE7EA6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" b="-25"/>
          <a:stretch/>
        </p:blipFill>
        <p:spPr>
          <a:xfrm rot="21004193">
            <a:off x="219804" y="133489"/>
            <a:ext cx="1734826" cy="269169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7032C9-43C5-B046-B849-B61594A1C13C}"/>
              </a:ext>
            </a:extLst>
          </p:cNvPr>
          <p:cNvSpPr txBox="1"/>
          <p:nvPr/>
        </p:nvSpPr>
        <p:spPr>
          <a:xfrm>
            <a:off x="725102" y="335449"/>
            <a:ext cx="603504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997014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2998" y="216214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 Quick Recap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8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304622" y="1217930"/>
            <a:ext cx="13004798" cy="85356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3-Part Definition of Voice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&amp; Noise v. Voice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 &amp; how it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relates to 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Process: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Listen, Learn, Lead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 &amp; Vision: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Using Data to Guide Implementation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of the Aspirations Framework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110327" y="167557"/>
            <a:ext cx="2148611" cy="2787387"/>
          </a:xfrm>
          <a:prstGeom prst="rect">
            <a:avLst/>
          </a:prstGeom>
          <a:effectLst>
            <a:softEdge rad="303840"/>
          </a:effectLst>
        </p:spPr>
      </p:pic>
    </p:spTree>
    <p:extLst>
      <p:ext uri="{BB962C8B-B14F-4D97-AF65-F5344CB8AC3E}">
        <p14:creationId xmlns:p14="http://schemas.microsoft.com/office/powerpoint/2010/main" val="376041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4" y="556720"/>
            <a:ext cx="1116109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896567" y="8650066"/>
            <a:ext cx="1059264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https://quagliainstitute.org/kansas-multi-tier-system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C7A430C9-9224-B9FE-4125-0FD17DE55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84" y="1961804"/>
            <a:ext cx="6187786" cy="6187786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57F5EBE-A02E-B358-F398-DBD1BCB23B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98" y="3699231"/>
            <a:ext cx="5335681" cy="27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491DE0F-4429-0943-AB23-E8F72F76E2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29"/>
          <a:stretch/>
        </p:blipFill>
        <p:spPr>
          <a:xfrm>
            <a:off x="4140006" y="228600"/>
            <a:ext cx="8695737" cy="2674724"/>
          </a:xfrm>
          <a:prstGeom prst="rect">
            <a:avLst/>
          </a:prstGeom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FB72DEC-A2AA-A44A-A441-449B189655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7"/>
          <a:stretch/>
        </p:blipFill>
        <p:spPr>
          <a:xfrm>
            <a:off x="2971802" y="6498771"/>
            <a:ext cx="8715003" cy="2883221"/>
          </a:xfrm>
          <a:prstGeom prst="rect">
            <a:avLst/>
          </a:prstGeo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23C69CF-85B8-A148-AC4F-09C31A9500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4" b="33096"/>
          <a:stretch/>
        </p:blipFill>
        <p:spPr>
          <a:xfrm>
            <a:off x="3706584" y="3220019"/>
            <a:ext cx="8719457" cy="29358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248E05-7164-C94D-9CF9-17C2D113C73F}"/>
              </a:ext>
            </a:extLst>
          </p:cNvPr>
          <p:cNvSpPr txBox="1"/>
          <p:nvPr/>
        </p:nvSpPr>
        <p:spPr>
          <a:xfrm rot="20740757">
            <a:off x="-146734" y="3573306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3 Guiding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Principles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E02278-746C-574C-98CE-271243843A6B}"/>
              </a:ext>
            </a:extLst>
          </p:cNvPr>
          <p:cNvSpPr txBox="1"/>
          <p:nvPr/>
        </p:nvSpPr>
        <p:spPr>
          <a:xfrm rot="20740757">
            <a:off x="-402550" y="7090473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67AA84-28D1-6E44-94D2-118E0800B736}"/>
              </a:ext>
            </a:extLst>
          </p:cNvPr>
          <p:cNvSpPr txBox="1"/>
          <p:nvPr/>
        </p:nvSpPr>
        <p:spPr>
          <a:xfrm rot="20740757">
            <a:off x="-53066" y="743020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Framework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2142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E02278-746C-574C-98CE-271243843A6B}"/>
              </a:ext>
            </a:extLst>
          </p:cNvPr>
          <p:cNvSpPr txBox="1"/>
          <p:nvPr/>
        </p:nvSpPr>
        <p:spPr>
          <a:xfrm>
            <a:off x="1687255" y="8114309"/>
            <a:ext cx="9630289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Elementary &amp; Secondary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E6B9F-D6D0-1C57-C882-9CCBEA105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11" y="297757"/>
            <a:ext cx="5824469" cy="7865704"/>
          </a:xfrm>
          <a:prstGeom prst="rect">
            <a:avLst/>
          </a:prstGeo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C983B7BB-D475-CDFD-3E07-82D125CBD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913" y="297758"/>
            <a:ext cx="5901975" cy="786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866C6D-A23F-674D-AFD2-477D35533A74}"/>
              </a:ext>
            </a:extLst>
          </p:cNvPr>
          <p:cNvSpPr txBox="1"/>
          <p:nvPr/>
        </p:nvSpPr>
        <p:spPr>
          <a:xfrm>
            <a:off x="1077243" y="7737766"/>
            <a:ext cx="10132623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 Inventory Resources: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Teacher, Administrator, &amp; Students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(</a:t>
            </a: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Elementary, Middle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, &amp; High) 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3E0C67-C952-E943-8FA6-BFA0275F4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814347" y="8904260"/>
            <a:ext cx="1190453" cy="675997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9AE36FD-D4F7-1249-A070-A110D33D09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234" y="189693"/>
            <a:ext cx="3602619" cy="4760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D3FD60-0D24-5FE7-1218-BE81B74CD6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74" y="189693"/>
            <a:ext cx="3608712" cy="47307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2564D2-B44E-3086-86EC-3D956B6667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67" y="3287564"/>
            <a:ext cx="3752279" cy="47307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105BF8-647A-7EA8-669B-FC18ACB378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033" y="3287564"/>
            <a:ext cx="3602619" cy="4730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1E4414-2302-B4A1-B142-C195E4DE38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408" y="3287564"/>
            <a:ext cx="3628021" cy="473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004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2EDF32-EFE6-E642-9B8D-EA3E9BEAB847}"/>
              </a:ext>
            </a:extLst>
          </p:cNvPr>
          <p:cNvSpPr txBox="1"/>
          <p:nvPr/>
        </p:nvSpPr>
        <p:spPr>
          <a:xfrm rot="20740757">
            <a:off x="-62625" y="2140375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Speed Hiring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152117C8-0E7E-364F-A12D-430E9C5BD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675" y="178418"/>
            <a:ext cx="7161956" cy="937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4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5F2C5C-0BF3-2541-B05C-183EF871F1D7}"/>
              </a:ext>
            </a:extLst>
          </p:cNvPr>
          <p:cNvSpPr txBox="1"/>
          <p:nvPr/>
        </p:nvSpPr>
        <p:spPr>
          <a:xfrm>
            <a:off x="8382356" y="156117"/>
            <a:ext cx="4012327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Best Practices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in Action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07634DA-35AD-2D47-AADB-63155A38D4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41" y="310241"/>
            <a:ext cx="6914072" cy="8463643"/>
          </a:xfrm>
          <a:prstGeom prst="rect">
            <a:avLst/>
          </a:prstGeom>
        </p:spPr>
      </p:pic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B3D2A9E-9D49-1D40-91BF-7CBC7DFD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860" y="2039744"/>
            <a:ext cx="4000501" cy="687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0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timeline&#10;&#10;Description automatically generated">
            <a:extLst>
              <a:ext uri="{FF2B5EF4-FFF2-40B4-BE49-F238E27FC236}">
                <a16:creationId xmlns:a16="http://schemas.microsoft.com/office/drawing/2014/main" id="{D0DDE48A-EECF-E94E-926A-240286C6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90" y="214654"/>
            <a:ext cx="7251305" cy="93338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91C7C6-D6E2-FB4E-899E-7B818804B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866C6D-A23F-674D-AFD2-477D35533A74}"/>
              </a:ext>
            </a:extLst>
          </p:cNvPr>
          <p:cNvSpPr txBox="1"/>
          <p:nvPr/>
        </p:nvSpPr>
        <p:spPr>
          <a:xfrm rot="20740757">
            <a:off x="-68868" y="3213423"/>
            <a:ext cx="4012327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Dynamic Process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454292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28421" y="434555"/>
            <a:ext cx="11625451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What is your “WOW” moment of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learning from today?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2" name="Picture 11" descr="A person wearing sunglasses&#10;&#10;Description automatically generated with medium confidence">
            <a:extLst>
              <a:ext uri="{FF2B5EF4-FFF2-40B4-BE49-F238E27FC236}">
                <a16:creationId xmlns:a16="http://schemas.microsoft.com/office/drawing/2014/main" id="{ABF3A85A-5893-D66E-09CD-908558D90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031" y="2249989"/>
            <a:ext cx="8959169" cy="672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3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96746" y="2329727"/>
            <a:ext cx="5842860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What is your “WOW” moment of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learning from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today?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5644AE2-17EF-B69C-DE6B-C4BE5027D6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3"/>
          <a:stretch/>
        </p:blipFill>
        <p:spPr>
          <a:xfrm rot="21151066">
            <a:off x="862799" y="1907848"/>
            <a:ext cx="5979133" cy="6544072"/>
          </a:xfrm>
          <a:prstGeom prst="rect">
            <a:avLst/>
          </a:prstGeom>
          <a:effectLst>
            <a:softEdge rad="110200"/>
          </a:effectLst>
        </p:spPr>
      </p:pic>
    </p:spTree>
    <p:extLst>
      <p:ext uri="{BB962C8B-B14F-4D97-AF65-F5344CB8AC3E}">
        <p14:creationId xmlns:p14="http://schemas.microsoft.com/office/powerpoint/2010/main" val="215380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301446" y="2163198"/>
            <a:ext cx="16073819" cy="2593524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Next Session</a:t>
            </a:r>
          </a:p>
          <a:p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Celebrating the Power of Voice by</a:t>
            </a:r>
            <a:b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Developing Greater</a:t>
            </a:r>
            <a:b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Partnerships &amp; Purpose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927225"/>
            <a:ext cx="13165220" cy="382463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April 27, 2023 in Salina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34" y="126570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32816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166321</TotalTime>
  <Words>1135</Words>
  <Application>Microsoft Macintosh PowerPoint</Application>
  <PresentationFormat>Custom</PresentationFormat>
  <Paragraphs>223</Paragraphs>
  <Slides>52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</vt:lpstr>
      <vt:lpstr>Calibri</vt:lpstr>
      <vt:lpstr>Chalkboard</vt:lpstr>
      <vt:lpstr>Chalkduster</vt:lpstr>
      <vt:lpstr>Helvetica Light</vt:lpstr>
      <vt:lpstr>Helvetica Neue</vt:lpstr>
      <vt:lpstr>Marker Felt Thin</vt:lpstr>
      <vt:lpstr>Times New Roman</vt:lpstr>
      <vt:lpstr>Times New Roman Bold</vt:lpstr>
      <vt:lpstr>White</vt:lpstr>
      <vt:lpstr>PowerPoint Presentation</vt:lpstr>
      <vt:lpstr>Goals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Aspirations Framework</vt:lpstr>
      <vt:lpstr>3 Guiding Principles</vt:lpstr>
      <vt:lpstr>8 Conditions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Aspirations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806</cp:revision>
  <cp:lastPrinted>2021-10-15T19:41:25Z</cp:lastPrinted>
  <dcterms:modified xsi:type="dcterms:W3CDTF">2023-03-02T14:53:41Z</dcterms:modified>
</cp:coreProperties>
</file>