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1348" r:id="rId2"/>
    <p:sldId id="467" r:id="rId3"/>
    <p:sldId id="1032" r:id="rId4"/>
    <p:sldId id="1041" r:id="rId5"/>
    <p:sldId id="660" r:id="rId6"/>
    <p:sldId id="1196" r:id="rId7"/>
    <p:sldId id="896" r:id="rId8"/>
    <p:sldId id="791" r:id="rId9"/>
    <p:sldId id="1028" r:id="rId10"/>
    <p:sldId id="934" r:id="rId11"/>
    <p:sldId id="1185" r:id="rId12"/>
    <p:sldId id="450" r:id="rId13"/>
    <p:sldId id="490" r:id="rId14"/>
    <p:sldId id="359" r:id="rId15"/>
    <p:sldId id="940" r:id="rId16"/>
    <p:sldId id="936" r:id="rId17"/>
    <p:sldId id="1347" r:id="rId18"/>
    <p:sldId id="935" r:id="rId19"/>
    <p:sldId id="1340" r:id="rId20"/>
    <p:sldId id="491" r:id="rId21"/>
    <p:sldId id="750" r:id="rId22"/>
    <p:sldId id="929" r:id="rId23"/>
    <p:sldId id="798" r:id="rId24"/>
    <p:sldId id="455" r:id="rId25"/>
    <p:sldId id="1397" r:id="rId26"/>
    <p:sldId id="1398" r:id="rId27"/>
    <p:sldId id="1399" r:id="rId28"/>
    <p:sldId id="1400" r:id="rId29"/>
    <p:sldId id="1401" r:id="rId30"/>
    <p:sldId id="1402" r:id="rId31"/>
    <p:sldId id="1404" r:id="rId32"/>
    <p:sldId id="1403" r:id="rId33"/>
    <p:sldId id="461" r:id="rId34"/>
    <p:sldId id="1201" r:id="rId35"/>
    <p:sldId id="1341" r:id="rId36"/>
    <p:sldId id="492" r:id="rId37"/>
    <p:sldId id="754" r:id="rId38"/>
    <p:sldId id="1339" r:id="rId39"/>
    <p:sldId id="690" r:id="rId40"/>
    <p:sldId id="1342" r:id="rId41"/>
    <p:sldId id="1343" r:id="rId42"/>
    <p:sldId id="1346" r:id="rId43"/>
    <p:sldId id="1186" r:id="rId44"/>
    <p:sldId id="939" r:id="rId45"/>
    <p:sldId id="1195" r:id="rId46"/>
    <p:sldId id="954" r:id="rId47"/>
    <p:sldId id="961" r:id="rId48"/>
    <p:sldId id="1190" r:id="rId49"/>
    <p:sldId id="981" r:id="rId50"/>
    <p:sldId id="980" r:id="rId51"/>
    <p:sldId id="1393" r:id="rId52"/>
    <p:sldId id="1036" r:id="rId53"/>
    <p:sldId id="1194" r:id="rId54"/>
    <p:sldId id="1193" r:id="rId55"/>
    <p:sldId id="952" r:id="rId56"/>
    <p:sldId id="944" r:id="rId57"/>
    <p:sldId id="1184" r:id="rId58"/>
    <p:sldId id="1394" r:id="rId59"/>
    <p:sldId id="948" r:id="rId60"/>
    <p:sldId id="1396" r:id="rId6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86618" autoAdjust="0"/>
  </p:normalViewPr>
  <p:slideViewPr>
    <p:cSldViewPr snapToGrid="0" snapToObjects="1">
      <p:cViewPr varScale="1">
        <p:scale>
          <a:sx n="79" d="100"/>
          <a:sy n="79" d="100"/>
        </p:scale>
        <p:origin x="2776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02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2251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24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0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04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49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31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56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16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49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85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Multiple opportunities but requires planning, ongoing process and taking students with you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9498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66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5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8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.tif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791196661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meo.com/manage/videos/791193068/general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075/2316ae4847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104/0d5c0633e8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006/000860c1fb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3961/010d15c2a7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140/4f6a685649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215/361d27b9a1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035/3fb0856e7a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4218/cb53aea45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vimeo.com/791243914/7fc20b03a0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9119615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791195008/01d02d8710" TargetMode="Externa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5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2.png"/><Relationship Id="rId4" Type="http://schemas.openxmlformats.org/officeDocument/2006/relationships/image" Target="../media/image5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91212161/dc39d1e596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kansas-multi-tier-syste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91197431" TargetMode="External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0" y="2515851"/>
            <a:ext cx="16073819" cy="1762528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School Voice Process:</a:t>
            </a:r>
            <a:b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711094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January 18, 2023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</a:t>
            </a:r>
            <a:r>
              <a:rPr lang="en-US" sz="6500">
                <a:solidFill>
                  <a:srgbClr val="FFFF00"/>
                </a:solidFill>
                <a:latin typeface="Chalkduster"/>
                <a:cs typeface="Chalkduster"/>
              </a:rPr>
              <a:t>for Today</a:t>
            </a:r>
            <a:endParaRPr lang="en-US" sz="65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850" y="2343029"/>
            <a:ext cx="115491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Discover the components &amp; nuances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of the School Voice Process: Listen,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Learn, Lead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the School Voice Process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can support positive school culture &amp;</a:t>
            </a:r>
          </a:p>
          <a:p>
            <a:pPr algn="l"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	the learning environment.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school, particularly.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332908" y="37276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13" y="1458684"/>
            <a:ext cx="11381716" cy="7364640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15867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30527" y="523209"/>
            <a:ext cx="1208362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835" y="2908728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C9699D6-184C-1326-E01C-503D71A0FF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030">
            <a:off x="247387" y="182879"/>
            <a:ext cx="2136765" cy="2778941"/>
          </a:xfrm>
          <a:prstGeom prst="rect">
            <a:avLst/>
          </a:prstGeom>
          <a:effectLst>
            <a:softEdge rad="176951"/>
          </a:effectLst>
        </p:spPr>
      </p:pic>
    </p:spTree>
    <p:extLst>
      <p:ext uri="{BB962C8B-B14F-4D97-AF65-F5344CB8AC3E}">
        <p14:creationId xmlns:p14="http://schemas.microsoft.com/office/powerpoint/2010/main" val="126474969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4A6450-F3E1-2549-AF13-65FF970E77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59A3F7-C3B0-554E-AA37-831A2BD14816}"/>
              </a:ext>
            </a:extLst>
          </p:cNvPr>
          <p:cNvSpPr txBox="1"/>
          <p:nvPr/>
        </p:nvSpPr>
        <p:spPr>
          <a:xfrm>
            <a:off x="533400" y="2362200"/>
            <a:ext cx="12077700" cy="637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1: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2: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3:</a:t>
            </a:r>
          </a:p>
        </p:txBody>
      </p:sp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3224"/>
      </p:ext>
    </p:extLst>
  </p:cSld>
  <p:clrMapOvr>
    <a:masterClrMapping/>
  </p:clrMapOvr>
  <p:transition spd="slow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629615" y="1994048"/>
            <a:ext cx="10429663" cy="382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 Process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83637">
            <a:off x="570395" y="2321580"/>
            <a:ext cx="4623307" cy="599780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464626" y="551812"/>
            <a:ext cx="11178856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What did you learn from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Voice Advocate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Self-Assessment?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6740">
            <a:off x="590123" y="208153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12A01A-3790-7746-9B3D-E8056FDDC7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52308">
            <a:off x="725912" y="3292416"/>
            <a:ext cx="4999266" cy="6000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0A7D58-F4D3-A840-BD6C-24BD86EB8B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9653">
            <a:off x="4604317" y="3098226"/>
            <a:ext cx="4926217" cy="61377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F9FB20-997E-E044-B1D1-7C4940C0A865}"/>
              </a:ext>
            </a:extLst>
          </p:cNvPr>
          <p:cNvSpPr txBox="1"/>
          <p:nvPr/>
        </p:nvSpPr>
        <p:spPr>
          <a:xfrm rot="20757064">
            <a:off x="9293818" y="6125949"/>
            <a:ext cx="3542311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Advocate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71E960-1A78-7A41-99A6-4165A62D258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9725">
            <a:off x="10334173" y="2208506"/>
            <a:ext cx="2261698" cy="301559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115806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108577" y="391603"/>
            <a:ext cx="11178856" cy="201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Power of My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Student Self 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0" y="4418806"/>
            <a:ext cx="5705856" cy="567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Consider having your students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this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“Understanding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 Power of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My Voice”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self-assessment.</a:t>
            </a: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711306-34ED-FF42-B571-5C159E748E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7254">
            <a:off x="5934456" y="3173441"/>
            <a:ext cx="4783500" cy="6237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B8CC29-332C-2F4D-B081-AF5B382EEE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69">
            <a:off x="7872984" y="2259330"/>
            <a:ext cx="4720834" cy="61897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68F867-A483-C041-A08F-292CB23D3CCB}"/>
              </a:ext>
            </a:extLst>
          </p:cNvPr>
          <p:cNvSpPr txBox="1"/>
          <p:nvPr/>
        </p:nvSpPr>
        <p:spPr>
          <a:xfrm rot="20757064">
            <a:off x="2843718" y="2022904"/>
            <a:ext cx="354231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1381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388830" y="8337129"/>
            <a:ext cx="10227155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chool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929890A-C163-7143-BCF0-AC46FA43883C}"/>
              </a:ext>
            </a:extLst>
          </p:cNvPr>
          <p:cNvSpPr txBox="1"/>
          <p:nvPr/>
        </p:nvSpPr>
        <p:spPr>
          <a:xfrm rot="20757064">
            <a:off x="335171" y="945871"/>
            <a:ext cx="3542311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75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A7CE7-7978-91D9-0C7C-D6F265243B1B}"/>
              </a:ext>
            </a:extLst>
          </p:cNvPr>
          <p:cNvSpPr txBox="1"/>
          <p:nvPr/>
        </p:nvSpPr>
        <p:spPr>
          <a:xfrm>
            <a:off x="2775858" y="3628349"/>
            <a:ext cx="7919356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https://vimeo.com/791196661</a:t>
            </a:r>
            <a:r>
              <a:rPr lang="en-US" sz="4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D8148-F7DE-2281-7C59-51F031465722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3884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203611"/>
            <a:ext cx="8657617" cy="44730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 carefully and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try to accurately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draw the design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Dr. Russ will describe.</a:t>
            </a:r>
          </a:p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8633">
            <a:off x="8810877" y="788996"/>
            <a:ext cx="3580911" cy="46063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59271">
            <a:off x="353518" y="301489"/>
            <a:ext cx="1868859" cy="2305524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62274" y="0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>
            <a:off x="249676" y="5481194"/>
            <a:ext cx="12318460" cy="36112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finished, hold your picture up for everyone to see and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judge how well you listen!  </a:t>
            </a: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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729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97565" y="1459891"/>
            <a:ext cx="8847259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1: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Find a partner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assign one person to be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Describer, &amp; one person to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the Artist. Sit back to back.  Without looking or asking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questions, describe to your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how to replicate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picture.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8667">
            <a:off x="8669735" y="1951967"/>
            <a:ext cx="3601379" cy="46327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5836">
            <a:off x="334062" y="262577"/>
            <a:ext cx="1475281" cy="181998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492846" y="-166173"/>
            <a:ext cx="11580959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027A-AE5C-F048-B33F-293E30FF9216}"/>
              </a:ext>
            </a:extLst>
          </p:cNvPr>
          <p:cNvSpPr txBox="1"/>
          <p:nvPr/>
        </p:nvSpPr>
        <p:spPr>
          <a:xfrm>
            <a:off x="149629" y="6203910"/>
            <a:ext cx="11704320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2: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Switch roles (Describer &amp; Artist) &amp; switch cards with someone nearby.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Repeat the activity, but this time you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can ask clarifying questions. Still sit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back to back &amp; no looking! 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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04D6B-4E60-D540-B0C5-4B9801F28E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DC5F29-3A77-BA44-BE7E-FC94FE984F4A}"/>
              </a:ext>
            </a:extLst>
          </p:cNvPr>
          <p:cNvSpPr txBox="1"/>
          <p:nvPr/>
        </p:nvSpPr>
        <p:spPr>
          <a:xfrm rot="542934">
            <a:off x="8884175" y="401932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Drawing Dictations 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140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9592" y="1341041"/>
            <a:ext cx="12545616" cy="84125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an effort to reach out to the ones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don’t hear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Stay focused (put away your phone!)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genuine (at the very least be interested)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sure you are talking less than the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other person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Being open to new ideas is not an option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33004" y="3318650"/>
            <a:ext cx="6607192" cy="59503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are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your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strengths </a:t>
            </a: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challenges when it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comes to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L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istening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to students?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do you build trust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positive relationships?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165974" y="395321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4193">
            <a:off x="392993" y="129395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01370F-131C-4333-AEBF-C37DB64E52A3}"/>
              </a:ext>
            </a:extLst>
          </p:cNvPr>
          <p:cNvSpPr txBox="1"/>
          <p:nvPr/>
        </p:nvSpPr>
        <p:spPr>
          <a:xfrm>
            <a:off x="6095788" y="8496177"/>
            <a:ext cx="6047154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Strengths &amp; Opportunities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for Listening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0" name="Picture 9" descr="Table, calendar&#10;&#10;Description automatically generated">
            <a:extLst>
              <a:ext uri="{FF2B5EF4-FFF2-40B4-BE49-F238E27FC236}">
                <a16:creationId xmlns:a16="http://schemas.microsoft.com/office/drawing/2014/main" id="{E93CC593-F2D0-9B93-4316-2BE047068E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371" y="415635"/>
            <a:ext cx="5767085" cy="765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2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0A30D0-CED2-558A-BED2-88806ECF82D3}"/>
              </a:ext>
            </a:extLst>
          </p:cNvPr>
          <p:cNvSpPr txBox="1"/>
          <p:nvPr/>
        </p:nvSpPr>
        <p:spPr>
          <a:xfrm>
            <a:off x="2248807" y="3524530"/>
            <a:ext cx="8507186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b="0" i="0" u="none" strike="noStrike" dirty="0">
                <a:solidFill>
                  <a:srgbClr val="17272E"/>
                </a:solidFill>
                <a:effectLst/>
                <a:latin typeface="Helvetica" pitchFamily="2" charset="0"/>
                <a:hlinkClick r:id="rId2"/>
              </a:rPr>
              <a:t>https://www.vimeo.com/manage/videos/791193068/general</a:t>
            </a:r>
            <a:endParaRPr lang="en-US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1CD110-8AC9-0DBB-EDEF-3710E2F9D3F6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2553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85301" y="2897944"/>
            <a:ext cx="1169764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 individual pictures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Who can type the answer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FIRST 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 the Zoom chat?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323135" y="753844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41590">
            <a:off x="526188" y="341419"/>
            <a:ext cx="2132344" cy="263057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85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4AD64-0563-DB4F-A1C2-061874EDB6EB}"/>
              </a:ext>
            </a:extLst>
          </p:cNvPr>
          <p:cNvSpPr txBox="1"/>
          <p:nvPr/>
        </p:nvSpPr>
        <p:spPr>
          <a:xfrm>
            <a:off x="2341605" y="4107359"/>
            <a:ext cx="8321590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https://vimeo.com/791244075/2316ae4847</a:t>
            </a:r>
            <a:r>
              <a:rPr lang="en-US" sz="44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53165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F654EE-5380-3134-273D-0C33284F8DB2}"/>
              </a:ext>
            </a:extLst>
          </p:cNvPr>
          <p:cNvSpPr txBox="1"/>
          <p:nvPr/>
        </p:nvSpPr>
        <p:spPr>
          <a:xfrm>
            <a:off x="3102429" y="4153525"/>
            <a:ext cx="7049859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https://vimeo.com/791244104/0d5c0633e8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30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7D190-66BA-4688-8C1B-C30CF5F1B475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https://vimeo.com/791244006/000860c1fb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85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9F135-A4EA-A879-6C96-B3CF879991A6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https://vimeo.com/791243961/010d15c2a7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77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8ACFE-E2C4-83C7-D22E-A067CB770805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https://vimeo.com/791244140/4f6a685649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918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CCDCE-1D1A-9A0D-5D64-DD3B8A15B4C7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https://vimeo.com/791244215/361d27b9a1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2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C2E6C3-0F55-C1E2-1C26-AA03FF46F988}"/>
              </a:ext>
            </a:extLst>
          </p:cNvPr>
          <p:cNvSpPr txBox="1"/>
          <p:nvPr/>
        </p:nvSpPr>
        <p:spPr>
          <a:xfrm>
            <a:off x="3248933" y="3890193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https://vimeo.com/791244035/3fb0856e7a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43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52DD0-58EB-6695-1281-3B15948A2229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https://vimeo.com/791244218/cb53aea45e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21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97043-8A6F-F9BE-F38C-1168863AE85D}"/>
              </a:ext>
            </a:extLst>
          </p:cNvPr>
          <p:cNvSpPr txBox="1"/>
          <p:nvPr/>
        </p:nvSpPr>
        <p:spPr>
          <a:xfrm>
            <a:off x="3248933" y="934135"/>
            <a:ext cx="6506934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Connections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71763-400E-B1AF-C8C4-FCF0A9639795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128CD-8239-6B1B-A277-8C7503A591CD}"/>
              </a:ext>
            </a:extLst>
          </p:cNvPr>
          <p:cNvSpPr txBox="1"/>
          <p:nvPr/>
        </p:nvSpPr>
        <p:spPr>
          <a:xfrm>
            <a:off x="3248933" y="3676471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4"/>
              </a:rPr>
              <a:t>https://vimeo.com/791243914/7fc20b03a0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888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0638" y="2011796"/>
            <a:ext cx="13066076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Learn from a variety of perspectives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Take notes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Ask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questions for clarity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judge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Make sure you continue to listen as you learn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317AF2-A4B5-482A-BF7A-31ABCBC614CE}"/>
              </a:ext>
            </a:extLst>
          </p:cNvPr>
          <p:cNvSpPr txBox="1"/>
          <p:nvPr/>
        </p:nvSpPr>
        <p:spPr>
          <a:xfrm>
            <a:off x="1128485" y="906627"/>
            <a:ext cx="1074782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0"/>
                <a:sym typeface="Helvetica Light"/>
              </a:rPr>
              <a:t>Excerpts of videos created by NSW Public Schools </a:t>
            </a:r>
            <a:endParaRPr kumimoji="0" lang="en-AU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0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71EC5-F6DC-2749-B659-614E90E5FA00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F2A46-D62D-CBA7-A8B8-0B35257A61AD}"/>
              </a:ext>
            </a:extLst>
          </p:cNvPr>
          <p:cNvSpPr txBox="1"/>
          <p:nvPr/>
        </p:nvSpPr>
        <p:spPr>
          <a:xfrm>
            <a:off x="3253468" y="4575406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https://vimeo.com/791196158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70704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14435" y="4797070"/>
            <a:ext cx="12399263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actions can you take to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Learn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from students as a</a:t>
            </a:r>
            <a:b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regular practice at</a:t>
            </a:r>
            <a:b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 school?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4193">
            <a:off x="787431" y="565852"/>
            <a:ext cx="2415732" cy="375301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87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fidenceActionMovingForColor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9204">
            <a:off x="1744636" y="1018100"/>
            <a:ext cx="5842774" cy="779416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endPos="65000" dist="50800" dir="5400000" sy="-100000" algn="bl" rotWithShape="0"/>
            <a:softEdge rad="571500"/>
          </a:effectLst>
        </p:spPr>
      </p:pic>
      <p:sp>
        <p:nvSpPr>
          <p:cNvPr id="5" name="Rectangle 4"/>
          <p:cNvSpPr/>
          <p:nvPr/>
        </p:nvSpPr>
        <p:spPr>
          <a:xfrm>
            <a:off x="8171704" y="1376438"/>
            <a:ext cx="35702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0A759-F33E-8D4F-9043-2F1E805AF7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9F177A-2773-2738-A350-7C2AEAEEA442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4251EA-CB8D-5A22-9A94-53BD663F64CF}"/>
              </a:ext>
            </a:extLst>
          </p:cNvPr>
          <p:cNvSpPr txBox="1"/>
          <p:nvPr/>
        </p:nvSpPr>
        <p:spPr>
          <a:xfrm>
            <a:off x="3253468" y="4298407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https://vimeo.com/791195008/01d02d8710</a:t>
            </a:r>
            <a:r>
              <a:rPr lang="en-US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14435" y="5628066"/>
            <a:ext cx="12399263" cy="23801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observe related to the term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Lead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in this video?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4193">
            <a:off x="787431" y="565852"/>
            <a:ext cx="2415732" cy="375301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0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5958" y="226592"/>
            <a:ext cx="11480635" cy="1456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429A5-F49E-BE4E-B66C-AC1071B3BB1D}"/>
              </a:ext>
            </a:extLst>
          </p:cNvPr>
          <p:cNvSpPr txBox="1"/>
          <p:nvPr/>
        </p:nvSpPr>
        <p:spPr>
          <a:xfrm>
            <a:off x="412656" y="1580335"/>
            <a:ext cx="11697204" cy="7212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Don’t let your voice be silent.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Make sure ALL voices are heard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Listen, really listen.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Embrace the unknown.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Expect more from students.  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Don’t give false praise.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Do something!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E6EB8D-838D-6D41-93E3-A8479FE114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8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6789-1431-B048-85C9-845A078E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59" y="610587"/>
            <a:ext cx="11054082" cy="249710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Leading Together</a:t>
            </a:r>
          </a:p>
        </p:txBody>
      </p:sp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91" y="2377440"/>
            <a:ext cx="3563774" cy="5852160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8873" y="2357024"/>
            <a:ext cx="3315549" cy="2946496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465989" y="2131694"/>
            <a:ext cx="2842105" cy="3335297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4522124" y="5316232"/>
            <a:ext cx="3315549" cy="2979870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8146473" y="5336771"/>
            <a:ext cx="3424844" cy="3009208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1529540" y="9158381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Pictures courtesy of 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76601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16A2-AC10-CF43-B7B3-B053918A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Taking Responsibility for LEAD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6047" y="1522712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1645918" y="9175007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Document courtesy of 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596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16A2-AC10-CF43-B7B3-B053918A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Taking Responsibility for LEAD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2028303" y="9158382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Picture Courtesy of 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indoor, several&#10;&#10;Description automatically generated">
            <a:extLst>
              <a:ext uri="{FF2B5EF4-FFF2-40B4-BE49-F238E27FC236}">
                <a16:creationId xmlns:a16="http://schemas.microsoft.com/office/drawing/2014/main" id="{07712D42-CAB1-FEE1-3108-C2B795CFEB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5" y="1679170"/>
            <a:ext cx="12136583" cy="6471223"/>
          </a:xfrm>
          <a:prstGeom prst="rect">
            <a:avLst/>
          </a:prstGeom>
          <a:effectLst>
            <a:softEdge rad="89154"/>
          </a:effectLst>
        </p:spPr>
      </p:pic>
    </p:spTree>
    <p:extLst>
      <p:ext uri="{BB962C8B-B14F-4D97-AF65-F5344CB8AC3E}">
        <p14:creationId xmlns:p14="http://schemas.microsoft.com/office/powerpoint/2010/main" val="1032827981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Sutter Text Book Committee">
            <a:hlinkClick r:id="" action="ppaction://media"/>
            <a:extLst>
              <a:ext uri="{FF2B5EF4-FFF2-40B4-BE49-F238E27FC236}">
                <a16:creationId xmlns:a16="http://schemas.microsoft.com/office/drawing/2014/main" id="{C66F9C8B-7AE0-C540-90CC-4FDA795517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52700" y="478896"/>
            <a:ext cx="8284633" cy="828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0" y="4775221"/>
            <a:ext cx="12529227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What is one area at your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school/in your classroom in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which students can be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invited to 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Lead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 with you?</a:t>
            </a: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908297" y="64244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4193">
            <a:off x="614692" y="453376"/>
            <a:ext cx="2328522" cy="3617526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D874E-AAF1-7D4F-B1D9-4702F5BFF8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23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50211" y="0"/>
            <a:ext cx="1026445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776" y="1324355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3983" y="2516716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379363-D78B-534B-A288-6E7FFA5FD88C}"/>
              </a:ext>
            </a:extLst>
          </p:cNvPr>
          <p:cNvSpPr txBox="1"/>
          <p:nvPr/>
        </p:nvSpPr>
        <p:spPr>
          <a:xfrm rot="542934">
            <a:off x="597843" y="7617730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211566" y="1277923"/>
            <a:ext cx="9793234" cy="2072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Explore beliefs, students’ role, &amp; actions related to Listen, Learn, &amp; Lead.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Discuss the reflection questions in your PLC teams.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DF0EC-8629-BF41-9F75-A412F8A97E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543" y="3477900"/>
            <a:ext cx="8135972" cy="5938474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0490D13C-7BFD-954E-8480-1801C1FB944A}"/>
              </a:ext>
            </a:extLst>
          </p:cNvPr>
          <p:cNvSpPr/>
          <p:nvPr/>
        </p:nvSpPr>
        <p:spPr>
          <a:xfrm rot="1862805">
            <a:off x="1262827" y="7819597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50787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52322" y="1461249"/>
            <a:ext cx="9649526" cy="21954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Co-construct shared meaning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expectations for Listen, Learn, Lead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specific to your school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B9F77D-2BDF-EA48-8FC8-7D306F5314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378" y="3713052"/>
            <a:ext cx="8014153" cy="5692695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EE462ED-E051-FE46-8352-AD13F114FF73}"/>
              </a:ext>
            </a:extLst>
          </p:cNvPr>
          <p:cNvSpPr/>
          <p:nvPr/>
        </p:nvSpPr>
        <p:spPr>
          <a:xfrm rot="8309785">
            <a:off x="10870514" y="4995334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9879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9B4508-0350-4CB8-6856-B2BC95CF830F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47DE7-A991-3FA4-25EF-1C2D6B4F94FA}"/>
              </a:ext>
            </a:extLst>
          </p:cNvPr>
          <p:cNvSpPr txBox="1"/>
          <p:nvPr/>
        </p:nvSpPr>
        <p:spPr>
          <a:xfrm>
            <a:off x="3248933" y="3676471"/>
            <a:ext cx="650693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https://vimeo.com/791212161/dc39d1e596</a:t>
            </a:r>
            <a:r>
              <a:rPr lang="en-US" sz="4400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DF61E0-BBCA-A874-8271-438DAD96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What is </a:t>
            </a:r>
            <a:r>
              <a:rPr lang="en-US" sz="660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Student Voice?</a:t>
            </a:r>
            <a:endParaRPr lang="en-US" sz="660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41956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76865" y="470214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Quick Recap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8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33004" y="2122058"/>
            <a:ext cx="13004798" cy="80124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3-Part Definition of Student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Voice &amp; Noise v. Voice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 &amp; how it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relates to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Listen, Learn, Lead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0796">
            <a:off x="228861" y="167558"/>
            <a:ext cx="2148611" cy="2787387"/>
          </a:xfrm>
          <a:prstGeom prst="rect">
            <a:avLst/>
          </a:prstGeom>
          <a:effectLst>
            <a:softEdge rad="303840"/>
          </a:effectLst>
        </p:spPr>
      </p:pic>
    </p:spTree>
    <p:extLst>
      <p:ext uri="{BB962C8B-B14F-4D97-AF65-F5344CB8AC3E}">
        <p14:creationId xmlns:p14="http://schemas.microsoft.com/office/powerpoint/2010/main" val="376041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249381" y="3608031"/>
            <a:ext cx="13004798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In our next session,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we will explore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Voice &amp; Vision: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Using Data to Guide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Implementation of the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 Fra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mework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358344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896567" y="8650066"/>
            <a:ext cx="10592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https://quagliainstitute.org/kansas-multi-tier-system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A430C9-9224-B9FE-4125-0FD17DE552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784" y="1961804"/>
            <a:ext cx="6187786" cy="6187786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57F5EBE-A02E-B358-F398-DBD1BCB23B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98" y="3699231"/>
            <a:ext cx="5335681" cy="2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F27420-140A-CB49-9596-3AE25C779C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ED12B2-5E05-F04A-BA0F-B9D2B015BAB9}"/>
              </a:ext>
            </a:extLst>
          </p:cNvPr>
          <p:cNvSpPr txBox="1"/>
          <p:nvPr/>
        </p:nvSpPr>
        <p:spPr>
          <a:xfrm>
            <a:off x="756823" y="7898041"/>
            <a:ext cx="526506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Advocate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9148A8-CAC6-3543-8312-003625A1491D}"/>
              </a:ext>
            </a:extLst>
          </p:cNvPr>
          <p:cNvSpPr txBox="1"/>
          <p:nvPr/>
        </p:nvSpPr>
        <p:spPr>
          <a:xfrm>
            <a:off x="7090279" y="7949381"/>
            <a:ext cx="52432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A37EAA-A165-DA43-A725-064D9E3FE1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440" y="917926"/>
            <a:ext cx="5857831" cy="7031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381AE9-3BE5-6245-A190-BE3BE223E8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314" y="930188"/>
            <a:ext cx="5385817" cy="706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70973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6FA02-486C-D742-9C20-0706AA95274E}"/>
              </a:ext>
            </a:extLst>
          </p:cNvPr>
          <p:cNvSpPr txBox="1"/>
          <p:nvPr/>
        </p:nvSpPr>
        <p:spPr>
          <a:xfrm rot="542934">
            <a:off x="8754594" y="1315252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A5B94D5-78A1-6D45-AA33-476504A786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047" y="277090"/>
            <a:ext cx="7322062" cy="925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6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6FA02-486C-D742-9C20-0706AA95274E}"/>
              </a:ext>
            </a:extLst>
          </p:cNvPr>
          <p:cNvSpPr txBox="1"/>
          <p:nvPr/>
        </p:nvSpPr>
        <p:spPr>
          <a:xfrm rot="542934">
            <a:off x="7575152" y="7740793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Drawing Dictations 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BE45D8-E798-4740-A581-8A51D2E877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41" y="530941"/>
            <a:ext cx="6506657" cy="8426245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0A4EE02-7E4F-084E-8D8E-5F146FA9AC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5738" y="191729"/>
            <a:ext cx="5783095" cy="72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85" y="243700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9401" y="2336607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7F11C6-BB78-0041-9A7D-80021987F8BE}"/>
              </a:ext>
            </a:extLst>
          </p:cNvPr>
          <p:cNvSpPr txBox="1"/>
          <p:nvPr/>
        </p:nvSpPr>
        <p:spPr>
          <a:xfrm rot="542934">
            <a:off x="597843" y="7617730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73057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7495341" y="2277785"/>
            <a:ext cx="550945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asking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teachers to use this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tool in looking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evidence of Student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Voice in action.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71E78-1281-2B44-BAAE-3548A1C9B6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05C4A-3E7A-5946-9DDA-90CEDE29A6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81385">
            <a:off x="731042" y="450463"/>
            <a:ext cx="6685476" cy="87506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E1529F-0685-B04A-B18B-406D0B73148C}"/>
              </a:ext>
            </a:extLst>
          </p:cNvPr>
          <p:cNvSpPr txBox="1"/>
          <p:nvPr/>
        </p:nvSpPr>
        <p:spPr>
          <a:xfrm rot="20752862">
            <a:off x="8439516" y="6204565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460827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8040">
            <a:off x="1168215" y="2074747"/>
            <a:ext cx="3742720" cy="529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7402">
            <a:off x="367624" y="4782288"/>
            <a:ext cx="6918109" cy="4445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4511">
            <a:off x="4245255" y="2111754"/>
            <a:ext cx="4059854" cy="5413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157">
            <a:off x="8795211" y="176081"/>
            <a:ext cx="3968242" cy="52836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7966">
            <a:off x="7831311" y="3781321"/>
            <a:ext cx="4349605" cy="5341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398D7-63B5-E341-A94A-07EC54D06395}"/>
              </a:ext>
            </a:extLst>
          </p:cNvPr>
          <p:cNvSpPr txBox="1"/>
          <p:nvPr/>
        </p:nvSpPr>
        <p:spPr>
          <a:xfrm rot="20752862">
            <a:off x="101799" y="496555"/>
            <a:ext cx="4526994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LLL Student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Elementary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3599DA-08D5-0447-BF6C-7D2D1527C763}"/>
              </a:ext>
            </a:extLst>
          </p:cNvPr>
          <p:cNvSpPr txBox="1"/>
          <p:nvPr/>
        </p:nvSpPr>
        <p:spPr>
          <a:xfrm rot="799238">
            <a:off x="4723935" y="437371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LLL Student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Secondary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>
            <a:off x="791461" y="813724"/>
            <a:ext cx="1165898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ea typeface="+mn-ea"/>
                <a:sym typeface="Helvetica Light"/>
              </a:rPr>
              <a:t>Fortune Cookie Challenge!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E53866-0277-2163-55F0-4FF81DC48619}"/>
              </a:ext>
            </a:extLst>
          </p:cNvPr>
          <p:cNvSpPr txBox="1"/>
          <p:nvPr/>
        </p:nvSpPr>
        <p:spPr>
          <a:xfrm>
            <a:off x="2204357" y="4559078"/>
            <a:ext cx="8262257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hlinkClick r:id="rId3"/>
              </a:rPr>
              <a:t>https://vimeo.com/791197431</a:t>
            </a:r>
            <a:r>
              <a:rPr lang="en-US" sz="4400" dirty="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4E1FE4-A339-780B-B1F9-2A9EA5843DAB}"/>
              </a:ext>
            </a:extLst>
          </p:cNvPr>
          <p:cNvSpPr txBox="1"/>
          <p:nvPr/>
        </p:nvSpPr>
        <p:spPr>
          <a:xfrm>
            <a:off x="448790" y="8897348"/>
            <a:ext cx="15517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32065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A0DBC-F7AA-B44F-A17E-D0546BEB21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00729">
            <a:off x="780800" y="2133691"/>
            <a:ext cx="3979577" cy="6150256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>
            <a:off x="4514165" y="2334195"/>
            <a:ext cx="8316726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Share your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fortune cookie message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related to what you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learned today.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5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318380" y="2298664"/>
            <a:ext cx="16073819" cy="2593524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</a:p>
          <a:p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Vision:</a:t>
            </a:r>
          </a:p>
          <a:p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Using Data to Guide Implementation</a:t>
            </a:r>
            <a:b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the Aspirations Framework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927225"/>
            <a:ext cx="13165220" cy="382463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March 1, 2023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32816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153152</TotalTime>
  <Words>1202</Words>
  <Application>Microsoft Macintosh PowerPoint</Application>
  <PresentationFormat>Custom</PresentationFormat>
  <Paragraphs>257</Paragraphs>
  <Slides>60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Calibri</vt:lpstr>
      <vt:lpstr>Chalkboard</vt:lpstr>
      <vt:lpstr>Chalkduster</vt:lpstr>
      <vt:lpstr>Helvetica</vt:lpstr>
      <vt:lpstr>Helvetica Light</vt:lpstr>
      <vt:lpstr>Helvetica Neue</vt:lpstr>
      <vt:lpstr>Marker Felt Thin</vt:lpstr>
      <vt:lpstr>White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Listen</vt:lpstr>
      <vt:lpstr>The Art of Listening</vt:lpstr>
      <vt:lpstr>Challenge Time…</vt:lpstr>
      <vt:lpstr>PowerPoint Presentation</vt:lpstr>
      <vt:lpstr>PowerPoint Presentation</vt:lpstr>
      <vt:lpstr>Listen</vt:lpstr>
      <vt:lpstr>PowerPoint Presentation</vt:lpstr>
      <vt:lpstr>Learn</vt:lpstr>
      <vt:lpstr>Taking Time to 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</vt:lpstr>
      <vt:lpstr>PowerPoint Presentation</vt:lpstr>
      <vt:lpstr>PowerPoint Presentation</vt:lpstr>
      <vt:lpstr>PowerPoint Presentation</vt:lpstr>
      <vt:lpstr>Leading Together…</vt:lpstr>
      <vt:lpstr>PowerPoint Presentation</vt:lpstr>
      <vt:lpstr>PowerPoint Presentation</vt:lpstr>
      <vt:lpstr>Leading Together</vt:lpstr>
      <vt:lpstr>Taking Responsibility for LEAD </vt:lpstr>
      <vt:lpstr>Taking Responsibility for LEAD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Student Voice?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685</cp:revision>
  <cp:lastPrinted>2020-01-05T23:25:33Z</cp:lastPrinted>
  <dcterms:modified xsi:type="dcterms:W3CDTF">2023-01-20T18:41:52Z</dcterms:modified>
</cp:coreProperties>
</file>