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970" r:id="rId2"/>
    <p:sldId id="1041" r:id="rId3"/>
    <p:sldId id="467" r:id="rId4"/>
    <p:sldId id="559" r:id="rId5"/>
    <p:sldId id="932" r:id="rId6"/>
    <p:sldId id="1195" r:id="rId7"/>
    <p:sldId id="979" r:id="rId8"/>
    <p:sldId id="896" r:id="rId9"/>
    <p:sldId id="791" r:id="rId10"/>
    <p:sldId id="897" r:id="rId11"/>
    <p:sldId id="663" r:id="rId12"/>
    <p:sldId id="692" r:id="rId13"/>
    <p:sldId id="1035" r:id="rId14"/>
    <p:sldId id="542" r:id="rId15"/>
    <p:sldId id="889" r:id="rId16"/>
    <p:sldId id="983" r:id="rId17"/>
    <p:sldId id="1033" r:id="rId18"/>
    <p:sldId id="878" r:id="rId19"/>
    <p:sldId id="859" r:id="rId20"/>
    <p:sldId id="890" r:id="rId21"/>
    <p:sldId id="984" r:id="rId22"/>
    <p:sldId id="769" r:id="rId23"/>
    <p:sldId id="985" r:id="rId24"/>
    <p:sldId id="860" r:id="rId25"/>
    <p:sldId id="891" r:id="rId26"/>
    <p:sldId id="986" r:id="rId27"/>
    <p:sldId id="922" r:id="rId28"/>
    <p:sldId id="987" r:id="rId29"/>
    <p:sldId id="861" r:id="rId30"/>
    <p:sldId id="892" r:id="rId31"/>
    <p:sldId id="988" r:id="rId32"/>
    <p:sldId id="770" r:id="rId33"/>
    <p:sldId id="989" r:id="rId34"/>
    <p:sldId id="1197" r:id="rId35"/>
    <p:sldId id="1396" r:id="rId36"/>
    <p:sldId id="648" r:id="rId37"/>
    <p:sldId id="647" r:id="rId38"/>
    <p:sldId id="981" r:id="rId39"/>
    <p:sldId id="980" r:id="rId40"/>
    <p:sldId id="848" r:id="rId41"/>
    <p:sldId id="1393" r:id="rId42"/>
    <p:sldId id="1347" r:id="rId43"/>
    <p:sldId id="1394" r:id="rId44"/>
    <p:sldId id="1395" r:id="rId45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D630"/>
    <a:srgbClr val="97C72B"/>
    <a:srgbClr val="21A647"/>
    <a:srgbClr val="F4B7AD"/>
    <a:srgbClr val="FF68B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53" autoAdjust="0"/>
    <p:restoredTop sz="86618" autoAdjust="0"/>
  </p:normalViewPr>
  <p:slideViewPr>
    <p:cSldViewPr snapToGrid="0" snapToObjects="1">
      <p:cViewPr varScale="1">
        <p:scale>
          <a:sx n="79" d="100"/>
          <a:sy n="79" d="100"/>
        </p:scale>
        <p:origin x="2744" y="216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11/30/22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802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009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74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03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499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272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663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7607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664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4464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668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8206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340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2031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1664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7457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4415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8730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956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890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6" r:id="rId7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10.png"/><Relationship Id="rId7" Type="http://schemas.microsoft.com/office/2007/relationships/hdphoto" Target="../media/hdphoto4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5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officespace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5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5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5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5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snow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5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5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goals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5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5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quagliainstitute.org/kansas-multi-tier-system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97" y="7351059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534510" y="2515851"/>
            <a:ext cx="16073819" cy="946920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Aspirations Profile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0" y="3711094"/>
            <a:ext cx="1316522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November 30, 2022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quagliainstitute.org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58EBCA8-D7DE-EF9A-EFDB-A59A5CF8A5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40927"/>
            <a:ext cx="5853952" cy="1885317"/>
          </a:xfrm>
          <a:prstGeom prst="rect">
            <a:avLst/>
          </a:prstGeom>
          <a:effectLst>
            <a:softEdge rad="47562"/>
          </a:effectLst>
        </p:spPr>
      </p:pic>
    </p:spTree>
    <p:extLst>
      <p:ext uri="{BB962C8B-B14F-4D97-AF65-F5344CB8AC3E}">
        <p14:creationId xmlns:p14="http://schemas.microsoft.com/office/powerpoint/2010/main" val="298386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530527" y="523209"/>
            <a:ext cx="1208362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5835" y="2908728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Working with students is 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9C9699D6-184C-1326-E01C-503D71A0FF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4030">
            <a:off x="247387" y="182879"/>
            <a:ext cx="2136765" cy="2778941"/>
          </a:xfrm>
          <a:prstGeom prst="rect">
            <a:avLst/>
          </a:prstGeom>
          <a:effectLst>
            <a:softEdge rad="176951"/>
          </a:effectLst>
        </p:spPr>
      </p:pic>
    </p:spTree>
    <p:extLst>
      <p:ext uri="{BB962C8B-B14F-4D97-AF65-F5344CB8AC3E}">
        <p14:creationId xmlns:p14="http://schemas.microsoft.com/office/powerpoint/2010/main" val="126474969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71895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Goals for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1032949" y="2498671"/>
            <a:ext cx="1154919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Explore the Aspirations Profile &amp; the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relationship between dreaming &amp; doing.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Consider how the Aspirations Profile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can &amp; should affect how we support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Student Voice.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Apply learning to amplify Student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Voice in YOUR school.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8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699096" y="4898409"/>
            <a:ext cx="11697649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Share anything you remember from the </a:t>
            </a: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3-part Voice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definition</a:t>
            </a: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 learned during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Session #1 in the chat.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439867" y="773300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2F15E6-DF44-9640-B5B1-2967B48B6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1590">
            <a:off x="187164" y="564441"/>
            <a:ext cx="3044461" cy="3755808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3CD49A-1FBE-40DC-F32A-B5D29E503A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2135">
            <a:off x="10390874" y="415624"/>
            <a:ext cx="2003895" cy="2671859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1521746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94136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463039" y="398761"/>
            <a:ext cx="13328047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 journey</a:t>
            </a:r>
            <a:b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onward…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0" y="3360720"/>
            <a:ext cx="13004798" cy="6565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Now it is time to explore the </a:t>
            </a: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Aspirations Profile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as we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consider how to support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students in developing their voice &amp; reaching their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fullest potential.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9481">
            <a:off x="578048" y="77555"/>
            <a:ext cx="2937153" cy="381036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1412666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952" y="2821009"/>
            <a:ext cx="10728959" cy="53840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 The ability to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dream &amp; set goals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for the future,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while being inspired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in the present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936965"/>
            <a:ext cx="12083627" cy="131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7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76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97" y="122"/>
                <a:ext cx="2253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131" y="166"/>
                <a:ext cx="2190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195" y="166"/>
                <a:ext cx="205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303" y="111"/>
                <a:ext cx="184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3D336A6-6125-EFD3-872C-8D0737505100}"/>
              </a:ext>
            </a:extLst>
          </p:cNvPr>
          <p:cNvSpPr txBox="1"/>
          <p:nvPr/>
        </p:nvSpPr>
        <p:spPr>
          <a:xfrm rot="20457173">
            <a:off x="10433615" y="989020"/>
            <a:ext cx="2191175" cy="595035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13358338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512919"/>
            <a:ext cx="6553201" cy="6240681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In which quadrant did you spend most of your time as a student? Why?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1068">
            <a:off x="523174" y="391886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88947" y="458863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75D9FFEC-EB60-63C9-55BE-AD65146B2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882251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17140" y="468692"/>
            <a:ext cx="13004800" cy="3271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Aspirations Story Squares</a:t>
            </a:r>
          </a:p>
        </p:txBody>
      </p:sp>
      <p:pic>
        <p:nvPicPr>
          <p:cNvPr id="2" name="Picture 1" descr="unnam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71" y="3620540"/>
            <a:ext cx="6548988" cy="4777658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8" name="TextBox 7"/>
          <p:cNvSpPr txBox="1"/>
          <p:nvPr/>
        </p:nvSpPr>
        <p:spPr>
          <a:xfrm>
            <a:off x="7121548" y="3756200"/>
            <a:ext cx="5427133" cy="456329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571500" indent="-571500"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Complete the Aspirations Story Squares handout.</a:t>
            </a:r>
          </a:p>
          <a:p>
            <a:pPr marL="571500" indent="-571500">
              <a:buFont typeface="Arial" charset="0"/>
              <a:buChar char="•"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Mingle around the room sharing different squares with your peers.</a:t>
            </a: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942179" y="0"/>
            <a:ext cx="6942662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Lesson Plan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D91DAA-B036-9D47-881A-F747A7A84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83EE07-2CF4-084C-959A-39B8F370E5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1" t="21374"/>
          <a:stretch/>
        </p:blipFill>
        <p:spPr>
          <a:xfrm>
            <a:off x="287129" y="278296"/>
            <a:ext cx="2239319" cy="2584174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AA91AB-A075-FFC8-AFB6-0BBDC81C9848}"/>
              </a:ext>
            </a:extLst>
          </p:cNvPr>
          <p:cNvSpPr txBox="1"/>
          <p:nvPr/>
        </p:nvSpPr>
        <p:spPr>
          <a:xfrm rot="20457173">
            <a:off x="10327089" y="710443"/>
            <a:ext cx="2191175" cy="595035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14648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37F48C2-EA09-E842-A743-A0458C35CECD}"/>
              </a:ext>
            </a:extLst>
          </p:cNvPr>
          <p:cNvSpPr txBox="1">
            <a:spLocks/>
          </p:cNvSpPr>
          <p:nvPr/>
        </p:nvSpPr>
        <p:spPr>
          <a:xfrm>
            <a:off x="443854" y="285750"/>
            <a:ext cx="9967384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Time to Dig Deeper!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CB891A-3C16-9E47-876D-174C4741D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241785"/>
            <a:ext cx="2324100" cy="18415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BD4591-0E47-4A4E-914E-FE746D661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480443B4-0D82-08F0-8473-C14FEDCA8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247" y="2493585"/>
            <a:ext cx="7142017" cy="6924651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05872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37F48C2-EA09-E842-A743-A0458C35CECD}"/>
              </a:ext>
            </a:extLst>
          </p:cNvPr>
          <p:cNvSpPr txBox="1">
            <a:spLocks/>
          </p:cNvSpPr>
          <p:nvPr/>
        </p:nvSpPr>
        <p:spPr>
          <a:xfrm>
            <a:off x="-947255" y="-485234"/>
            <a:ext cx="13015291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4800" dirty="0">
                <a:solidFill>
                  <a:srgbClr val="FFFF00"/>
                </a:solidFill>
                <a:latin typeface="Chalkduster"/>
                <a:cs typeface="Chalkduster"/>
              </a:rPr>
              <a:t>Aspirations Foldable!!</a:t>
            </a:r>
          </a:p>
        </p:txBody>
      </p:sp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8784E162-3B03-724E-BBB1-68A81DDD6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99" y="1230283"/>
            <a:ext cx="5141201" cy="666268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6951165-D18F-E241-BD1E-5C3FFC43ECAA}"/>
              </a:ext>
            </a:extLst>
          </p:cNvPr>
          <p:cNvCxnSpPr>
            <a:cxnSpLocks/>
          </p:cNvCxnSpPr>
          <p:nvPr/>
        </p:nvCxnSpPr>
        <p:spPr>
          <a:xfrm>
            <a:off x="2930434" y="1314401"/>
            <a:ext cx="0" cy="1537656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97FDE3C-A7CE-4C4D-A6B0-5E536C1FFFDA}"/>
              </a:ext>
            </a:extLst>
          </p:cNvPr>
          <p:cNvCxnSpPr>
            <a:cxnSpLocks/>
          </p:cNvCxnSpPr>
          <p:nvPr/>
        </p:nvCxnSpPr>
        <p:spPr>
          <a:xfrm>
            <a:off x="372885" y="6185758"/>
            <a:ext cx="498288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EDEFD09-819A-7845-8185-7850C8C56D7B}"/>
              </a:ext>
            </a:extLst>
          </p:cNvPr>
          <p:cNvSpPr txBox="1"/>
          <p:nvPr/>
        </p:nvSpPr>
        <p:spPr>
          <a:xfrm>
            <a:off x="3551175" y="8195961"/>
            <a:ext cx="100508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Cut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D390397-AC8F-E449-AAAA-076DF7B1ED24}"/>
              </a:ext>
            </a:extLst>
          </p:cNvPr>
          <p:cNvSpPr txBox="1"/>
          <p:nvPr/>
        </p:nvSpPr>
        <p:spPr>
          <a:xfrm>
            <a:off x="1480007" y="8199969"/>
            <a:ext cx="135453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B0F0"/>
                </a:solidFill>
                <a:latin typeface="Chalkduster" panose="03050602040202020205" pitchFamily="66" charset="77"/>
              </a:rPr>
              <a:t>Fold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B0F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2856D36-0B2A-B246-9B50-274795335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EB62297-EFB8-2048-BA3D-E15D6D43DB86}"/>
              </a:ext>
            </a:extLst>
          </p:cNvPr>
          <p:cNvCxnSpPr>
            <a:cxnSpLocks/>
          </p:cNvCxnSpPr>
          <p:nvPr/>
        </p:nvCxnSpPr>
        <p:spPr>
          <a:xfrm>
            <a:off x="2930434" y="6234744"/>
            <a:ext cx="0" cy="1537656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509F57E-7AF4-E048-9CCF-947E29C5E24D}"/>
              </a:ext>
            </a:extLst>
          </p:cNvPr>
          <p:cNvCxnSpPr>
            <a:cxnSpLocks/>
          </p:cNvCxnSpPr>
          <p:nvPr/>
        </p:nvCxnSpPr>
        <p:spPr>
          <a:xfrm>
            <a:off x="394657" y="2811187"/>
            <a:ext cx="4982886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F2031430-A672-0D40-9A51-C2ECD4836F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24" r="2586" b="5517"/>
          <a:stretch/>
        </p:blipFill>
        <p:spPr>
          <a:xfrm rot="5400000">
            <a:off x="4965944" y="3023665"/>
            <a:ext cx="7976420" cy="5082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3B4F0984-651D-F344-B4C8-C210C775E5FF}"/>
              </a:ext>
            </a:extLst>
          </p:cNvPr>
          <p:cNvSpPr txBox="1"/>
          <p:nvPr/>
        </p:nvSpPr>
        <p:spPr>
          <a:xfrm rot="20902676">
            <a:off x="9798678" y="7996258"/>
            <a:ext cx="257442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Perspiration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335D770-654C-0B4E-9ACC-9F1C7B57E742}"/>
              </a:ext>
            </a:extLst>
          </p:cNvPr>
          <p:cNvSpPr txBox="1"/>
          <p:nvPr/>
        </p:nvSpPr>
        <p:spPr>
          <a:xfrm rot="20949069">
            <a:off x="5673736" y="8322830"/>
            <a:ext cx="242053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rgbClr val="FFFF00"/>
                </a:solidFill>
                <a:latin typeface="Chalkduster" panose="03050602040202020205" pitchFamily="66" charset="77"/>
              </a:rPr>
              <a:t>Hibern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ECAE7A2-EFF3-314A-A914-4FB6F3972A1B}"/>
              </a:ext>
            </a:extLst>
          </p:cNvPr>
          <p:cNvSpPr txBox="1"/>
          <p:nvPr/>
        </p:nvSpPr>
        <p:spPr>
          <a:xfrm rot="1269313">
            <a:off x="5603469" y="2270374"/>
            <a:ext cx="264816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rgbClr val="FFFF00"/>
                </a:solidFill>
                <a:latin typeface="Chalkduster" panose="03050602040202020205" pitchFamily="66" charset="77"/>
              </a:rPr>
              <a:t>Imagin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62AC70-AF8A-D245-8AD7-0B7EFB3703AE}"/>
              </a:ext>
            </a:extLst>
          </p:cNvPr>
          <p:cNvSpPr txBox="1"/>
          <p:nvPr/>
        </p:nvSpPr>
        <p:spPr>
          <a:xfrm rot="1247620">
            <a:off x="10012829" y="4251572"/>
            <a:ext cx="217367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rgbClr val="FFFF00"/>
                </a:solidFill>
                <a:latin typeface="Chalkduster" panose="03050602040202020205" pitchFamily="66" charset="77"/>
              </a:rPr>
              <a:t>Aspira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A588C8-2122-2C6F-6D85-03227F6C8668}"/>
              </a:ext>
            </a:extLst>
          </p:cNvPr>
          <p:cNvSpPr txBox="1"/>
          <p:nvPr/>
        </p:nvSpPr>
        <p:spPr>
          <a:xfrm rot="20457173">
            <a:off x="10431315" y="509646"/>
            <a:ext cx="2191175" cy="595035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5575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584200" rtl="0"/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195" y="166"/>
                <a:ext cx="205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E55D54A-DFBA-DD4A-8589-DDCF96344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D86D6C-1612-3A48-BA30-A9E3B1D35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71DFBC-EABD-E9D7-FB2C-2ABFF40641CF}"/>
              </a:ext>
            </a:extLst>
          </p:cNvPr>
          <p:cNvSpPr txBox="1"/>
          <p:nvPr/>
        </p:nvSpPr>
        <p:spPr>
          <a:xfrm>
            <a:off x="2716681" y="3602301"/>
            <a:ext cx="9242628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000" dirty="0">
                <a:latin typeface="Chalkduster" panose="03050602040202020205" pitchFamily="66" charset="77"/>
                <a:hlinkClick r:id="rId3"/>
              </a:rPr>
              <a:t>https://vimeo.com/qisva/officespace</a:t>
            </a:r>
            <a:endParaRPr lang="en-US" sz="4000" dirty="0">
              <a:latin typeface="Chalkduster" panose="03050602040202020205" pitchFamily="66" charset="77"/>
            </a:endParaRPr>
          </a:p>
          <a:p>
            <a:endParaRPr lang="en-US" sz="4000" dirty="0"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8741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553" y="3309590"/>
            <a:ext cx="6290725" cy="710245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halkduster"/>
                <a:cs typeface="Chalkduster"/>
              </a:rPr>
              <a:t>What is one word that might describe students in hibernation?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7425">
            <a:off x="646688" y="335656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25117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2F1EA65F-F116-04E5-A837-4F56D93058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600247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2218" y="485245"/>
            <a:ext cx="1061258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Students</a:t>
            </a: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 in Hibernation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3744" y="3415870"/>
            <a:ext cx="5852160" cy="164147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Pros: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Time to reflect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Space to recharge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8773" y="5746401"/>
            <a:ext cx="4721627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report: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Feeling isolated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Stuck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Misunderstood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Bored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4811" y="6025725"/>
            <a:ext cx="7015942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 valued 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Be recognized for success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positive role models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a sense of purpose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3473C4-F777-9A4A-9C6B-A41B3923A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477087" y="8825962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580215-C17C-CA48-9306-0CFD19B67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65" y="342768"/>
            <a:ext cx="2755431" cy="2623171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8A11BF-8328-EB40-AE21-620B665E5641}"/>
              </a:ext>
            </a:extLst>
          </p:cNvPr>
          <p:cNvSpPr txBox="1"/>
          <p:nvPr/>
        </p:nvSpPr>
        <p:spPr>
          <a:xfrm>
            <a:off x="6348882" y="1905123"/>
            <a:ext cx="6291944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Cons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Passive &amp; unmotivated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Poor self-esteem &amp;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defeatist attitude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Struggle to take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responsibility for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anything</a:t>
            </a:r>
          </a:p>
        </p:txBody>
      </p:sp>
    </p:spTree>
    <p:extLst>
      <p:ext uri="{BB962C8B-B14F-4D97-AF65-F5344CB8AC3E}">
        <p14:creationId xmlns:p14="http://schemas.microsoft.com/office/powerpoint/2010/main" val="304259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427" y="1999820"/>
            <a:ext cx="6313874" cy="7056289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Think of the word you previously shared.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Now share a word that reflects your hopes &amp; dreams for hibernating students.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9595">
            <a:off x="431898" y="184456"/>
            <a:ext cx="1968862" cy="242119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520111" y="393035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0F446A2B-5771-C1F3-E46D-7DF4851380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237" y="2759594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485992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97" y="122"/>
                <a:ext cx="2253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7550A10-882A-8A48-9FFF-0901BF81C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5DA935-99A9-0C41-868D-8D5E9666F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296" y="1425276"/>
            <a:ext cx="10061267" cy="5926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7B509F-A78D-CC45-B03A-B419998F5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0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4990"/>
            <a:ext cx="6313874" cy="434785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What is something you dream about doing, but have not yet accomplished?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5062">
            <a:off x="475441" y="193990"/>
            <a:ext cx="1968862" cy="242119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72552" y="469829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3FDFD7A5-5F79-C2F3-9D10-ED61288D5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635450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9506"/>
            <a:ext cx="1070266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</a:t>
            </a: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Imagination</a:t>
            </a: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ea typeface="Chalkduster" charset="0"/>
              <a:cs typeface="Chalkduster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61314" y="3004508"/>
            <a:ext cx="6487886" cy="225702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Cons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: 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Limited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follow-through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Not well connected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to reality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731" y="5676678"/>
            <a:ext cx="6224375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Having big dreams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Eagerness to explore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Craving creative outlets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1325" y="6238631"/>
            <a:ext cx="6053833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Develop action plans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Focus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Be realistic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8A1633-E83B-9E45-8EDE-9F17116E1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B9B8F3-1114-6C45-A753-3F392C64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539" y="248662"/>
            <a:ext cx="2837678" cy="2429223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00F296-63CD-5142-A84A-9659A1FEDFD9}"/>
              </a:ext>
            </a:extLst>
          </p:cNvPr>
          <p:cNvSpPr txBox="1"/>
          <p:nvPr/>
        </p:nvSpPr>
        <p:spPr>
          <a:xfrm>
            <a:off x="195943" y="2456465"/>
            <a:ext cx="5812971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Potential Pros: 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Enthusiastic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Fun to be around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Lots of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creative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ideas</a:t>
            </a: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2252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730" y="3095206"/>
            <a:ext cx="6313874" cy="367074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What is the first action you can take to move out of Imagination?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8430">
            <a:off x="475441" y="193990"/>
            <a:ext cx="1968862" cy="242119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55926" y="519706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B1FA8CEF-4B1F-AA8A-5D58-AAD74BB140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718039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798128" y="4803095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1524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584200" rtl="0"/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131" y="166"/>
                <a:ext cx="2190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FCE8ED-E7CF-AD4F-A9FE-914331968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9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839BE2-8A9F-164C-961F-AC7E802F4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65043D-C987-30EF-B005-6D7A2228EC28}"/>
              </a:ext>
            </a:extLst>
          </p:cNvPr>
          <p:cNvSpPr txBox="1"/>
          <p:nvPr/>
        </p:nvSpPr>
        <p:spPr>
          <a:xfrm>
            <a:off x="2611441" y="3473228"/>
            <a:ext cx="9123721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000" dirty="0">
                <a:latin typeface="Chalkduster" panose="03050602040202020205" pitchFamily="66" charset="77"/>
                <a:hlinkClick r:id="rId3"/>
              </a:rPr>
              <a:t>https://vimeo.com/qisva/snow</a:t>
            </a:r>
            <a:endParaRPr lang="en-US" sz="4000" dirty="0">
              <a:latin typeface="Chalkduster" panose="03050602040202020205" pitchFamily="66" charset="77"/>
            </a:endParaRPr>
          </a:p>
          <a:p>
            <a:endParaRPr lang="en-US" sz="4000" dirty="0"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869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14990"/>
            <a:ext cx="6313874" cy="434785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What is the greatest source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of your own perspiration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right now?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4512">
            <a:off x="475441" y="193990"/>
            <a:ext cx="1968862" cy="242119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503080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362BA709-8A86-4767-3581-CCB27430C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9184747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068"/>
            <a:ext cx="10591828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</a:t>
            </a: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Perspiration</a:t>
            </a: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ea typeface="Chalkduster" charset="0"/>
              <a:cs typeface="Chalkduster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01543" y="2156420"/>
            <a:ext cx="5399314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Cons: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Overly concerned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about grades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Single-minded,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narrow-focused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831" y="4641205"/>
            <a:ext cx="6302524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Feeling stressed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Not sure “why” they are    learning, but need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good grades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Don’t want to let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anyone down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55124" y="5171874"/>
            <a:ext cx="6063711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a greater purpose for learning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Balance school work with outside life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Link learning to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their passions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ED00FF-B194-534F-BFFE-30135F8B5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731807-C3B7-DE4B-983F-D9CE13F3C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251404"/>
            <a:ext cx="2808515" cy="1862168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1427BA-2717-7744-81E7-76209492A571}"/>
              </a:ext>
            </a:extLst>
          </p:cNvPr>
          <p:cNvSpPr txBox="1"/>
          <p:nvPr/>
        </p:nvSpPr>
        <p:spPr>
          <a:xfrm>
            <a:off x="457200" y="1944808"/>
            <a:ext cx="6008913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Pros: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Determined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ard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W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orking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riven to Succeed</a:t>
            </a:r>
          </a:p>
        </p:txBody>
      </p:sp>
    </p:spTree>
    <p:extLst>
      <p:ext uri="{BB962C8B-B14F-4D97-AF65-F5344CB8AC3E}">
        <p14:creationId xmlns:p14="http://schemas.microsoft.com/office/powerpoint/2010/main" val="27461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378" y="3164620"/>
            <a:ext cx="6313874" cy="367074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What can you do to perspire a little less &amp; dream a little more?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6085">
            <a:off x="475441" y="193990"/>
            <a:ext cx="1968862" cy="242119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522428" y="552957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2EC8E8A0-2F1F-BE6F-6EF1-89FB64C741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4289537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977743" y="732972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303" y="111"/>
                <a:ext cx="1847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AE4F3BB-EFCF-5A44-9414-B5B1A56F1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38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AD869D-4B01-604A-AE9C-BDB0FCB25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FB9090-DBF5-CE40-4813-7E70ECE4DBE8}"/>
              </a:ext>
            </a:extLst>
          </p:cNvPr>
          <p:cNvSpPr txBox="1"/>
          <p:nvPr/>
        </p:nvSpPr>
        <p:spPr>
          <a:xfrm>
            <a:off x="2359021" y="3604886"/>
            <a:ext cx="9753600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000" dirty="0">
                <a:latin typeface="Chalkduster" panose="03050602040202020205" pitchFamily="66" charset="77"/>
                <a:hlinkClick r:id="rId3"/>
              </a:rPr>
              <a:t>https://vimeo.com/qisva/goals</a:t>
            </a:r>
            <a:endParaRPr lang="en-US" sz="4000" dirty="0">
              <a:latin typeface="Chalkduster" panose="03050602040202020205" pitchFamily="66" charset="77"/>
            </a:endParaRPr>
          </a:p>
          <a:p>
            <a:endParaRPr lang="en-US" sz="4000" dirty="0"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4188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123848"/>
            <a:ext cx="6313874" cy="367074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What did you learn from the students about Aspirations?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2872">
            <a:off x="475441" y="193990"/>
            <a:ext cx="1968862" cy="242119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72551" y="536331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7734A5C1-A610-1F57-E868-A1AEEB7F0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6566624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597" y="406738"/>
            <a:ext cx="10591828" cy="18876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Aspiration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257" y="1450019"/>
            <a:ext cx="5246914" cy="3118803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Potential Pro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Connects present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actions to future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dreams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G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ood idea of</a:t>
            </a:r>
            <a:b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options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193" y="5041004"/>
            <a:ext cx="5818909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Never feeling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 satisfied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Driven by being best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Frustration with peers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who don’t try or who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interrupt learning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00552" y="5405339"/>
            <a:ext cx="6171798" cy="3118803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Be assured they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are on a positive track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Experience meaningful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academic challenges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Breathe!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D4E2EF-7D03-8F43-A9B8-289A1F683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CB34FA-24F6-9D45-B706-82C46A678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057" y="223797"/>
            <a:ext cx="2268208" cy="2232205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34A884-9E83-5F48-B3EC-0E44F065F4E5}"/>
              </a:ext>
            </a:extLst>
          </p:cNvPr>
          <p:cNvSpPr txBox="1"/>
          <p:nvPr/>
        </p:nvSpPr>
        <p:spPr>
          <a:xfrm>
            <a:off x="5900057" y="2682691"/>
            <a:ext cx="6814459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</a:t>
            </a:r>
            <a:r>
              <a:rPr kumimoji="0" lang="en-US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Cons:</a:t>
            </a:r>
            <a:endParaRPr kumimoji="0" lang="en-US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Relaxation is Challenging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Under constant pressure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Self-Serving</a:t>
            </a:r>
          </a:p>
        </p:txBody>
      </p:sp>
    </p:spTree>
    <p:extLst>
      <p:ext uri="{BB962C8B-B14F-4D97-AF65-F5344CB8AC3E}">
        <p14:creationId xmlns:p14="http://schemas.microsoft.com/office/powerpoint/2010/main" val="34726635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108" y="2639297"/>
            <a:ext cx="6313874" cy="502496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From your perspective, how does the Aspirations Profile connect to Student Voice.</a:t>
            </a: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8970">
            <a:off x="475441" y="193990"/>
            <a:ext cx="1968862" cy="242119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505803" y="503080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423163FF-8F77-6BC2-FE95-7DE2950A96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04" y="2560089"/>
            <a:ext cx="5842000" cy="5664200"/>
          </a:xfrm>
          <a:prstGeom prst="rect">
            <a:avLst/>
          </a:prstGeom>
          <a:ln w="825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9588579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15142" y="237072"/>
            <a:ext cx="12185514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Opportunities for Students to own </a:t>
            </a:r>
            <a:r>
              <a:rPr lang="en-US" sz="600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the Profile</a:t>
            </a:r>
            <a:endParaRPr lang="en-US" sz="6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BF0E4A77-CA31-1EFF-0873-179585DC2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303" y="2460566"/>
            <a:ext cx="10026588" cy="659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0137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0CF178AD-1C37-F469-A62B-23228E38B9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20" y="396871"/>
            <a:ext cx="6836873" cy="8959857"/>
          </a:xfrm>
          <a:prstGeom prst="rect">
            <a:avLst/>
          </a:prstGeom>
        </p:spPr>
      </p:pic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244C689-0D19-6DF7-D88E-212EF093D1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447" y="1349451"/>
            <a:ext cx="5713350" cy="74869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FCB0196-0604-4F1E-0AAE-680EF6B41E1E}"/>
              </a:ext>
            </a:extLst>
          </p:cNvPr>
          <p:cNvSpPr txBox="1"/>
          <p:nvPr/>
        </p:nvSpPr>
        <p:spPr>
          <a:xfrm rot="21079978">
            <a:off x="9130056" y="450767"/>
            <a:ext cx="2191175" cy="595035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0682611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3">
            <a:extLst>
              <a:ext uri="{FF2B5EF4-FFF2-40B4-BE49-F238E27FC236}">
                <a16:creationId xmlns:a16="http://schemas.microsoft.com/office/drawing/2014/main" id="{59ABBAD4-2A71-DCED-2D7A-3C7B69B42095}"/>
              </a:ext>
            </a:extLst>
          </p:cNvPr>
          <p:cNvSpPr>
            <a:spLocks noChangeAspect="1"/>
          </p:cNvSpPr>
          <p:nvPr/>
        </p:nvSpPr>
        <p:spPr bwMode="auto">
          <a:xfrm>
            <a:off x="2281337" y="4878760"/>
            <a:ext cx="3657600" cy="3657600"/>
          </a:xfrm>
          <a:prstGeom prst="rect">
            <a:avLst/>
          </a:prstGeom>
          <a:gradFill rotWithShape="0">
            <a:gsLst>
              <a:gs pos="0">
                <a:srgbClr val="007F5B"/>
              </a:gs>
              <a:gs pos="50000">
                <a:srgbClr val="00B886"/>
              </a:gs>
              <a:gs pos="100000">
                <a:srgbClr val="00DBA1"/>
              </a:gs>
            </a:gsLst>
            <a:lin ang="5400000" scaled="1"/>
          </a:gradFill>
          <a:ln w="952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softEdge rad="6985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34" name="Rectangle 18">
            <a:extLst>
              <a:ext uri="{FF2B5EF4-FFF2-40B4-BE49-F238E27FC236}">
                <a16:creationId xmlns:a16="http://schemas.microsoft.com/office/drawing/2014/main" id="{53D8D993-DAB8-0F43-3283-7750E455AAEA}"/>
              </a:ext>
            </a:extLst>
          </p:cNvPr>
          <p:cNvSpPr>
            <a:spLocks noChangeAspect="1"/>
          </p:cNvSpPr>
          <p:nvPr/>
        </p:nvSpPr>
        <p:spPr bwMode="auto">
          <a:xfrm>
            <a:off x="6659070" y="4831261"/>
            <a:ext cx="3657600" cy="3657600"/>
          </a:xfrm>
          <a:prstGeom prst="rect">
            <a:avLst/>
          </a:prstGeom>
          <a:gradFill rotWithShape="0">
            <a:gsLst>
              <a:gs pos="0">
                <a:srgbClr val="A05900"/>
              </a:gs>
              <a:gs pos="50000">
                <a:srgbClr val="E68300"/>
              </a:gs>
              <a:gs pos="100000">
                <a:srgbClr val="FF9D00"/>
              </a:gs>
            </a:gsLst>
            <a:lin ang="5400000" scaled="1"/>
          </a:gradFill>
          <a:ln w="952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softEdge rad="6985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7EF85BDC-4FBC-9090-8F1C-4F453501630E}"/>
              </a:ext>
            </a:extLst>
          </p:cNvPr>
          <p:cNvSpPr>
            <a:spLocks noChangeAspect="1"/>
          </p:cNvSpPr>
          <p:nvPr/>
        </p:nvSpPr>
        <p:spPr bwMode="auto">
          <a:xfrm>
            <a:off x="2144558" y="1476005"/>
            <a:ext cx="3657600" cy="3657600"/>
          </a:xfrm>
          <a:prstGeom prst="rect">
            <a:avLst/>
          </a:prstGeom>
          <a:gradFill rotWithShape="0">
            <a:gsLst>
              <a:gs pos="0">
                <a:srgbClr val="005B7F"/>
              </a:gs>
              <a:gs pos="50000">
                <a:srgbClr val="0086B8"/>
              </a:gs>
              <a:gs pos="100000">
                <a:srgbClr val="00A1DB"/>
              </a:gs>
            </a:gsLst>
            <a:lin ang="5400000" scaled="1"/>
          </a:gradFill>
          <a:ln w="9525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>
            <a:softEdge rad="6985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FC16A090-17C7-C132-6950-D49A868CE2E0}"/>
              </a:ext>
            </a:extLst>
          </p:cNvPr>
          <p:cNvSpPr>
            <a:spLocks/>
          </p:cNvSpPr>
          <p:nvPr/>
        </p:nvSpPr>
        <p:spPr bwMode="auto">
          <a:xfrm>
            <a:off x="6659070" y="1399498"/>
            <a:ext cx="3657600" cy="3657600"/>
          </a:xfrm>
          <a:prstGeom prst="rect">
            <a:avLst/>
          </a:prstGeom>
          <a:gradFill flip="none" rotWithShape="0">
            <a:gsLst>
              <a:gs pos="0">
                <a:srgbClr val="A0A000"/>
              </a:gs>
              <a:gs pos="50000">
                <a:srgbClr val="E6E600"/>
              </a:gs>
              <a:gs pos="100000">
                <a:srgbClr val="FFFF00"/>
              </a:gs>
            </a:gsLst>
            <a:lin ang="5400000" scaled="1"/>
            <a:tileRect/>
          </a:gradFill>
          <a:ln w="9525" cap="rnd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softEdge rad="774700"/>
          </a:effectLst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3" name="Text Box 22">
            <a:extLst>
              <a:ext uri="{FF2B5EF4-FFF2-40B4-BE49-F238E27FC236}">
                <a16:creationId xmlns:a16="http://schemas.microsoft.com/office/drawing/2014/main" id="{E7401ECA-F167-6734-58C0-408D592F4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2588" y="2322883"/>
            <a:ext cx="501650" cy="575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5AE801-5080-997E-05C4-F00F56B4D702}"/>
              </a:ext>
            </a:extLst>
          </p:cNvPr>
          <p:cNvSpPr/>
          <p:nvPr/>
        </p:nvSpPr>
        <p:spPr>
          <a:xfrm>
            <a:off x="9376557" y="8714174"/>
            <a:ext cx="12926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180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A1310E-EB75-141B-219C-BEADF3130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997606" y="9080535"/>
            <a:ext cx="837037" cy="475310"/>
          </a:xfrm>
          <a:prstGeom prst="rect">
            <a:avLst/>
          </a:prstGeom>
        </p:spPr>
      </p:pic>
      <p:sp>
        <p:nvSpPr>
          <p:cNvPr id="8" name="Text Box 11">
            <a:extLst>
              <a:ext uri="{FF2B5EF4-FFF2-40B4-BE49-F238E27FC236}">
                <a16:creationId xmlns:a16="http://schemas.microsoft.com/office/drawing/2014/main" id="{23AAAE7B-290E-AD55-F771-D3A46F109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8105" y="8636329"/>
            <a:ext cx="2448105" cy="800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sp>
        <p:nvSpPr>
          <p:cNvPr id="9" name="Line 1">
            <a:extLst>
              <a:ext uri="{FF2B5EF4-FFF2-40B4-BE49-F238E27FC236}">
                <a16:creationId xmlns:a16="http://schemas.microsoft.com/office/drawing/2014/main" id="{9B5F989B-6335-C365-45F2-7BF202EC74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77830" y="494675"/>
            <a:ext cx="57384" cy="8844985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10" name="Line 2">
            <a:extLst>
              <a:ext uri="{FF2B5EF4-FFF2-40B4-BE49-F238E27FC236}">
                <a16:creationId xmlns:a16="http://schemas.microsoft.com/office/drawing/2014/main" id="{55E5C53D-203D-59CB-4BE0-5BD787A86E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23046" y="8437244"/>
            <a:ext cx="9031782" cy="3649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F897FC-F2F2-5C98-67ED-70D1A700216D}"/>
              </a:ext>
            </a:extLst>
          </p:cNvPr>
          <p:cNvSpPr/>
          <p:nvPr/>
        </p:nvSpPr>
        <p:spPr>
          <a:xfrm>
            <a:off x="815907" y="8695309"/>
            <a:ext cx="11499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180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99E9A0-892B-FB6A-9E9B-BD3BE7078D25}"/>
              </a:ext>
            </a:extLst>
          </p:cNvPr>
          <p:cNvSpPr/>
          <p:nvPr/>
        </p:nvSpPr>
        <p:spPr>
          <a:xfrm>
            <a:off x="647030" y="887359"/>
            <a:ext cx="12926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180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6BF791-542E-40B0-6BF5-B4D760D1D1AE}"/>
              </a:ext>
            </a:extLst>
          </p:cNvPr>
          <p:cNvSpPr/>
          <p:nvPr/>
        </p:nvSpPr>
        <p:spPr>
          <a:xfrm>
            <a:off x="2328421" y="1079001"/>
            <a:ext cx="35048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180"/>
            <a:r>
              <a:rPr lang="en-US" dirty="0">
                <a:solidFill>
                  <a:srgbClr val="FFFFFF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Imagination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E78D3F-A815-1B3F-AB36-72A24A8551C4}"/>
              </a:ext>
            </a:extLst>
          </p:cNvPr>
          <p:cNvSpPr/>
          <p:nvPr/>
        </p:nvSpPr>
        <p:spPr>
          <a:xfrm>
            <a:off x="6822988" y="1079001"/>
            <a:ext cx="28924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180"/>
            <a:r>
              <a:rPr lang="en-US" dirty="0">
                <a:solidFill>
                  <a:srgbClr val="FFFFFF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Aspiration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3B409B-EBC7-25D6-47ED-606BF6A8D7AE}"/>
              </a:ext>
            </a:extLst>
          </p:cNvPr>
          <p:cNvSpPr/>
          <p:nvPr/>
        </p:nvSpPr>
        <p:spPr>
          <a:xfrm>
            <a:off x="2476690" y="4618230"/>
            <a:ext cx="32114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180"/>
            <a:r>
              <a:rPr lang="en-US" dirty="0">
                <a:solidFill>
                  <a:srgbClr val="FFFFFF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Hibernation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6A2902-1D47-C1E1-D61D-68998BB04E95}"/>
              </a:ext>
            </a:extLst>
          </p:cNvPr>
          <p:cNvSpPr/>
          <p:nvPr/>
        </p:nvSpPr>
        <p:spPr>
          <a:xfrm>
            <a:off x="6764780" y="4707976"/>
            <a:ext cx="34102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0180"/>
            <a:r>
              <a:rPr lang="en-US" dirty="0">
                <a:solidFill>
                  <a:srgbClr val="FFFFFF"/>
                </a:solidFill>
                <a:latin typeface="Chalkduster" panose="03050602040202020205" pitchFamily="66" charset="77"/>
                <a:ea typeface="Times New Roman Bold" charset="0"/>
                <a:cs typeface="Chalkboard"/>
                <a:sym typeface="Times New Roman Bold" charset="0"/>
              </a:rPr>
              <a:t>Perspiration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B40919-1866-2AE8-555D-9AE4D03A6FB9}"/>
              </a:ext>
            </a:extLst>
          </p:cNvPr>
          <p:cNvSpPr/>
          <p:nvPr/>
        </p:nvSpPr>
        <p:spPr>
          <a:xfrm>
            <a:off x="2506805" y="1869772"/>
            <a:ext cx="42342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Lots of planning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Little follow through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Discuss many ideas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No connection to school vision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Enthusiastic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95F113-7CD3-432A-10EF-D1F090E12D74}"/>
              </a:ext>
            </a:extLst>
          </p:cNvPr>
          <p:cNvSpPr/>
          <p:nvPr/>
        </p:nvSpPr>
        <p:spPr>
          <a:xfrm>
            <a:off x="6822988" y="1816777"/>
            <a:ext cx="519608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Purposeful meetings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Changes in practice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Connection to school goals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Shared responsibility &amp; ownership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Commitment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9B954E-B1D0-B5CB-F053-63D412CB2427}"/>
              </a:ext>
            </a:extLst>
          </p:cNvPr>
          <p:cNvSpPr/>
          <p:nvPr/>
        </p:nvSpPr>
        <p:spPr>
          <a:xfrm>
            <a:off x="2458216" y="5448421"/>
            <a:ext cx="414176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Sporadic attendance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No classroom impact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Compliance driven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No passion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Wait &amp; see if this will last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71271D-A59F-5C52-7361-3E8B60B0219A}"/>
              </a:ext>
            </a:extLst>
          </p:cNvPr>
          <p:cNvSpPr/>
          <p:nvPr/>
        </p:nvSpPr>
        <p:spPr>
          <a:xfrm>
            <a:off x="6944084" y="5627510"/>
            <a:ext cx="42294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Hard working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Meets deadlines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Overwhelmed, at risk of burnout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Team player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Dependable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063531-6B5A-1E90-BC0A-4B95AF752F84}"/>
              </a:ext>
            </a:extLst>
          </p:cNvPr>
          <p:cNvSpPr/>
          <p:nvPr/>
        </p:nvSpPr>
        <p:spPr>
          <a:xfrm>
            <a:off x="1" y="230835"/>
            <a:ext cx="1300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10751" latinLnBrk="1" hangingPunct="0"/>
            <a:r>
              <a:rPr lang="en-US" sz="4000" dirty="0">
                <a:solidFill>
                  <a:srgbClr val="FFFF00"/>
                </a:solidFill>
                <a:latin typeface="Chalkduster" panose="03050602040202020205" pitchFamily="66" charset="77"/>
              </a:rPr>
              <a:t>Quadrants &amp; PLC’s</a:t>
            </a:r>
            <a:br>
              <a:rPr lang="en-US" sz="3200" dirty="0">
                <a:solidFill>
                  <a:srgbClr val="FF0000"/>
                </a:solidFill>
                <a:latin typeface="Chalkduster" panose="03050602040202020205" pitchFamily="66" charset="77"/>
              </a:rPr>
            </a:br>
            <a:endParaRPr lang="en-US" sz="3200" dirty="0">
              <a:solidFill>
                <a:srgbClr val="FF0000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546304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7C7406A-9BE0-55F7-06F0-FC36035D0246}"/>
              </a:ext>
            </a:extLst>
          </p:cNvPr>
          <p:cNvSpPr txBox="1"/>
          <p:nvPr/>
        </p:nvSpPr>
        <p:spPr>
          <a:xfrm>
            <a:off x="3138534" y="1462063"/>
            <a:ext cx="95141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  <a:t>Reflect on your professional aspirations in relation to the quadrants.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B1D39F-F9FF-F0EB-05FB-78E26E05A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374904" y="9061704"/>
            <a:ext cx="837037" cy="4753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3D71DD-580F-5359-90AD-6630EA90D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539" y="3239782"/>
            <a:ext cx="7933447" cy="6251578"/>
          </a:xfrm>
          <a:prstGeom prst="rect">
            <a:avLst/>
          </a:prstGeom>
        </p:spPr>
      </p:pic>
      <p:sp>
        <p:nvSpPr>
          <p:cNvPr id="7" name="Text Box 3">
            <a:extLst>
              <a:ext uri="{FF2B5EF4-FFF2-40B4-BE49-F238E27FC236}">
                <a16:creationId xmlns:a16="http://schemas.microsoft.com/office/drawing/2014/main" id="{C48AB331-4877-0748-8195-F21786FBB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8807" y="370077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 descr="IMG_0283.JPG">
            <a:extLst>
              <a:ext uri="{FF2B5EF4-FFF2-40B4-BE49-F238E27FC236}">
                <a16:creationId xmlns:a16="http://schemas.microsoft.com/office/drawing/2014/main" id="{158D20D0-7522-C26D-B88B-E0158FCD64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8970">
            <a:off x="312825" y="458371"/>
            <a:ext cx="2462038" cy="3027673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73D954-A6B6-49E4-47F3-06719D88F525}"/>
              </a:ext>
            </a:extLst>
          </p:cNvPr>
          <p:cNvSpPr txBox="1"/>
          <p:nvPr/>
        </p:nvSpPr>
        <p:spPr>
          <a:xfrm rot="20743065">
            <a:off x="624597" y="5090404"/>
            <a:ext cx="2191175" cy="595035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891127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307396" y="1118607"/>
            <a:ext cx="13328047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 Quick Recap</a:t>
            </a:r>
            <a:b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8000" b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0" y="3883942"/>
            <a:ext cx="13004798" cy="55194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3-Part Definition of Student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Voice &amp; Noise v. Voice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Aspirations Profile &amp; how it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relates to Student Voice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796">
            <a:off x="364040" y="349622"/>
            <a:ext cx="2937153" cy="381036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376041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463039" y="398761"/>
            <a:ext cx="13328047" cy="259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Where do we</a:t>
            </a:r>
            <a:b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8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go next?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0" y="4088107"/>
            <a:ext cx="13004798" cy="47192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In our next session,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we will explore the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Student Voice Process:</a:t>
            </a:r>
            <a:b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Listen, Learn &amp; Lead.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796">
            <a:off x="364040" y="349622"/>
            <a:ext cx="2937153" cy="381036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36674131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0322" y="746518"/>
            <a:ext cx="10246716" cy="20159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en-US" sz="125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RESOURCES</a:t>
            </a:r>
            <a:endParaRPr kumimoji="0" lang="en-US" sz="125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412EB-1470-434A-BE6A-D6387AAD6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00" y="1655373"/>
            <a:ext cx="8249920" cy="8227781"/>
          </a:xfrm>
          <a:prstGeom prst="rect">
            <a:avLst/>
          </a:prstGeom>
          <a:effectLst>
            <a:softEdge rad="1231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289BBB-92E3-2345-92D2-0B9FA69A7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54" y="556720"/>
            <a:ext cx="11161097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0905D-A164-610F-2A4C-7EF7C261ACEC}"/>
              </a:ext>
            </a:extLst>
          </p:cNvPr>
          <p:cNvSpPr txBox="1"/>
          <p:nvPr/>
        </p:nvSpPr>
        <p:spPr>
          <a:xfrm>
            <a:off x="896567" y="8650066"/>
            <a:ext cx="1059264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b="0" i="0" dirty="0">
                <a:solidFill>
                  <a:srgbClr val="FFFF00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https://quagliainstitute.org/kansas-multi-tier-system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C7A430C9-9224-B9FE-4125-0FD17DE55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784" y="1961804"/>
            <a:ext cx="6187786" cy="6187786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D57F5EBE-A02E-B358-F398-DBD1BCB23B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98" y="3699231"/>
            <a:ext cx="5335681" cy="271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2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9658" y="257476"/>
            <a:ext cx="11827956" cy="4424799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What is your key take away from today’s session?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1B286D-E253-9B28-F46D-D83786968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599" y="2198931"/>
            <a:ext cx="6916073" cy="691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7357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24614" y="2783699"/>
            <a:ext cx="6927241" cy="516346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What is your key take away from today’s session?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0C2145E-9FCB-2F90-8F7E-1237B9AED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1156">
            <a:off x="941715" y="2004202"/>
            <a:ext cx="4968629" cy="6116616"/>
          </a:xfrm>
          <a:prstGeom prst="rect">
            <a:avLst/>
          </a:prstGeom>
          <a:effectLst>
            <a:softEdge rad="211902"/>
          </a:effectLst>
        </p:spPr>
      </p:pic>
    </p:spTree>
    <p:extLst>
      <p:ext uri="{BB962C8B-B14F-4D97-AF65-F5344CB8AC3E}">
        <p14:creationId xmlns:p14="http://schemas.microsoft.com/office/powerpoint/2010/main" val="12711456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97" y="7351059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318380" y="2298664"/>
            <a:ext cx="16073819" cy="2578136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Next Session</a:t>
            </a:r>
          </a:p>
          <a:p>
            <a: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Process:</a:t>
            </a:r>
            <a:b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Listen, Learn, Lead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0" y="3927225"/>
            <a:ext cx="13165220" cy="382463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br>
              <a:rPr lang="en-US" sz="1200" b="1" spc="213" dirty="0">
                <a:ln w="11430"/>
                <a:solidFill>
                  <a:srgbClr val="97C72B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January 18, 2023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quagliainstitute.org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58EBCA8-D7DE-EF9A-EFDB-A59A5CF8A5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40927"/>
            <a:ext cx="5853952" cy="1885317"/>
          </a:xfrm>
          <a:prstGeom prst="rect">
            <a:avLst/>
          </a:prstGeom>
          <a:effectLst>
            <a:softEdge rad="47562"/>
          </a:effectLst>
        </p:spPr>
      </p:pic>
    </p:spTree>
    <p:extLst>
      <p:ext uri="{BB962C8B-B14F-4D97-AF65-F5344CB8AC3E}">
        <p14:creationId xmlns:p14="http://schemas.microsoft.com/office/powerpoint/2010/main" val="328166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165515</TotalTime>
  <Words>986</Words>
  <Application>Microsoft Macintosh PowerPoint</Application>
  <PresentationFormat>Custom</PresentationFormat>
  <Paragraphs>286</Paragraphs>
  <Slides>44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Arial</vt:lpstr>
      <vt:lpstr>Calibri</vt:lpstr>
      <vt:lpstr>Chalkduster</vt:lpstr>
      <vt:lpstr>Helvetica Light</vt:lpstr>
      <vt:lpstr>Helvetica Neue</vt:lpstr>
      <vt:lpstr>White</vt:lpstr>
      <vt:lpstr>PowerPoint Presentation</vt:lpstr>
      <vt:lpstr>PowerPoint Presentation</vt:lpstr>
      <vt:lpstr>Goals for Today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686</cp:revision>
  <cp:lastPrinted>2022-04-27T23:14:05Z</cp:lastPrinted>
  <dcterms:modified xsi:type="dcterms:W3CDTF">2022-11-30T14:24:23Z</dcterms:modified>
</cp:coreProperties>
</file>