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handoutMasterIdLst>
    <p:handoutMasterId r:id="rId89"/>
  </p:handoutMasterIdLst>
  <p:sldIdLst>
    <p:sldId id="970" r:id="rId2"/>
    <p:sldId id="1041" r:id="rId3"/>
    <p:sldId id="1258" r:id="rId4"/>
    <p:sldId id="1186" r:id="rId5"/>
    <p:sldId id="4265" r:id="rId6"/>
    <p:sldId id="1216" r:id="rId7"/>
    <p:sldId id="977" r:id="rId8"/>
    <p:sldId id="1358" r:id="rId9"/>
    <p:sldId id="834" r:id="rId10"/>
    <p:sldId id="972" r:id="rId11"/>
    <p:sldId id="1190" r:id="rId12"/>
    <p:sldId id="380" r:id="rId13"/>
    <p:sldId id="362" r:id="rId14"/>
    <p:sldId id="1285" r:id="rId15"/>
    <p:sldId id="732" r:id="rId16"/>
    <p:sldId id="780" r:id="rId17"/>
    <p:sldId id="644" r:id="rId18"/>
    <p:sldId id="645" r:id="rId19"/>
    <p:sldId id="992" r:id="rId20"/>
    <p:sldId id="680" r:id="rId21"/>
    <p:sldId id="660" r:id="rId22"/>
    <p:sldId id="1360" r:id="rId23"/>
    <p:sldId id="1357" r:id="rId24"/>
    <p:sldId id="654" r:id="rId25"/>
    <p:sldId id="641" r:id="rId26"/>
    <p:sldId id="998" r:id="rId27"/>
    <p:sldId id="999" r:id="rId28"/>
    <p:sldId id="1351" r:id="rId29"/>
    <p:sldId id="1352" r:id="rId30"/>
    <p:sldId id="519" r:id="rId31"/>
    <p:sldId id="1353" r:id="rId32"/>
    <p:sldId id="1178" r:id="rId33"/>
    <p:sldId id="1342" r:id="rId34"/>
    <p:sldId id="1343" r:id="rId35"/>
    <p:sldId id="559" r:id="rId36"/>
    <p:sldId id="978" r:id="rId37"/>
    <p:sldId id="647" r:id="rId38"/>
    <p:sldId id="648" r:id="rId39"/>
    <p:sldId id="1181" r:id="rId40"/>
    <p:sldId id="1182" r:id="rId41"/>
    <p:sldId id="688" r:id="rId42"/>
    <p:sldId id="993" r:id="rId43"/>
    <p:sldId id="1218" r:id="rId44"/>
    <p:sldId id="1000" r:id="rId45"/>
    <p:sldId id="887" r:id="rId46"/>
    <p:sldId id="1219" r:id="rId47"/>
    <p:sldId id="672" r:id="rId48"/>
    <p:sldId id="796" r:id="rId49"/>
    <p:sldId id="730" r:id="rId50"/>
    <p:sldId id="802" r:id="rId51"/>
    <p:sldId id="803" r:id="rId52"/>
    <p:sldId id="805" r:id="rId53"/>
    <p:sldId id="804" r:id="rId54"/>
    <p:sldId id="806" r:id="rId55"/>
    <p:sldId id="807" r:id="rId56"/>
    <p:sldId id="808" r:id="rId57"/>
    <p:sldId id="809" r:id="rId58"/>
    <p:sldId id="810" r:id="rId59"/>
    <p:sldId id="811" r:id="rId60"/>
    <p:sldId id="812" r:id="rId61"/>
    <p:sldId id="813" r:id="rId62"/>
    <p:sldId id="815" r:id="rId63"/>
    <p:sldId id="814" r:id="rId64"/>
    <p:sldId id="816" r:id="rId65"/>
    <p:sldId id="817" r:id="rId66"/>
    <p:sldId id="818" r:id="rId67"/>
    <p:sldId id="819" r:id="rId68"/>
    <p:sldId id="820" r:id="rId69"/>
    <p:sldId id="821" r:id="rId70"/>
    <p:sldId id="822" r:id="rId71"/>
    <p:sldId id="823" r:id="rId72"/>
    <p:sldId id="824" r:id="rId73"/>
    <p:sldId id="763" r:id="rId74"/>
    <p:sldId id="1367" r:id="rId75"/>
    <p:sldId id="1385" r:id="rId76"/>
    <p:sldId id="4263" r:id="rId77"/>
    <p:sldId id="4264" r:id="rId78"/>
    <p:sldId id="1362" r:id="rId79"/>
    <p:sldId id="1361" r:id="rId80"/>
    <p:sldId id="848" r:id="rId81"/>
    <p:sldId id="1393" r:id="rId82"/>
    <p:sldId id="334" r:id="rId83"/>
    <p:sldId id="1394" r:id="rId84"/>
    <p:sldId id="1345" r:id="rId85"/>
    <p:sldId id="1003" r:id="rId86"/>
    <p:sldId id="1395" r:id="rId8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F68B7"/>
    <a:srgbClr val="A2D630"/>
    <a:srgbClr val="97C72B"/>
    <a:srgbClr val="F4B7AD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7" autoAdjust="0"/>
    <p:restoredTop sz="86418" autoAdjust="0"/>
  </p:normalViewPr>
  <p:slideViewPr>
    <p:cSldViewPr snapToGrid="0" snapToObjects="1">
      <p:cViewPr varScale="1">
        <p:scale>
          <a:sx n="79" d="100"/>
          <a:sy n="79" d="100"/>
        </p:scale>
        <p:origin x="2304" y="20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1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64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>
                <a:latin typeface="Arial" pitchFamily="-65" charset="0"/>
              </a:rPr>
              <a:t>Updated Jan 3, 2022</a:t>
            </a: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686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80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8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54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5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79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7750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453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2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2942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99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122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355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26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763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398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33517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5152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257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6048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498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081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029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 Sue B: I just wanted to share with you the example of student work that Charlotte has just sent me from the Year 1/2 class at Hampton Park. The whole school developed pages for their own version of the Cay and </a:t>
            </a:r>
            <a:r>
              <a:rPr lang="en-US" sz="2200" b="0" i="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Adlee</a:t>
            </a:r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book.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B75D4-B4E3-4136-9D72-4E6F61A5C8C2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5274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 1/2 class at Hampton Park. The whole school developed pages for their own version of the Cay and </a:t>
            </a:r>
            <a:r>
              <a:rPr lang="en-US" sz="2200" b="0" i="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Adlee</a:t>
            </a:r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book.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B75D4-B4E3-4136-9D72-4E6F61A5C8C2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407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090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57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989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834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593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7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467132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7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3165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7" r:id="rId7"/>
    <p:sldLayoutId id="2147483668" r:id="rId8"/>
    <p:sldLayoutId id="2147483669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speeddatin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imeo.com/qisva/liste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5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1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vimeo.com/qisva/svinaction" TargetMode="External"/><Relationship Id="rId4" Type="http://schemas.openxmlformats.org/officeDocument/2006/relationships/image" Target="../media/image5.tif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9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5.tif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qisva/greta" TargetMode="Externa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6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G"/><Relationship Id="rId4" Type="http://schemas.openxmlformats.org/officeDocument/2006/relationships/image" Target="../media/image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5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tiff"/><Relationship Id="rId4" Type="http://schemas.openxmlformats.org/officeDocument/2006/relationships/image" Target="../media/image10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11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jpeg"/><Relationship Id="rId5" Type="http://schemas.openxmlformats.org/officeDocument/2006/relationships/image" Target="../media/image1.png"/><Relationship Id="rId4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kansas-multi-tier-syste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5.tiff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gi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0" y="2515851"/>
            <a:ext cx="16073819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Dynamics</a:t>
            </a:r>
            <a:b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711094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October 5</a:t>
            </a:r>
            <a:r>
              <a:rPr lang="en-US" b="1" spc="213" baseline="30000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&amp; 6</a:t>
            </a:r>
            <a:r>
              <a:rPr lang="en-US" b="1" spc="213" baseline="30000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, 2022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30527" y="523209"/>
            <a:ext cx="1208362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835" y="2908728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>
                <a:solidFill>
                  <a:schemeClr val="bg1"/>
                </a:solidFill>
                <a:latin typeface="Chalkduster"/>
                <a:cs typeface="Chalkduster"/>
              </a:rPr>
              <a:t>Working together is </a:t>
            </a: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C9699D6-184C-1326-E01C-503D71A0FF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030">
            <a:off x="247387" y="182879"/>
            <a:ext cx="2136765" cy="2778941"/>
          </a:xfrm>
          <a:prstGeom prst="rect">
            <a:avLst/>
          </a:prstGeom>
          <a:effectLst>
            <a:softEdge rad="176951"/>
          </a:effectLst>
        </p:spPr>
      </p:pic>
    </p:spTree>
    <p:extLst>
      <p:ext uri="{BB962C8B-B14F-4D97-AF65-F5344CB8AC3E}">
        <p14:creationId xmlns:p14="http://schemas.microsoft.com/office/powerpoint/2010/main" val="126474969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511410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67027" y="8861983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942" y="352023"/>
            <a:ext cx="11209251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Post Card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Introductions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 descr="Calendar&#10;&#10;Description automatically generated">
            <a:extLst>
              <a:ext uri="{FF2B5EF4-FFF2-40B4-BE49-F238E27FC236}">
                <a16:creationId xmlns:a16="http://schemas.microsoft.com/office/drawing/2014/main" id="{6840A9C9-D5C8-AE4F-B3C1-D687829BB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80255">
            <a:off x="2661954" y="1179575"/>
            <a:ext cx="10522995" cy="9577570"/>
          </a:xfrm>
          <a:prstGeom prst="rect">
            <a:avLst/>
          </a:prstGeom>
          <a:effectLst>
            <a:softEdge rad="11329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5B0EFB-EAA1-D845-B40F-BBA14E04C1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2104">
            <a:off x="279759" y="511495"/>
            <a:ext cx="2851637" cy="3031110"/>
          </a:xfrm>
          <a:prstGeom prst="rect">
            <a:avLst/>
          </a:prstGeom>
          <a:effectLst>
            <a:softEdge rad="15718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153" y="-16136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Session Goals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358588" y="4211927"/>
            <a:ext cx="1227734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Provide an introduction to Student Voice &amp; embrace a common definition for Voice.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the Power of Voice in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teaching &amp; learning environment. 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 Voice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8B6E96B-F372-2849-0B76-81C4CB42892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56785">
            <a:off x="496006" y="489734"/>
            <a:ext cx="2631270" cy="3289088"/>
          </a:xfrm>
          <a:prstGeom prst="rect">
            <a:avLst/>
          </a:prstGeom>
          <a:effectLst>
            <a:softEdge rad="183160"/>
          </a:effectLst>
        </p:spPr>
      </p:pic>
    </p:spTree>
    <p:extLst>
      <p:ext uri="{BB962C8B-B14F-4D97-AF65-F5344CB8AC3E}">
        <p14:creationId xmlns:p14="http://schemas.microsoft.com/office/powerpoint/2010/main" val="230154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766" y="-435976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Making Connections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Diagram, text, letter&#10;&#10;Description automatically generated">
            <a:extLst>
              <a:ext uri="{FF2B5EF4-FFF2-40B4-BE49-F238E27FC236}">
                <a16:creationId xmlns:a16="http://schemas.microsoft.com/office/drawing/2014/main" id="{95509CB1-9863-49D8-731E-2766104BC3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789" y="4394922"/>
            <a:ext cx="7772400" cy="51090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FCBB2-09C6-FA94-9A9F-85E4A30D7EF6}"/>
              </a:ext>
            </a:extLst>
          </p:cNvPr>
          <p:cNvSpPr/>
          <p:nvPr/>
        </p:nvSpPr>
        <p:spPr>
          <a:xfrm>
            <a:off x="2321374" y="1795417"/>
            <a:ext cx="122773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State Board Goals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Social Emotional Growth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High School Graduation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Post Secondary Success</a:t>
            </a:r>
          </a:p>
        </p:txBody>
      </p:sp>
      <p:pic>
        <p:nvPicPr>
          <p:cNvPr id="10" name="Picture 9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0A77248-8289-3CBE-A697-D75EA8C093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82" y="213980"/>
            <a:ext cx="3455242" cy="259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6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961083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980,905 Student Voice Surveys Grades 6-12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142,186 Student Voice Surveys Grades 3-5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628,975 iKnow My Class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56,353 Teacher Voice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27,115 Parent Voice Surveys </a:t>
            </a: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17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76671">
            <a:off x="384451" y="-4568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17957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4251" y="1381222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539966"/>
            <a:ext cx="97575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19609">
            <a:off x="383202" y="132085"/>
            <a:ext cx="3211204" cy="4174265"/>
          </a:xfrm>
          <a:prstGeom prst="rect">
            <a:avLst/>
          </a:prstGeom>
          <a:effectLst>
            <a:softEdge rad="6096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F18E9C-2FA9-E04C-BC00-0B8937211A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7882">
            <a:off x="5323908" y="2535630"/>
            <a:ext cx="7122327" cy="6066815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93B8B-CE6D-C149-B416-0FAF3E8CF839}"/>
              </a:ext>
            </a:extLst>
          </p:cNvPr>
          <p:cNvSpPr txBox="1"/>
          <p:nvPr/>
        </p:nvSpPr>
        <p:spPr>
          <a:xfrm>
            <a:off x="150815" y="5454308"/>
            <a:ext cx="5335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National Reports from the last decade of data.</a:t>
            </a:r>
          </a:p>
          <a:p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736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456674" y="358277"/>
            <a:ext cx="96845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22C23-ADA6-E7CA-8DB5-8069937F33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334342" y="303575"/>
            <a:ext cx="2056278" cy="2536734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541944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2104893" y="46037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69" y="3119109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8593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68389" y="3037364"/>
            <a:ext cx="12068022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rgbClr val="FF68B7"/>
                </a:solidFill>
                <a:latin typeface="Chalkduster" panose="03050602040202020205" pitchFamily="66" charset="77"/>
              </a:rPr>
              <a:t>Pink: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comes to mind when you hear the term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6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Purple: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Share an example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have seen of Student Voice in Action.</a:t>
            </a: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10494" y="552512"/>
            <a:ext cx="7787866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0283.JPG">
            <a:extLst>
              <a:ext uri="{FF2B5EF4-FFF2-40B4-BE49-F238E27FC236}">
                <a16:creationId xmlns:a16="http://schemas.microsoft.com/office/drawing/2014/main" id="{ECD08895-0D3A-F2DB-B65F-A4E7290689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0238">
            <a:off x="351417" y="155933"/>
            <a:ext cx="2170656" cy="2669348"/>
          </a:xfrm>
          <a:prstGeom prst="rect">
            <a:avLst/>
          </a:prstGeo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15709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6507723" y="6546510"/>
            <a:ext cx="102592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endParaRPr sz="8800" dirty="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714500" y="-953076"/>
            <a:ext cx="16433800" cy="3226968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Speed Dating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B30CEC-582C-B04A-8095-CCA8BBC26F69}"/>
              </a:ext>
            </a:extLst>
          </p:cNvPr>
          <p:cNvSpPr txBox="1">
            <a:spLocks/>
          </p:cNvSpPr>
          <p:nvPr/>
        </p:nvSpPr>
        <p:spPr>
          <a:xfrm>
            <a:off x="-1347537" y="8470231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E5996B-83DD-6E18-23E2-355A1FA064DB}"/>
              </a:ext>
            </a:extLst>
          </p:cNvPr>
          <p:cNvSpPr txBox="1"/>
          <p:nvPr/>
        </p:nvSpPr>
        <p:spPr>
          <a:xfrm>
            <a:off x="1208314" y="4077385"/>
            <a:ext cx="1120140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3"/>
              </a:rPr>
              <a:t>https://</a:t>
            </a:r>
            <a:r>
              <a:rPr lang="en-US" sz="4000" dirty="0" err="1">
                <a:latin typeface="Chalkduster" panose="03050602040202020205" pitchFamily="66" charset="77"/>
                <a:hlinkClick r:id="rId3"/>
              </a:rPr>
              <a:t>vimeo.com</a:t>
            </a:r>
            <a:r>
              <a:rPr lang="en-US" sz="4000" dirty="0">
                <a:latin typeface="Chalkduster" panose="03050602040202020205" pitchFamily="66" charset="77"/>
                <a:hlinkClick r:id="rId3"/>
              </a:rPr>
              <a:t>/</a:t>
            </a:r>
            <a:r>
              <a:rPr lang="en-US" sz="4000" dirty="0" err="1">
                <a:latin typeface="Chalkduster" panose="03050602040202020205" pitchFamily="66" charset="77"/>
                <a:hlinkClick r:id="rId3"/>
              </a:rPr>
              <a:t>qisva</a:t>
            </a:r>
            <a:r>
              <a:rPr lang="en-US" sz="4000" dirty="0">
                <a:latin typeface="Chalkduster" panose="03050602040202020205" pitchFamily="66" charset="77"/>
                <a:hlinkClick r:id="rId3"/>
              </a:rPr>
              <a:t>/</a:t>
            </a:r>
            <a:r>
              <a:rPr lang="en-US" sz="4000" dirty="0" err="1">
                <a:latin typeface="Chalkduster" panose="03050602040202020205" pitchFamily="66" charset="77"/>
                <a:hlinkClick r:id="rId3"/>
              </a:rPr>
              <a:t>speeddating</a:t>
            </a:r>
            <a:endParaRPr lang="en-U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008935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3183" y="-649705"/>
            <a:ext cx="16433800" cy="322696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Academic Speed Dating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669" y="2045369"/>
            <a:ext cx="9050940" cy="6795168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1B2196-D1ED-C64E-B94D-FA9B1F19A4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2122714" y="8938646"/>
            <a:ext cx="1000133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https://</a:t>
            </a:r>
            <a:r>
              <a:rPr lang="en-US" sz="1800" dirty="0" err="1">
                <a:solidFill>
                  <a:schemeClr val="bg1"/>
                </a:solidFill>
              </a:rPr>
              <a:t>www.youtube.com</a:t>
            </a:r>
            <a:r>
              <a:rPr lang="en-US" sz="1800" dirty="0">
                <a:solidFill>
                  <a:schemeClr val="bg1"/>
                </a:solidFill>
              </a:rPr>
              <a:t>/</a:t>
            </a:r>
            <a:r>
              <a:rPr lang="en-US" sz="1800" dirty="0" err="1">
                <a:solidFill>
                  <a:schemeClr val="bg1"/>
                </a:solidFill>
              </a:rPr>
              <a:t>watch?v</a:t>
            </a:r>
            <a:r>
              <a:rPr lang="en-US" sz="1800" dirty="0">
                <a:solidFill>
                  <a:schemeClr val="bg1"/>
                </a:solidFill>
              </a:rPr>
              <a:t>=O5Tt3H73IR0</a:t>
            </a:r>
          </a:p>
          <a:p>
            <a:r>
              <a:rPr lang="en-US" sz="1800" dirty="0">
                <a:solidFill>
                  <a:schemeClr val="bg1"/>
                </a:solidFill>
              </a:rPr>
              <a:t>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A42E3F-C3ED-3DBA-DF5A-E3A44ABB4ECA}"/>
              </a:ext>
            </a:extLst>
          </p:cNvPr>
          <p:cNvSpPr txBox="1"/>
          <p:nvPr/>
        </p:nvSpPr>
        <p:spPr>
          <a:xfrm>
            <a:off x="1518557" y="3553361"/>
            <a:ext cx="969917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4"/>
              </a:rPr>
              <a:t>https://vimeo.com/qisva/listen</a:t>
            </a:r>
            <a:endParaRPr lang="en-US" sz="4000" dirty="0">
              <a:latin typeface="Chalkduster" panose="03050602040202020205" pitchFamily="66" charset="77"/>
            </a:endParaRPr>
          </a:p>
          <a:p>
            <a:endParaRPr lang="en-US" sz="4000" dirty="0">
              <a:latin typeface="Chalkduster" panose="03050602040202020205" pitchFamily="66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00372E-C311-B302-E702-99042C1E57A5}"/>
              </a:ext>
            </a:extLst>
          </p:cNvPr>
          <p:cNvSpPr txBox="1"/>
          <p:nvPr/>
        </p:nvSpPr>
        <p:spPr>
          <a:xfrm>
            <a:off x="-310242" y="963311"/>
            <a:ext cx="1335677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</a:t>
            </a:r>
          </a:p>
        </p:txBody>
      </p:sp>
    </p:spTree>
    <p:extLst>
      <p:ext uri="{BB962C8B-B14F-4D97-AF65-F5344CB8AC3E}">
        <p14:creationId xmlns:p14="http://schemas.microsoft.com/office/powerpoint/2010/main" val="93239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389000" y="3077422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0365">
            <a:off x="794299" y="23820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48" y="2556002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3X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</a:p>
          <a:p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Self-Worth</a:t>
            </a:r>
            <a:r>
              <a:rPr lang="is-IS" sz="6300" dirty="0">
                <a:solidFill>
                  <a:srgbClr val="FFFF00"/>
                </a:solidFill>
                <a:latin typeface="Chalkduster"/>
                <a:cs typeface="Chalkduster"/>
              </a:rPr>
              <a:t> 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E0E052-E636-9B44-91A7-4E14CD9D6A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9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537351" y="293511"/>
            <a:ext cx="12083627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6748" y="2556002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5X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Engagement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9A57E-9899-EA4B-A2BD-6213EF8768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3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748" y="2471337"/>
            <a:ext cx="12589367" cy="792285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6300" dirty="0">
                <a:solidFill>
                  <a:schemeClr val="bg1"/>
                </a:solidFill>
                <a:latin typeface="Chalkduster"/>
                <a:cs typeface="Chalkduster"/>
              </a:rPr>
              <a:t>When students have a voice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they are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5X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more likely to experience </a:t>
            </a:r>
            <a:r>
              <a:rPr lang="is-IS" sz="6300" dirty="0">
                <a:solidFill>
                  <a:srgbClr val="1FFF66"/>
                </a:solidFill>
                <a:latin typeface="Chalkduster"/>
                <a:cs typeface="Chalkduster"/>
              </a:rPr>
              <a:t>Purpose</a:t>
            </a:r>
            <a:r>
              <a:rPr lang="is-IS" sz="6300" dirty="0">
                <a:solidFill>
                  <a:schemeClr val="bg1"/>
                </a:solidFill>
                <a:latin typeface="Chalkduster"/>
                <a:cs typeface="Chalkduster"/>
              </a:rPr>
              <a:t> in school.</a:t>
            </a: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8438" y="298961"/>
            <a:ext cx="8872130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 Voice</a:t>
            </a:r>
          </a:p>
          <a:p>
            <a:pPr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Implications</a:t>
            </a:r>
            <a:r>
              <a:rPr lang="is-I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….</a:t>
            </a:r>
            <a:endParaRPr lang="en-US" sz="8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58EEEE-A1D0-C34A-9388-BEFFFAA57B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3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87446">
            <a:off x="637816" y="4505713"/>
            <a:ext cx="6439711" cy="602523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is holding us back from Student Voice as a “Way of Being” in schools.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88862" y="586650"/>
            <a:ext cx="10046207" cy="114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4EE181-A367-614D-9BC3-CB48ED5F973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426" y="2199299"/>
            <a:ext cx="5262965" cy="52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44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29956" y="918714"/>
            <a:ext cx="13328047" cy="21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</a:t>
            </a:r>
            <a:b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0796">
            <a:off x="312853" y="229050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445304C-C53E-7148-F5C5-CBF9A582C113}"/>
              </a:ext>
            </a:extLst>
          </p:cNvPr>
          <p:cNvSpPr txBox="1"/>
          <p:nvPr/>
        </p:nvSpPr>
        <p:spPr>
          <a:xfrm rot="20457173">
            <a:off x="10433615" y="989020"/>
            <a:ext cx="2191175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021" y="840133"/>
            <a:ext cx="1237916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resonates with you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from the Voice definition?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208499" y="39476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Meet With Your Feet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39" y="3388660"/>
            <a:ext cx="10824253" cy="591670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51AE5F-7A8E-0EF8-885B-9B7A22A43E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04208">
            <a:off x="93488" y="66142"/>
            <a:ext cx="2733925" cy="3256493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71644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89763" y="151030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1321" y="309051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424909" y="-201099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13" y="6177061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0975" y="2868105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3562548" y="6463996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803" y="5934684"/>
            <a:ext cx="2186739" cy="2779363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09FD86-13C2-D729-DE3B-4C6EE65C1A2A}"/>
              </a:ext>
            </a:extLst>
          </p:cNvPr>
          <p:cNvSpPr txBox="1"/>
          <p:nvPr/>
        </p:nvSpPr>
        <p:spPr>
          <a:xfrm rot="1076159">
            <a:off x="9865719" y="1517304"/>
            <a:ext cx="2209854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DB3F9-6FB4-46C1-E271-00D0C05482F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462703" y="380596"/>
            <a:ext cx="2017236" cy="2488569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94536" y="1727819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 rot="20985074">
            <a:off x="448789" y="3437338"/>
            <a:ext cx="5613621" cy="554818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visual representation that reflects the difference between Noise v. Voice.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When finished, post your art masterpiece on the walls around the room.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69018" y="-6829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4878" y="4179637"/>
            <a:ext cx="5862436" cy="3279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5613B-DD99-B602-22C5-9D17715742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541798" y="294870"/>
            <a:ext cx="2304361" cy="284278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4242" y="2419391"/>
            <a:ext cx="6770158" cy="677929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Welcome to the Silent Gallery!  </a:t>
            </a:r>
          </a:p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Take a wander around the room and take in the Noise v. Voice artwork created by the group.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48119" y="16844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Gallery Walk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D08570-5DBA-EA45-A96D-96549322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467">
            <a:off x="125559" y="1518254"/>
            <a:ext cx="5974875" cy="7116927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6700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8321" y="1251140"/>
            <a:ext cx="9984921" cy="430873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076" y="5622824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28"/>
          <a:stretch/>
        </p:blipFill>
        <p:spPr>
          <a:xfrm>
            <a:off x="8037740" y="5531304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8CD3CB4E-CA9B-AEF7-6B8E-2D516A3AFB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3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EDD02B-53FE-88FE-7944-841127B54F28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ECBEF7-74DD-38CC-907F-5517796EB02F}"/>
              </a:ext>
            </a:extLst>
          </p:cNvPr>
          <p:cNvSpPr txBox="1"/>
          <p:nvPr/>
        </p:nvSpPr>
        <p:spPr>
          <a:xfrm>
            <a:off x="-1788398" y="4595245"/>
            <a:ext cx="649927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Universal American School,</a:t>
            </a:r>
          </a:p>
          <a:p>
            <a:r>
              <a:rPr lang="en-AU" sz="1800" dirty="0">
                <a:solidFill>
                  <a:schemeClr val="bg1"/>
                </a:solidFill>
              </a:rPr>
              <a:t>Dubai, UAE</a:t>
            </a:r>
          </a:p>
        </p:txBody>
      </p:sp>
    </p:spTree>
    <p:extLst>
      <p:ext uri="{BB962C8B-B14F-4D97-AF65-F5344CB8AC3E}">
        <p14:creationId xmlns:p14="http://schemas.microsoft.com/office/powerpoint/2010/main" val="3987176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56" y="1932193"/>
            <a:ext cx="6123215" cy="332560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498" y="5274128"/>
            <a:ext cx="4733355" cy="4287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7626" y="4927146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4194" y="1134836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3880068-D0CD-52EC-CA70-BFC75732E36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593F88-AE71-BFCE-AB9C-F4C7AD5F7482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010237-AEA1-4E7C-CD64-835B58C5A1B7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652521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827" y="1954306"/>
            <a:ext cx="5918200" cy="288663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9" y="150607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9694" y="5083362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D663F2A-437B-D596-BB92-D1D9B03D3C4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5A611-AC9E-EFF5-C1E7-68828B57DC1B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</p:spTree>
    <p:extLst>
      <p:ext uri="{BB962C8B-B14F-4D97-AF65-F5344CB8AC3E}">
        <p14:creationId xmlns:p14="http://schemas.microsoft.com/office/powerpoint/2010/main" val="2616753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49" y="2857500"/>
            <a:ext cx="12914251" cy="501287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2E6E901-79CA-3A29-CC93-E1BC9C2CF7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4" y="245836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EFDA7-25FE-5FF9-4EB1-DCD4DBEDD484}"/>
              </a:ext>
            </a:extLst>
          </p:cNvPr>
          <p:cNvSpPr txBox="1"/>
          <p:nvPr/>
        </p:nvSpPr>
        <p:spPr>
          <a:xfrm>
            <a:off x="-580085" y="8024247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508DF-825B-7D9B-C532-46D18DF3E9B0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305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6323" y="470530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Action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02F85E7-B2B5-DE87-CDBB-39800EBBBB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4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2910965" y="906025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Lawrence Middle School, 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D0E4E1-2D9E-753A-07F2-87FE4436886F}"/>
              </a:ext>
            </a:extLst>
          </p:cNvPr>
          <p:cNvSpPr txBox="1"/>
          <p:nvPr/>
        </p:nvSpPr>
        <p:spPr>
          <a:xfrm>
            <a:off x="1195614" y="3841207"/>
            <a:ext cx="1061357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5"/>
              </a:rPr>
              <a:t>https://vimeo.com/qisva/svinaction</a:t>
            </a:r>
            <a:endParaRPr lang="en-US" sz="4000" dirty="0"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6557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3" y="2520875"/>
            <a:ext cx="4002230" cy="6963784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1341" y="1416422"/>
            <a:ext cx="4069977" cy="3765177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59905" y="1219202"/>
            <a:ext cx="3747248" cy="4141693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4303058" y="5181601"/>
            <a:ext cx="3998259" cy="3836894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2"/>
          <a:stretch/>
        </p:blipFill>
        <p:spPr>
          <a:xfrm>
            <a:off x="8408894" y="5199529"/>
            <a:ext cx="4303059" cy="3711389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6154368" y="9184315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11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2E4878C-21F4-FF16-DE3C-EC7FA41C05A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5BB1FC2-4AF2-C997-95A0-713508617205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2895164111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2332" y="1441069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7344590" y="9175007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FCEAFD0-ED02-FEFE-887C-E26CAE25F7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4F1CC4-7F6F-A2FF-01D4-749DF57A3584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2679518823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336DCDE-5300-0D4B-BA05-79D44FDDC5B4}"/>
              </a:ext>
            </a:extLst>
          </p:cNvPr>
          <p:cNvSpPr txBox="1"/>
          <p:nvPr/>
        </p:nvSpPr>
        <p:spPr>
          <a:xfrm>
            <a:off x="1040268" y="7993011"/>
            <a:ext cx="11409680" cy="779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Greta Thunberg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D997AB-AF7D-C148-A566-EB584A224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970" y="1161004"/>
            <a:ext cx="10815032" cy="6503156"/>
          </a:xfrm>
          <a:prstGeom prst="rect">
            <a:avLst/>
          </a:prstGeom>
          <a:effectLst>
            <a:softEdge rad="153304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E01C15-2B8F-A94D-AFCD-761F002591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163B0F1-359C-CCE8-32B6-DCE7A71F5DAB}"/>
              </a:ext>
            </a:extLst>
          </p:cNvPr>
          <p:cNvSpPr txBox="1">
            <a:spLocks/>
          </p:cNvSpPr>
          <p:nvPr/>
        </p:nvSpPr>
        <p:spPr>
          <a:xfrm>
            <a:off x="1223405" y="-117454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endParaRPr lang="en-US" sz="6600" dirty="0">
              <a:solidFill>
                <a:srgbClr val="FFFF00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9970359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D1166EC-A0D3-7F4A-B387-E2B3461764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8753" y="387443"/>
            <a:ext cx="6722723" cy="4484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374AF5C-EC69-1545-852A-C1837283B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6312" y="5266448"/>
            <a:ext cx="5972233" cy="3611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35A049-4928-544A-BE6A-B87A295327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AE252D-3665-FA44-93A2-344A7248C4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" y="116378"/>
            <a:ext cx="5685906" cy="4846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D5319F-57F2-F440-BBDF-DC2D4F816A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628" y="4909954"/>
            <a:ext cx="6711603" cy="470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62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98D2-943A-2C4E-9DCB-69497581A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0" y="102870"/>
            <a:ext cx="6781800" cy="1054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76D143-B77C-5E4C-88F7-335398786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0" y="3660507"/>
            <a:ext cx="10695940" cy="2568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8E93B3-C824-EC49-8237-F8E51CE7E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90" y="1249781"/>
            <a:ext cx="12179300" cy="23387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C2EA2B-F5CD-384D-9109-1819C1580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860" y="6301348"/>
            <a:ext cx="12001500" cy="1651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DF5EF4F-6E60-ED4F-83EC-B3D43C1976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0" y="8176855"/>
            <a:ext cx="12362180" cy="1530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12EBA7-B02D-224E-9A2A-64024DD8577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814347" y="0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0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409280-BB94-D048-95C8-528394F9A548}"/>
              </a:ext>
            </a:extLst>
          </p:cNvPr>
          <p:cNvSpPr txBox="1"/>
          <p:nvPr/>
        </p:nvSpPr>
        <p:spPr>
          <a:xfrm>
            <a:off x="0" y="9036347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EA2731-517E-7911-F483-39E4193978F5}"/>
              </a:ext>
            </a:extLst>
          </p:cNvPr>
          <p:cNvSpPr txBox="1"/>
          <p:nvPr/>
        </p:nvSpPr>
        <p:spPr>
          <a:xfrm>
            <a:off x="1518557" y="4591735"/>
            <a:ext cx="976448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000" dirty="0">
                <a:latin typeface="Chalkduster" panose="03050602040202020205" pitchFamily="66" charset="77"/>
                <a:hlinkClick r:id="rId2"/>
              </a:rPr>
              <a:t>https://vimeo.com/qisva/greta</a:t>
            </a:r>
            <a:r>
              <a:rPr lang="en-US" sz="4000" dirty="0"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863522-E1D9-C77E-BCD3-E9F2D8A78C96}"/>
              </a:ext>
            </a:extLst>
          </p:cNvPr>
          <p:cNvSpPr txBox="1"/>
          <p:nvPr/>
        </p:nvSpPr>
        <p:spPr>
          <a:xfrm>
            <a:off x="0" y="1122716"/>
            <a:ext cx="13004800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Greta Thunberg</a:t>
            </a:r>
          </a:p>
        </p:txBody>
      </p:sp>
    </p:spTree>
    <p:extLst>
      <p:ext uri="{BB962C8B-B14F-4D97-AF65-F5344CB8AC3E}">
        <p14:creationId xmlns:p14="http://schemas.microsoft.com/office/powerpoint/2010/main" val="307790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85775" y="4417644"/>
            <a:ext cx="1206802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8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Provide a Pro or a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Con response to the above</a:t>
            </a:r>
            <a:b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</a:rPr>
              <a:t>statement.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906592" y="499476"/>
            <a:ext cx="9209208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</a:t>
            </a:r>
          </a:p>
          <a:p>
            <a:pPr algn="l" rtl="0" latinLnBrk="1" hangingPunct="0"/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Tag Team Debate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159412" y="298030"/>
            <a:ext cx="2304361" cy="284278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06ACCF-A2D5-A943-852F-CDEC04FB047E}"/>
              </a:ext>
            </a:extLst>
          </p:cNvPr>
          <p:cNvSpPr txBox="1"/>
          <p:nvPr/>
        </p:nvSpPr>
        <p:spPr>
          <a:xfrm>
            <a:off x="685800" y="7354267"/>
            <a:ext cx="12068022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Now flip &amp; provide a response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for the opposite side of the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argument you just made.</a:t>
            </a:r>
            <a:endParaRPr lang="en-US" sz="4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8B3BB-3E29-0441-8F24-6BEBE54668EE}"/>
              </a:ext>
            </a:extLst>
          </p:cNvPr>
          <p:cNvSpPr txBox="1"/>
          <p:nvPr/>
        </p:nvSpPr>
        <p:spPr>
          <a:xfrm rot="20961371">
            <a:off x="1797616" y="2556783"/>
            <a:ext cx="10479400" cy="1579920"/>
          </a:xfrm>
          <a:prstGeom prst="rect">
            <a:avLst/>
          </a:prstGeom>
          <a:noFill/>
          <a:ln w="5715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This is a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PERFECT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 example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of Student Voice.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8AA0AB-12FC-1D1F-B940-672C5301D8C6}"/>
              </a:ext>
            </a:extLst>
          </p:cNvPr>
          <p:cNvSpPr txBox="1"/>
          <p:nvPr/>
        </p:nvSpPr>
        <p:spPr>
          <a:xfrm rot="1076159">
            <a:off x="9994748" y="4235170"/>
            <a:ext cx="2176839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0404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909" y="1977437"/>
            <a:ext cx="2099778" cy="254077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705" y="4665307"/>
            <a:ext cx="2089264" cy="2655471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37206380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282" y="225358"/>
            <a:ext cx="10032204" cy="7294543"/>
          </a:xfrm>
          <a:prstGeom prst="rect">
            <a:avLst/>
          </a:prstGeom>
        </p:spPr>
      </p:pic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10FC87EC-B463-9B68-51B3-8E4A23B7D5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462" y="2553868"/>
            <a:ext cx="9686878" cy="7047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D44360-EA5C-1475-CC6F-5E2978D09C2E}"/>
              </a:ext>
            </a:extLst>
          </p:cNvPr>
          <p:cNvSpPr txBox="1"/>
          <p:nvPr/>
        </p:nvSpPr>
        <p:spPr>
          <a:xfrm rot="20457173">
            <a:off x="568155" y="8263033"/>
            <a:ext cx="2250437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156159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Morning Wrap 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C10CD2-1509-7042-BCF1-3055AD54BE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3345772-49F0-B34E-A525-4AF1D48067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156" y="1810529"/>
            <a:ext cx="6617370" cy="7522411"/>
          </a:xfrm>
          <a:prstGeom prst="rect">
            <a:avLst/>
          </a:prstGeom>
          <a:effectLst>
            <a:softEdge rad="304800"/>
          </a:effectLst>
        </p:spPr>
      </p:pic>
    </p:spTree>
    <p:extLst>
      <p:ext uri="{BB962C8B-B14F-4D97-AF65-F5344CB8AC3E}">
        <p14:creationId xmlns:p14="http://schemas.microsoft.com/office/powerpoint/2010/main" val="992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CCE80-3AD9-BA46-A9B4-3CE4288CBC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7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16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Story Time…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, sky&#10;&#10;Description automatically generated">
            <a:extLst>
              <a:ext uri="{FF2B5EF4-FFF2-40B4-BE49-F238E27FC236}">
                <a16:creationId xmlns:a16="http://schemas.microsoft.com/office/drawing/2014/main" id="{FF354DC5-0CDC-BB45-87C1-DAEDF28B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2521">
            <a:off x="3890075" y="2541722"/>
            <a:ext cx="4792603" cy="6594726"/>
          </a:xfrm>
          <a:prstGeom prst="rect">
            <a:avLst/>
          </a:prstGeom>
          <a:effectLst>
            <a:softEdge rad="118239"/>
          </a:effectLst>
        </p:spPr>
      </p:pic>
    </p:spTree>
    <p:extLst>
      <p:ext uri="{BB962C8B-B14F-4D97-AF65-F5344CB8AC3E}">
        <p14:creationId xmlns:p14="http://schemas.microsoft.com/office/powerpoint/2010/main" val="42592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895893-7221-2542-8E83-55B979B73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213" y="736399"/>
            <a:ext cx="6523747" cy="81546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477B25-7A35-C048-A71E-63FFB6D6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59" y="299593"/>
            <a:ext cx="2615044" cy="2667873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552580-5DA3-9446-AE36-2D059FE78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030" y="6850729"/>
            <a:ext cx="2249054" cy="2249054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66769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5D2F0-697C-0A41-8D0E-A06AC37F77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95141" y="1550971"/>
            <a:ext cx="8340046" cy="6255035"/>
          </a:xfrm>
          <a:prstGeom prst="rect">
            <a:avLst/>
          </a:prstGeom>
          <a:effectLst>
            <a:softEdge rad="571229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981EA6-F3C3-8D4A-9297-2BA7C3064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7FC095-59A6-6CDC-1DD1-89E6BBFD2E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19571" y="1730001"/>
            <a:ext cx="7862634" cy="5896976"/>
          </a:xfrm>
          <a:prstGeom prst="rect">
            <a:avLst/>
          </a:prstGeom>
          <a:effectLst>
            <a:softEdge rad="218013"/>
          </a:effectLst>
        </p:spPr>
      </p:pic>
    </p:spTree>
    <p:extLst>
      <p:ext uri="{BB962C8B-B14F-4D97-AF65-F5344CB8AC3E}">
        <p14:creationId xmlns:p14="http://schemas.microsoft.com/office/powerpoint/2010/main" val="33610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8438A-459B-844B-91B0-A104CF3F2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27398-A464-6D40-8861-AE8DCC123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54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22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DE70E5-DBE9-A445-82CF-5FE656C8B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443EAF-2D5B-6A47-B4F8-3DC9AF6E2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4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4524A-5D41-2C40-A897-849CB4C41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98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013969-DBC6-EC43-92FD-4B8F427A1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78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30B722-DDD8-9D48-BFCC-C394371F6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88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3D28BE-F02F-C84D-9669-84CE8771B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66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22FE3-6C59-344A-8019-320F174B9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56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6B0EC-A7EF-7645-B03C-240742E71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6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71BF2-8631-E547-ABB0-ECCA852B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01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96820C-821E-DC4F-B562-59AEDD0CB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63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B7629-894E-C74C-816E-5E6545F73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4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BCD6A0-299B-9548-B557-ED360AED6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19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4C88B-D6B9-5242-BCA4-77CE37CF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23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9B092D-E689-F346-B4BD-96AAECDC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83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638F2-EFCB-D84C-A9A7-F08F52FD1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58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33B44-1575-E24A-8EDF-8ACB022AE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2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D969EC-1F98-0249-981D-1B29B3D4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6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FAD2B-99E4-EB4A-B853-AE747C480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D389F1-3F07-7046-B9C7-965CE91E1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82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562FF-7DF1-6349-AB93-7E8EB7153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51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0A409-0296-B54E-909B-BED557CC5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38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71B92-D3E0-6F4A-9472-37B4A309C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34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E6B27-54B5-B24E-A9E3-7F1F6D0AA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8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52E800-A1AE-A84D-9217-7267473C7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FB8B59-95D6-F646-8FC9-6AC963D86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4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3F94C59-2095-9A44-83B9-ED1FBE9AE1BC}"/>
              </a:ext>
            </a:extLst>
          </p:cNvPr>
          <p:cNvSpPr txBox="1"/>
          <p:nvPr/>
        </p:nvSpPr>
        <p:spPr>
          <a:xfrm>
            <a:off x="1165568" y="410283"/>
            <a:ext cx="1080084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My voice is my choice.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It is special to me.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 have a _____ voice.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 hope you agree!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BD00F-949B-EA44-8A69-3C5E725652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FFF3CA3-571C-154E-BB3B-D23B48B1C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5094">
            <a:off x="3010548" y="4897461"/>
            <a:ext cx="2489200" cy="4267200"/>
          </a:xfrm>
          <a:prstGeom prst="rect">
            <a:avLst/>
          </a:prstGeom>
          <a:effectLst>
            <a:softEdge rad="70577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1FF631-6544-7742-AADC-CD512ECB11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11030">
            <a:off x="6779671" y="5176388"/>
            <a:ext cx="2724484" cy="2986010"/>
          </a:xfrm>
          <a:prstGeom prst="rect">
            <a:avLst/>
          </a:prstGeom>
          <a:effectLst>
            <a:softEdge rad="106796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E05635-CDB4-15CA-CE69-F83731327710}"/>
              </a:ext>
            </a:extLst>
          </p:cNvPr>
          <p:cNvSpPr txBox="1"/>
          <p:nvPr/>
        </p:nvSpPr>
        <p:spPr>
          <a:xfrm rot="20457173">
            <a:off x="418526" y="8146654"/>
            <a:ext cx="2250437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11095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E2FB89-9394-7213-9802-FDAF073753BD}"/>
              </a:ext>
            </a:extLst>
          </p:cNvPr>
          <p:cNvSpPr txBox="1"/>
          <p:nvPr/>
        </p:nvSpPr>
        <p:spPr>
          <a:xfrm>
            <a:off x="6656413" y="9149640"/>
            <a:ext cx="5304152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Winchelsea Primary, Victoria, Australia</a:t>
            </a:r>
            <a:endParaRPr kumimoji="0" lang="en-AU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D6560BE-F29D-C64A-0207-990EF559C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669" y="2182840"/>
            <a:ext cx="9649888" cy="67013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C0FB11-FCE2-DF63-9DB7-26EE040F77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11" name="Picture 10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56EF6AF6-B141-3403-4370-ECDC8CE72B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8362DC-2F6C-632D-5FFA-714A4023DC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68932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C0FB11-FCE2-DF63-9DB7-26EE040F77DB}"/>
              </a:ext>
            </a:extLst>
          </p:cNvPr>
          <p:cNvSpPr/>
          <p:nvPr/>
        </p:nvSpPr>
        <p:spPr>
          <a:xfrm>
            <a:off x="1690611" y="512724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11" name="Picture 10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56EF6AF6-B141-3403-4370-ECDC8CE72B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8362DC-2F6C-632D-5FFA-714A4023DC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5A1E8B-10AE-CB55-926C-23EA10595A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62" y="2193777"/>
            <a:ext cx="6258475" cy="3084787"/>
          </a:xfrm>
          <a:prstGeom prst="rect">
            <a:avLst/>
          </a:prstGeom>
          <a:effectLst>
            <a:softEdge rad="56598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4DAF7E-C666-8519-1C30-AAE22297D6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8618" y="2082588"/>
            <a:ext cx="6110311" cy="3066037"/>
          </a:xfrm>
          <a:prstGeom prst="rect">
            <a:avLst/>
          </a:prstGeom>
          <a:effectLst>
            <a:softEdge rad="51031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8BCC1A-0F11-4952-904E-233968B21B3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63" y="5374776"/>
            <a:ext cx="6258474" cy="3084786"/>
          </a:xfrm>
          <a:prstGeom prst="rect">
            <a:avLst/>
          </a:prstGeom>
          <a:effectLst>
            <a:softEdge rad="51722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EE5D7F-2FF6-EC0E-C0C2-ED653CDAA8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400" y="5374775"/>
            <a:ext cx="6257553" cy="3151287"/>
          </a:xfrm>
          <a:prstGeom prst="rect">
            <a:avLst/>
          </a:prstGeom>
          <a:effectLst>
            <a:softEdge rad="42932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A4F456-FB40-5CCB-15C3-F2476607B53A}"/>
              </a:ext>
            </a:extLst>
          </p:cNvPr>
          <p:cNvSpPr txBox="1"/>
          <p:nvPr/>
        </p:nvSpPr>
        <p:spPr>
          <a:xfrm>
            <a:off x="2878076" y="8978361"/>
            <a:ext cx="711372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Cobb County School District, Georgia, USA</a:t>
            </a:r>
          </a:p>
        </p:txBody>
      </p:sp>
    </p:spTree>
    <p:extLst>
      <p:ext uri="{BB962C8B-B14F-4D97-AF65-F5344CB8AC3E}">
        <p14:creationId xmlns:p14="http://schemas.microsoft.com/office/powerpoint/2010/main" val="1131380710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F63611-CF6E-83AF-E4F7-4ED7C5DE5E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4" name="Picture 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E53B8CF-D1E8-90D6-8272-E1B903375A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E063AB-C0B5-1B51-6E1C-80D47BABB094}"/>
              </a:ext>
            </a:extLst>
          </p:cNvPr>
          <p:cNvSpPr txBox="1"/>
          <p:nvPr/>
        </p:nvSpPr>
        <p:spPr>
          <a:xfrm>
            <a:off x="3461143" y="9126564"/>
            <a:ext cx="608251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1800" dirty="0">
                <a:solidFill>
                  <a:schemeClr val="bg1"/>
                </a:solidFill>
              </a:rPr>
              <a:t>Hampton Park Primary School, Victoria, Australia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6844E-07EA-8F41-0A3F-7B9B0059F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0920" y="1864457"/>
            <a:ext cx="10642959" cy="7113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8B8F73-5FE6-57ED-CED2-A143A372E3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666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F63611-CF6E-83AF-E4F7-4ED7C5DE5E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4" name="Picture 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E53B8CF-D1E8-90D6-8272-E1B903375A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E063AB-C0B5-1B51-6E1C-80D47BABB094}"/>
              </a:ext>
            </a:extLst>
          </p:cNvPr>
          <p:cNvSpPr txBox="1"/>
          <p:nvPr/>
        </p:nvSpPr>
        <p:spPr>
          <a:xfrm>
            <a:off x="4087776" y="9374009"/>
            <a:ext cx="608251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1800" dirty="0">
                <a:solidFill>
                  <a:schemeClr val="bg1"/>
                </a:solidFill>
              </a:rPr>
              <a:t>Hampton Park Primary School, Victoria, Australia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09055-8BF9-8BEA-30F3-169363E4D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722" y="1811813"/>
            <a:ext cx="11572790" cy="74322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9BCA95-72A4-2735-4440-42E2AE8EFA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118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4BCCC351-4DC5-4ADF-77AE-5A4A14861E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246" y="1917353"/>
            <a:ext cx="8453796" cy="6292361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B195A6E-04BC-A0A3-880D-8129973E1B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123" y="3223278"/>
            <a:ext cx="8214127" cy="6292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D44360-EA5C-1475-CC6F-5E2978D09C2E}"/>
              </a:ext>
            </a:extLst>
          </p:cNvPr>
          <p:cNvSpPr txBox="1"/>
          <p:nvPr/>
        </p:nvSpPr>
        <p:spPr>
          <a:xfrm rot="20457173">
            <a:off x="10333946" y="668333"/>
            <a:ext cx="2250437" cy="595035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B022710-EF28-5C98-A5AF-A3D8B7FDD725}"/>
              </a:ext>
            </a:extLst>
          </p:cNvPr>
          <p:cNvSpPr/>
          <p:nvPr/>
        </p:nvSpPr>
        <p:spPr>
          <a:xfrm>
            <a:off x="630548" y="3685926"/>
            <a:ext cx="914400" cy="914400"/>
          </a:xfrm>
          <a:prstGeom prst="ellipse">
            <a:avLst/>
          </a:prstGeom>
          <a:blipFill rotWithShape="1">
            <a:blip r:embed="rId5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4EA2CE-5134-6485-1585-183DEF792BF2}"/>
              </a:ext>
            </a:extLst>
          </p:cNvPr>
          <p:cNvSpPr/>
          <p:nvPr/>
        </p:nvSpPr>
        <p:spPr>
          <a:xfrm>
            <a:off x="641165" y="4778910"/>
            <a:ext cx="914400" cy="914400"/>
          </a:xfrm>
          <a:prstGeom prst="ellipse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97B5D5-3C7C-5C44-84A9-10A24D641ABC}"/>
              </a:ext>
            </a:extLst>
          </p:cNvPr>
          <p:cNvSpPr/>
          <p:nvPr/>
        </p:nvSpPr>
        <p:spPr>
          <a:xfrm>
            <a:off x="634658" y="5871894"/>
            <a:ext cx="914400" cy="914400"/>
          </a:xfrm>
          <a:prstGeom prst="ellipse">
            <a:avLst/>
          </a:prstGeom>
          <a:solidFill>
            <a:srgbClr val="21A647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48B6952-DB17-343A-8EDD-E811CE886F72}"/>
              </a:ext>
            </a:extLst>
          </p:cNvPr>
          <p:cNvSpPr/>
          <p:nvPr/>
        </p:nvSpPr>
        <p:spPr>
          <a:xfrm>
            <a:off x="630548" y="6964878"/>
            <a:ext cx="914400" cy="914400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AB4A9C-63A1-7246-B2BD-52F698154B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179682" y="213155"/>
            <a:ext cx="1739967" cy="2146516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97F395-88ED-77B3-FEAC-FAB91FBB0AE8}"/>
              </a:ext>
            </a:extLst>
          </p:cNvPr>
          <p:cNvSpPr txBox="1"/>
          <p:nvPr/>
        </p:nvSpPr>
        <p:spPr>
          <a:xfrm>
            <a:off x="2040017" y="118147"/>
            <a:ext cx="9209208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</a:t>
            </a:r>
          </a:p>
          <a:p>
            <a:pPr algn="l" rtl="0" latinLnBrk="1" hangingPunct="0"/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Pathways to Strengthen Voice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66234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70322" y="746518"/>
            <a:ext cx="10246716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12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kumimoji="0" lang="en-US" sz="125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800" y="1655373"/>
            <a:ext cx="8249920" cy="8227781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896567" y="8650066"/>
            <a:ext cx="1059264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https://quagliainstitute.org/kansas-multi-tier-system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C7A430C9-9224-B9FE-4125-0FD17DE5529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784" y="1961804"/>
            <a:ext cx="6187786" cy="6187786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D57F5EBE-A02E-B358-F398-DBD1BCB23BD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198" y="3699231"/>
            <a:ext cx="5335681" cy="2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30346"/>
            <a:ext cx="13004800" cy="2475396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Rolling Reflections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681BA9-042D-5D4E-B420-90C73AC096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07348" y="11333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F0398E5-BABB-514C-BA91-1BAC365860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833" y="7020734"/>
            <a:ext cx="2029798" cy="2076772"/>
          </a:xfrm>
          <a:prstGeom prst="rect">
            <a:avLst/>
          </a:prstGeom>
          <a:effectLst>
            <a:softEdge rad="156267"/>
          </a:effec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D876C14-06B5-384C-B9BB-DC62BC1BA6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0192" y="4293028"/>
            <a:ext cx="2095320" cy="2153438"/>
          </a:xfrm>
          <a:prstGeom prst="rect">
            <a:avLst/>
          </a:prstGeom>
          <a:effectLst>
            <a:softEdge rad="128775"/>
          </a:effec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1B8BE647-15C5-2A4C-9F07-8744F7D822C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304" y="1549831"/>
            <a:ext cx="1928083" cy="2309248"/>
          </a:xfrm>
          <a:prstGeom prst="rect">
            <a:avLst/>
          </a:prstGeom>
          <a:effectLst>
            <a:softEdge rad="93245"/>
          </a:effectLst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D76A4E2-E497-B448-8666-72CE7F386D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73" y="7082726"/>
            <a:ext cx="2320914" cy="2216258"/>
          </a:xfrm>
          <a:prstGeom prst="rect">
            <a:avLst/>
          </a:prstGeom>
          <a:effectLst>
            <a:softEdge rad="205496"/>
          </a:effectLst>
        </p:spPr>
      </p:pic>
      <p:pic>
        <p:nvPicPr>
          <p:cNvPr id="16" name="Picture 15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5EEC6DC8-9508-EB43-A65C-B7E9D2EE513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75" y="4277532"/>
            <a:ext cx="2643522" cy="2187530"/>
          </a:xfrm>
          <a:prstGeom prst="rect">
            <a:avLst/>
          </a:prstGeom>
          <a:effectLst>
            <a:softEdge rad="233796"/>
          </a:effectLst>
        </p:spPr>
      </p:pic>
      <p:pic>
        <p:nvPicPr>
          <p:cNvPr id="18" name="Picture 17" descr="Shape, square&#10;&#10;Description automatically generated">
            <a:extLst>
              <a:ext uri="{FF2B5EF4-FFF2-40B4-BE49-F238E27FC236}">
                <a16:creationId xmlns:a16="http://schemas.microsoft.com/office/drawing/2014/main" id="{2983B3BC-6246-2A4A-B0BC-76157BA431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5980" y="1642822"/>
            <a:ext cx="2406496" cy="2138765"/>
          </a:xfrm>
          <a:prstGeom prst="rect">
            <a:avLst/>
          </a:prstGeom>
          <a:effectLst>
            <a:softEdge rad="162522"/>
          </a:effec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65B9CF7-8A9B-3F4D-A062-734D9417CFCA}"/>
              </a:ext>
            </a:extLst>
          </p:cNvPr>
          <p:cNvSpPr txBox="1">
            <a:spLocks/>
          </p:cNvSpPr>
          <p:nvPr/>
        </p:nvSpPr>
        <p:spPr>
          <a:xfrm>
            <a:off x="2570136" y="1397349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sticking with you from the Voice definition?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DFC75-743B-D644-8CE6-D4FF4FFEFCD4}"/>
              </a:ext>
            </a:extLst>
          </p:cNvPr>
          <p:cNvSpPr txBox="1">
            <a:spLocks/>
          </p:cNvSpPr>
          <p:nvPr/>
        </p:nvSpPr>
        <p:spPr>
          <a:xfrm>
            <a:off x="2627178" y="4091735"/>
            <a:ext cx="4366126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voice skills are you going to intentionally develop in students?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E8E6136-249B-904B-B247-9518D52809DE}"/>
              </a:ext>
            </a:extLst>
          </p:cNvPr>
          <p:cNvSpPr txBox="1">
            <a:spLocks/>
          </p:cNvSpPr>
          <p:nvPr/>
        </p:nvSpPr>
        <p:spPr>
          <a:xfrm>
            <a:off x="2592476" y="7075713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connections can you make to the Kansas State Board &amp; Social Emotional Goals?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04FF4BF-DDD6-4B41-9FEE-4B07E6181F0C}"/>
              </a:ext>
            </a:extLst>
          </p:cNvPr>
          <p:cNvSpPr txBox="1">
            <a:spLocks/>
          </p:cNvSpPr>
          <p:nvPr/>
        </p:nvSpPr>
        <p:spPr>
          <a:xfrm>
            <a:off x="8879667" y="1363770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Which SV Pathways are you most interested in exploring?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DB54A5B-F569-AA47-A3D2-714AF73F935C}"/>
              </a:ext>
            </a:extLst>
          </p:cNvPr>
          <p:cNvSpPr txBox="1">
            <a:spLocks/>
          </p:cNvSpPr>
          <p:nvPr/>
        </p:nvSpPr>
        <p:spPr>
          <a:xfrm>
            <a:off x="9017859" y="4181001"/>
            <a:ext cx="3972733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key take away from this session will you share with a colleague?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3D1D33A-EC9A-694B-AF59-507BCFE9A3DC}"/>
              </a:ext>
            </a:extLst>
          </p:cNvPr>
          <p:cNvSpPr txBox="1">
            <a:spLocks/>
          </p:cNvSpPr>
          <p:nvPr/>
        </p:nvSpPr>
        <p:spPr>
          <a:xfrm>
            <a:off x="8741473" y="7164874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Wild Card! Share anything you want related to Student Voice!</a:t>
            </a:r>
          </a:p>
        </p:txBody>
      </p:sp>
    </p:spTree>
    <p:extLst>
      <p:ext uri="{BB962C8B-B14F-4D97-AF65-F5344CB8AC3E}">
        <p14:creationId xmlns:p14="http://schemas.microsoft.com/office/powerpoint/2010/main" val="25959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46944"/>
            <a:ext cx="11800315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Dr. Russ in the Hot Seat! </a:t>
            </a: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  <a:sym typeface="Wingdings" pitchFamily="2" charset="2"/>
              </a:rPr>
              <a:t></a:t>
            </a:r>
            <a:endParaRPr lang="en-US" sz="6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6" name="Picture 5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A3AA0C82-9AFC-48EB-3FED-B9B195CFDD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173" y="1868208"/>
            <a:ext cx="5330012" cy="7110153"/>
          </a:xfrm>
          <a:prstGeom prst="rect">
            <a:avLst/>
          </a:prstGeom>
          <a:effectLst>
            <a:softEdge rad="139950"/>
          </a:effectLst>
        </p:spPr>
      </p:pic>
    </p:spTree>
    <p:extLst>
      <p:ext uri="{BB962C8B-B14F-4D97-AF65-F5344CB8AC3E}">
        <p14:creationId xmlns:p14="http://schemas.microsoft.com/office/powerpoint/2010/main" val="128738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289599"/>
            <a:ext cx="12662460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What is your “Mic Drop” moment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of learning from today?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picture containing person, sport, player, crowd&#10;&#10;Description automatically generated">
            <a:extLst>
              <a:ext uri="{FF2B5EF4-FFF2-40B4-BE49-F238E27FC236}">
                <a16:creationId xmlns:a16="http://schemas.microsoft.com/office/drawing/2014/main" id="{6DCF7E58-B837-2E7A-AD82-E0C59E7B9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131" y="1999587"/>
            <a:ext cx="7261412" cy="7261412"/>
          </a:xfrm>
          <a:prstGeom prst="rect">
            <a:avLst/>
          </a:prstGeom>
          <a:effectLst>
            <a:softEdge rad="241565"/>
          </a:effectLst>
        </p:spPr>
      </p:pic>
    </p:spTree>
    <p:extLst>
      <p:ext uri="{BB962C8B-B14F-4D97-AF65-F5344CB8AC3E}">
        <p14:creationId xmlns:p14="http://schemas.microsoft.com/office/powerpoint/2010/main" val="42291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7027" y="2702872"/>
            <a:ext cx="6313874" cy="50249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your mic drop moment of learning from this discussion on Student Voice?</a:t>
            </a: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664677" y="569582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Mic Drop Moments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Google Shape;245;p39">
            <a:extLst>
              <a:ext uri="{FF2B5EF4-FFF2-40B4-BE49-F238E27FC236}">
                <a16:creationId xmlns:a16="http://schemas.microsoft.com/office/drawing/2014/main" id="{08B1026F-6267-5C42-8C5B-B400F242062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46628">
            <a:off x="1398723" y="2242015"/>
            <a:ext cx="4384517" cy="6561576"/>
          </a:xfrm>
          <a:prstGeom prst="rect">
            <a:avLst/>
          </a:prstGeom>
          <a:noFill/>
          <a:ln>
            <a:noFill/>
          </a:ln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41266252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4510" y="2515851"/>
            <a:ext cx="16073819" cy="179330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Dynamics</a:t>
            </a:r>
            <a:b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3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0" y="3827473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October 5</a:t>
            </a:r>
            <a:r>
              <a:rPr lang="en-US" b="1" spc="213" baseline="30000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&amp; 6</a:t>
            </a:r>
            <a:r>
              <a:rPr lang="en-US" b="1" spc="213" baseline="30000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, 2022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quagliainstitute.org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180981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165524</TotalTime>
  <Words>1307</Words>
  <Application>Microsoft Macintosh PowerPoint</Application>
  <PresentationFormat>Custom</PresentationFormat>
  <Paragraphs>312</Paragraphs>
  <Slides>86</Slides>
  <Notes>44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4" baseType="lpstr">
      <vt:lpstr>Arial</vt:lpstr>
      <vt:lpstr>Calibri</vt:lpstr>
      <vt:lpstr>Chalkduster</vt:lpstr>
      <vt:lpstr>Comic Sans MS</vt:lpstr>
      <vt:lpstr>Helvetica Light</vt:lpstr>
      <vt:lpstr>Helvetica Neue</vt:lpstr>
      <vt:lpstr>Marker Felt</vt:lpstr>
      <vt:lpstr>White</vt:lpstr>
      <vt:lpstr>PowerPoint Presentation</vt:lpstr>
      <vt:lpstr>PowerPoint Presentation</vt:lpstr>
      <vt:lpstr>PowerPoint Presentation</vt:lpstr>
      <vt:lpstr>Session Goals</vt:lpstr>
      <vt:lpstr>Making Connections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Academic Speed Dating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Morning Wrap Up</vt:lpstr>
      <vt:lpstr>PowerPoint Presentation</vt:lpstr>
      <vt:lpstr>Story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Rolling Reflections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710</cp:revision>
  <cp:lastPrinted>2022-09-30T01:17:24Z</cp:lastPrinted>
  <dcterms:modified xsi:type="dcterms:W3CDTF">2023-01-12T19:34:33Z</dcterms:modified>
</cp:coreProperties>
</file>