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handoutMasterIdLst>
    <p:handoutMasterId r:id="rId58"/>
  </p:handoutMasterIdLst>
  <p:sldIdLst>
    <p:sldId id="970" r:id="rId2"/>
    <p:sldId id="4571" r:id="rId3"/>
    <p:sldId id="4569" r:id="rId4"/>
    <p:sldId id="4570" r:id="rId5"/>
    <p:sldId id="1373" r:id="rId6"/>
    <p:sldId id="1397" r:id="rId7"/>
    <p:sldId id="4532" r:id="rId8"/>
    <p:sldId id="1413" r:id="rId9"/>
    <p:sldId id="1040" r:id="rId10"/>
    <p:sldId id="1398" r:id="rId11"/>
    <p:sldId id="1438" r:id="rId12"/>
    <p:sldId id="1026" r:id="rId13"/>
    <p:sldId id="826" r:id="rId14"/>
    <p:sldId id="1381" r:id="rId15"/>
    <p:sldId id="1006" r:id="rId16"/>
    <p:sldId id="1189" r:id="rId17"/>
    <p:sldId id="1414" r:id="rId18"/>
    <p:sldId id="1387" r:id="rId19"/>
    <p:sldId id="1031" r:id="rId20"/>
    <p:sldId id="1265" r:id="rId21"/>
    <p:sldId id="396" r:id="rId22"/>
    <p:sldId id="1384" r:id="rId23"/>
    <p:sldId id="397" r:id="rId24"/>
    <p:sldId id="398" r:id="rId25"/>
    <p:sldId id="340" r:id="rId26"/>
    <p:sldId id="4533" r:id="rId27"/>
    <p:sldId id="4534" r:id="rId28"/>
    <p:sldId id="403" r:id="rId29"/>
    <p:sldId id="399" r:id="rId30"/>
    <p:sldId id="400" r:id="rId31"/>
    <p:sldId id="401" r:id="rId32"/>
    <p:sldId id="4535" r:id="rId33"/>
    <p:sldId id="4536" r:id="rId34"/>
    <p:sldId id="4537" r:id="rId35"/>
    <p:sldId id="1408" r:id="rId36"/>
    <p:sldId id="1447" r:id="rId37"/>
    <p:sldId id="1453" r:id="rId38"/>
    <p:sldId id="4572" r:id="rId39"/>
    <p:sldId id="4573" r:id="rId40"/>
    <p:sldId id="785" r:id="rId41"/>
    <p:sldId id="675" r:id="rId42"/>
    <p:sldId id="789" r:id="rId43"/>
    <p:sldId id="790" r:id="rId44"/>
    <p:sldId id="793" r:id="rId45"/>
    <p:sldId id="794" r:id="rId46"/>
    <p:sldId id="795" r:id="rId47"/>
    <p:sldId id="791" r:id="rId48"/>
    <p:sldId id="1249" r:id="rId49"/>
    <p:sldId id="343" r:id="rId50"/>
    <p:sldId id="1220" r:id="rId51"/>
    <p:sldId id="389" r:id="rId52"/>
    <p:sldId id="390" r:id="rId53"/>
    <p:sldId id="827" r:id="rId54"/>
    <p:sldId id="1410" r:id="rId55"/>
    <p:sldId id="1246" r:id="rId56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C72B"/>
    <a:srgbClr val="21A647"/>
    <a:srgbClr val="F4B7AD"/>
    <a:srgbClr val="FF68B7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83" autoAdjust="0"/>
    <p:restoredTop sz="86803" autoAdjust="0"/>
  </p:normalViewPr>
  <p:slideViewPr>
    <p:cSldViewPr snapToGrid="0" snapToObjects="1">
      <p:cViewPr varScale="1">
        <p:scale>
          <a:sx n="77" d="100"/>
          <a:sy n="77" d="100"/>
        </p:scale>
        <p:origin x="2832" y="208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3/17/26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197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406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417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4076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902103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E8075C52-2517-1740-9648-B3FA197A3066}" type="slidenum">
              <a:rPr lang="en-US">
                <a:latin typeface="Arial" pitchFamily="-65" charset="0"/>
              </a:rPr>
              <a:pPr/>
              <a:t>9</a:t>
            </a:fld>
            <a:endParaRPr lang="en-US">
              <a:latin typeface="Arial" pitchFamily="-65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aseline="0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996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2726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5118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r>
              <a:rPr lang="en-US" dirty="0"/>
              <a:t>q		    </a:t>
            </a:r>
          </a:p>
        </p:txBody>
      </p:sp>
    </p:spTree>
    <p:extLst>
      <p:ext uri="{BB962C8B-B14F-4D97-AF65-F5344CB8AC3E}">
        <p14:creationId xmlns:p14="http://schemas.microsoft.com/office/powerpoint/2010/main" val="24942750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4360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DAB3B-77B6-E04E-1DBE-3C03615C4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5CB0F7-DD9E-B4AD-FC92-7B04565D45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CB4D46-BAF6-BF7D-4304-4569D8E62C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7565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1F56F-3BA6-8CB0-4FB9-23EB6FEC6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AA2F84-4202-9157-0FA1-1305E6734F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0F440F-96E1-BA64-2FDA-C1604D9F47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2211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383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9089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43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6464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7838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68068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3117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1747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48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90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53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0383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55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algn="l" defTabSz="457200" rtl="0" eaLnBrk="1" hangingPunct="1">
              <a:lnSpc>
                <a:spcPct val="117999"/>
              </a:lnSpc>
            </a:pPr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992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75359" y="3029937"/>
            <a:ext cx="11054082" cy="249710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2275841"/>
            <a:ext cx="11704320" cy="6436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E5B17-1B6C-B140-B3A4-2DB2303588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791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57" r:id="rId3"/>
    <p:sldLayoutId id="2147483658" r:id="rId4"/>
    <p:sldLayoutId id="2147483662" r:id="rId5"/>
    <p:sldLayoutId id="2147483665" r:id="rId6"/>
    <p:sldLayoutId id="2147483668" r:id="rId7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1099356131/fe873ec26f" TargetMode="External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youtu.be/aut4gPpBkXo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iff"/><Relationship Id="rId3" Type="http://schemas.openxmlformats.org/officeDocument/2006/relationships/image" Target="../media/image13.png"/><Relationship Id="rId7" Type="http://schemas.microsoft.com/office/2007/relationships/hdphoto" Target="../media/hdphoto4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tiff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iff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qisva/dancingguy" TargetMode="External"/><Relationship Id="rId2" Type="http://schemas.openxmlformats.org/officeDocument/2006/relationships/hyperlink" Target="https://youtu.be/FVVPi4v2D94" TargetMode="Externa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jpg"/><Relationship Id="rId4" Type="http://schemas.openxmlformats.org/officeDocument/2006/relationships/image" Target="../media/image6.tif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tif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tif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tif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tif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tif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tif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tif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tif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tiff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058" y="8461369"/>
            <a:ext cx="6716684" cy="11320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-1838739" y="4876800"/>
            <a:ext cx="16073819" cy="1793305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54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Purpose: Developing the</a:t>
            </a:r>
            <a:br>
              <a:rPr lang="en-US" sz="54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54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Leader in ALL Students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-201560" y="5544926"/>
            <a:ext cx="13165220" cy="2716635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br>
              <a:rPr lang="en-US" sz="1200" b="1" spc="213" dirty="0">
                <a:ln w="11430"/>
                <a:solidFill>
                  <a:srgbClr val="97C72B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br>
              <a:rPr lang="en-US" sz="1200" b="1" spc="213" dirty="0">
                <a:ln w="11430"/>
                <a:solidFill>
                  <a:srgbClr val="97C72B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Session #6 March 6, 2026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Lisa Lande</a:t>
            </a:r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E77CEF84-0373-2B05-DFBF-D625CF600E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921" y="214496"/>
            <a:ext cx="4818203" cy="4462496"/>
          </a:xfrm>
          <a:prstGeom prst="rect">
            <a:avLst/>
          </a:prstGeom>
          <a:effectLst>
            <a:softEdge rad="57466"/>
          </a:effectLst>
        </p:spPr>
      </p:pic>
    </p:spTree>
    <p:extLst>
      <p:ext uri="{BB962C8B-B14F-4D97-AF65-F5344CB8AC3E}">
        <p14:creationId xmlns:p14="http://schemas.microsoft.com/office/powerpoint/2010/main" val="113049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DC2EC-7FBB-44CC-0C1B-ACF1886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2BDC3-413D-CF29-F624-3BBCA7EDF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>
            <a:extLst>
              <a:ext uri="{FF2B5EF4-FFF2-40B4-BE49-F238E27FC236}">
                <a16:creationId xmlns:a16="http://schemas.microsoft.com/office/drawing/2014/main" id="{9A8D6EFF-5EA4-4CA1-B0EA-B8AE742CED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F63F85-B991-1BFE-195D-8CD3F989D4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74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9F44A4-85F6-BA96-FA0F-5B57F7DC6A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FD63534-07D6-3AEF-5D32-DC18B5A31D35}"/>
              </a:ext>
            </a:extLst>
          </p:cNvPr>
          <p:cNvSpPr txBox="1">
            <a:spLocks/>
          </p:cNvSpPr>
          <p:nvPr/>
        </p:nvSpPr>
        <p:spPr>
          <a:xfrm>
            <a:off x="684260" y="2537582"/>
            <a:ext cx="11054082" cy="3980577"/>
          </a:xfrm>
          <a:prstGeom prst="rect">
            <a:avLst/>
          </a:prstGeom>
          <a:ln w="12700" cap="flat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584200" rtl="0" latinLnBrk="1" hangingPunct="0"/>
            <a:r>
              <a:rPr lang="en-US" sz="36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  <a:br>
              <a:rPr lang="en-US" sz="36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</a:br>
            <a:r>
              <a:rPr lang="en-US" sz="36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  <a:hlinkClick r:id="rId3"/>
              </a:rPr>
              <a:t>https://vimeo.com/1099356131/fe873ec26f</a:t>
            </a:r>
            <a:r>
              <a:rPr lang="en-US" sz="36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 </a:t>
            </a:r>
          </a:p>
          <a:p>
            <a:pPr defTabSz="584200" rtl="0" latinLnBrk="1" hangingPunct="0"/>
            <a:r>
              <a:rPr lang="en-US" sz="36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or</a:t>
            </a:r>
            <a:endParaRPr lang="en-US" sz="3600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defTabSz="584200" rtl="0" latinLnBrk="1" hangingPunct="0"/>
            <a:endParaRPr lang="en-US" sz="3600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defTabSz="584200" rtl="0" latinLnBrk="1" hangingPunct="0"/>
            <a:r>
              <a:rPr lang="en-US" sz="36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YouTube: </a:t>
            </a:r>
            <a:br>
              <a:rPr lang="en-US" sz="36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</a:br>
            <a:r>
              <a:rPr lang="en-US" sz="36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  <a:hlinkClick r:id="rId4"/>
              </a:rPr>
              <a:t>https://youtu.be/aut4gPpBkXo</a:t>
            </a:r>
            <a:r>
              <a:rPr lang="en-US" sz="36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 </a:t>
            </a:r>
          </a:p>
          <a:p>
            <a:pPr defTabSz="584200" rtl="0" latinLnBrk="1" hangingPunct="0"/>
            <a:endParaRPr lang="en-US" sz="3600" dirty="0">
              <a:solidFill>
                <a:srgbClr val="000000"/>
              </a:solidFill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61C94E-FE3A-0F88-ADCB-1F5AFAC7228C}"/>
              </a:ext>
            </a:extLst>
          </p:cNvPr>
          <p:cNvSpPr txBox="1"/>
          <p:nvPr/>
        </p:nvSpPr>
        <p:spPr>
          <a:xfrm>
            <a:off x="0" y="533331"/>
            <a:ext cx="1300480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The Life of an E</a:t>
            </a: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moji</a:t>
            </a:r>
          </a:p>
        </p:txBody>
      </p:sp>
    </p:spTree>
    <p:extLst>
      <p:ext uri="{BB962C8B-B14F-4D97-AF65-F5344CB8AC3E}">
        <p14:creationId xmlns:p14="http://schemas.microsoft.com/office/powerpoint/2010/main" val="248817904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70BFE-3FC9-FD0A-0BCF-9E868CF79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102" y="1349433"/>
            <a:ext cx="11054082" cy="2315183"/>
          </a:xfrm>
        </p:spPr>
        <p:txBody>
          <a:bodyPr/>
          <a:lstStyle/>
          <a:p>
            <a:r>
              <a:rPr lang="en-US" sz="6000" dirty="0">
                <a:solidFill>
                  <a:srgbClr val="FFFF00"/>
                </a:solidFill>
                <a:latin typeface="Chalkduster"/>
              </a:rPr>
              <a:t>Emoji Challenge</a:t>
            </a:r>
            <a:br>
              <a:rPr lang="en-AU" sz="6600" dirty="0">
                <a:solidFill>
                  <a:srgbClr val="FFFF00"/>
                </a:solidFill>
                <a:latin typeface="Chalkduster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85C3E4-EB48-9CE2-8853-60E78A79CA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1976" y="5402774"/>
            <a:ext cx="9103361" cy="420101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Crate an Emoji that represents you &amp; your voice at Jefferson.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4A7961-49A0-EA2C-31A7-5D14FCDCA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pic>
        <p:nvPicPr>
          <p:cNvPr id="6" name="Picture 5" descr="A group of emojis with different expressions&#10;&#10;Description automatically generated">
            <a:extLst>
              <a:ext uri="{FF2B5EF4-FFF2-40B4-BE49-F238E27FC236}">
                <a16:creationId xmlns:a16="http://schemas.microsoft.com/office/drawing/2014/main" id="{1071A4DA-635D-E4CE-A20F-499317BB82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75863">
            <a:off x="650700" y="996278"/>
            <a:ext cx="3962472" cy="3769181"/>
          </a:xfrm>
          <a:prstGeom prst="rect">
            <a:avLst/>
          </a:prstGeom>
          <a:effectLst>
            <a:softEdge rad="152067"/>
          </a:effectLst>
        </p:spPr>
      </p:pic>
    </p:spTree>
    <p:extLst>
      <p:ext uri="{BB962C8B-B14F-4D97-AF65-F5344CB8AC3E}">
        <p14:creationId xmlns:p14="http://schemas.microsoft.com/office/powerpoint/2010/main" val="80971823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0" y="142455"/>
            <a:ext cx="13004800" cy="2590167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  <a:t>Goals for Today</a:t>
            </a:r>
          </a:p>
        </p:txBody>
      </p:sp>
      <p:sp>
        <p:nvSpPr>
          <p:cNvPr id="4" name="Rectangle 3"/>
          <p:cNvSpPr/>
          <p:nvPr/>
        </p:nvSpPr>
        <p:spPr>
          <a:xfrm>
            <a:off x="76003" y="2914052"/>
            <a:ext cx="130048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Continue our journey to amplify student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voice &amp; grow a Community Schools culture of partnership. 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Explore the Guiding Principle of Purpose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&amp; consider how this connects to Student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Voice &amp; the Community Schools goals.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Apply learning to the Community Schools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Implementation Team efforts at Jefferson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High School, particularly in relation to BSAP.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585550" y="187178"/>
            <a:ext cx="1190453" cy="675997"/>
          </a:xfrm>
          <a:prstGeom prst="rect">
            <a:avLst/>
          </a:prstGeom>
        </p:spPr>
      </p:pic>
      <p:pic>
        <p:nvPicPr>
          <p:cNvPr id="5" name="Picture 4" descr="A drawing of a target with a arrow in the middle&#10;&#10;Description automatically generated">
            <a:extLst>
              <a:ext uri="{FF2B5EF4-FFF2-40B4-BE49-F238E27FC236}">
                <a16:creationId xmlns:a16="http://schemas.microsoft.com/office/drawing/2014/main" id="{B66475C5-86A3-300B-B733-77AAE8DD22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1435">
            <a:off x="824835" y="322423"/>
            <a:ext cx="1805140" cy="2256424"/>
          </a:xfrm>
          <a:prstGeom prst="rect">
            <a:avLst/>
          </a:prstGeom>
          <a:effectLst>
            <a:softEdge rad="87442"/>
          </a:effectLst>
        </p:spPr>
      </p:pic>
    </p:spTree>
    <p:extLst>
      <p:ext uri="{BB962C8B-B14F-4D97-AF65-F5344CB8AC3E}">
        <p14:creationId xmlns:p14="http://schemas.microsoft.com/office/powerpoint/2010/main" val="230154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8825" y="187539"/>
            <a:ext cx="13004800" cy="2590167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  <a:t>Vision &amp; Purpose</a:t>
            </a:r>
          </a:p>
        </p:txBody>
      </p:sp>
      <p:sp>
        <p:nvSpPr>
          <p:cNvPr id="4" name="Rectangle 3"/>
          <p:cNvSpPr/>
          <p:nvPr/>
        </p:nvSpPr>
        <p:spPr>
          <a:xfrm>
            <a:off x="404475" y="2808084"/>
            <a:ext cx="12195849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 latinLnBrk="1" hangingPunct="0"/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rtl="0" latinLnBrk="1" hangingPunct="0"/>
            <a:r>
              <a:rPr lang="en-US" dirty="0">
                <a:solidFill>
                  <a:srgbClr val="FFFF00"/>
                </a:solidFill>
                <a:latin typeface="Chalkduster"/>
                <a:cs typeface="Chalkduster"/>
              </a:rPr>
              <a:t>Community Schools Vision: </a:t>
            </a: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A family of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learning where educators, families, &amp;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community members work together to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prepare students in achieving their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academic &amp; career dreams.</a:t>
            </a:r>
          </a:p>
          <a:p>
            <a:pPr rtl="0" latinLnBrk="1" hangingPunct="0"/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rtl="0" latinLnBrk="1" hangingPunct="0"/>
            <a:r>
              <a:rPr lang="en-US" dirty="0">
                <a:solidFill>
                  <a:srgbClr val="FFFF00"/>
                </a:solidFill>
                <a:latin typeface="Chalkduster"/>
                <a:cs typeface="Chalkduster"/>
              </a:rPr>
              <a:t>BSAP Team Purpose: </a:t>
            </a: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Supports the social,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emotional, &amp; academic needs of our Black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students. It builds on the assets of the Black community &amp; works towards preserving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its history. </a:t>
            </a:r>
          </a:p>
          <a:p>
            <a:pPr rtl="0" latinLnBrk="1" hangingPunct="0"/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cartoon of a person throwing stars&#10;&#10;Description automatically generated">
            <a:extLst>
              <a:ext uri="{FF2B5EF4-FFF2-40B4-BE49-F238E27FC236}">
                <a16:creationId xmlns:a16="http://schemas.microsoft.com/office/drawing/2014/main" id="{D70EC0BF-2926-700B-B478-52D485DA91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5439">
            <a:off x="332358" y="187539"/>
            <a:ext cx="2311089" cy="3005656"/>
          </a:xfrm>
          <a:prstGeom prst="rect">
            <a:avLst/>
          </a:prstGeom>
          <a:effectLst>
            <a:softEdge rad="104379"/>
          </a:effectLst>
        </p:spPr>
      </p:pic>
    </p:spTree>
    <p:extLst>
      <p:ext uri="{BB962C8B-B14F-4D97-AF65-F5344CB8AC3E}">
        <p14:creationId xmlns:p14="http://schemas.microsoft.com/office/powerpoint/2010/main" val="213053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531D5-8B3B-CF02-F22C-B3EC19A6B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59F3A9-FE49-ED77-56DF-20D07DD88D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18" t="3125" r="4167" b="10937"/>
          <a:stretch>
            <a:fillRect/>
          </a:stretch>
        </p:blipFill>
        <p:spPr>
          <a:xfrm>
            <a:off x="2592584" y="202020"/>
            <a:ext cx="7819631" cy="9349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611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46762BE-A63D-CA45-A076-149CED53D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E1EE20-9B82-F905-4DFB-C8424F48C54F}"/>
              </a:ext>
            </a:extLst>
          </p:cNvPr>
          <p:cNvSpPr txBox="1">
            <a:spLocks/>
          </p:cNvSpPr>
          <p:nvPr/>
        </p:nvSpPr>
        <p:spPr>
          <a:xfrm>
            <a:off x="1562297" y="99241"/>
            <a:ext cx="13004800" cy="2590167"/>
          </a:xfrm>
          <a:prstGeom prst="rect">
            <a:avLst/>
          </a:prstGeom>
        </p:spPr>
        <p:txBody>
          <a:bodyPr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  <a:t>Voice &amp; Aspirations</a:t>
            </a:r>
            <a:b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  <a:t>JENGA Review</a:t>
            </a:r>
          </a:p>
        </p:txBody>
      </p:sp>
      <p:pic>
        <p:nvPicPr>
          <p:cNvPr id="7" name="Picture 6" descr="A hand reaching for blocks&#10;&#10;AI-generated content may be incorrect.">
            <a:extLst>
              <a:ext uri="{FF2B5EF4-FFF2-40B4-BE49-F238E27FC236}">
                <a16:creationId xmlns:a16="http://schemas.microsoft.com/office/drawing/2014/main" id="{5CDF0DD1-66E2-9859-D5AB-3EADA5527E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72" y="2823677"/>
            <a:ext cx="4390655" cy="6538772"/>
          </a:xfrm>
          <a:prstGeom prst="rect">
            <a:avLst/>
          </a:prstGeom>
          <a:effectLst>
            <a:softEdge rad="103627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28236C-3DEA-25F1-2F25-3E2B0AC003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3349">
            <a:off x="342185" y="1814343"/>
            <a:ext cx="4002987" cy="2590168"/>
          </a:xfrm>
          <a:prstGeom prst="rect">
            <a:avLst/>
          </a:prstGeo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3947248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42900" y="-2057399"/>
            <a:ext cx="12439137" cy="4035394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endParaRPr lang="en-US" sz="768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The 3 Components of Student Voice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42107" y="1821973"/>
            <a:ext cx="13230124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Sharing thoughts &amp; ideas in an environment underpinned by trust &amp; respect.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3874" y="4600708"/>
            <a:ext cx="12618163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Offering realistic suggestions for the</a:t>
            </a:r>
            <a:b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good of the whole.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7307" y="7713107"/>
            <a:ext cx="12618165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chemeClr val="bg1"/>
                </a:solidFill>
                <a:latin typeface="Chalkduster"/>
                <a:cs typeface="Chalkduster"/>
              </a:rPr>
              <a:t>Accepting responsibility for not only what is said but also what needs to be done.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C2BFC9BF-2E41-E944-A860-4225FCC43B19}"/>
              </a:ext>
            </a:extLst>
          </p:cNvPr>
          <p:cNvSpPr/>
          <p:nvPr/>
        </p:nvSpPr>
        <p:spPr>
          <a:xfrm>
            <a:off x="4042715" y="3282061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14BDADBE-9F39-F548-A0AF-1940268B2597}"/>
              </a:ext>
            </a:extLst>
          </p:cNvPr>
          <p:cNvSpPr/>
          <p:nvPr/>
        </p:nvSpPr>
        <p:spPr>
          <a:xfrm>
            <a:off x="7900699" y="3268504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609D26B9-B50B-D64F-A504-A3076ACF73FD}"/>
              </a:ext>
            </a:extLst>
          </p:cNvPr>
          <p:cNvSpPr/>
          <p:nvPr/>
        </p:nvSpPr>
        <p:spPr>
          <a:xfrm>
            <a:off x="2732990" y="6325318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E4E4B59-C21D-B743-8F56-4C10E99A79F2}"/>
              </a:ext>
            </a:extLst>
          </p:cNvPr>
          <p:cNvSpPr/>
          <p:nvPr/>
        </p:nvSpPr>
        <p:spPr>
          <a:xfrm>
            <a:off x="6005610" y="6325317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CB67FB72-1D71-1745-A8F5-4E3E0AFE2FA2}"/>
              </a:ext>
            </a:extLst>
          </p:cNvPr>
          <p:cNvSpPr/>
          <p:nvPr/>
        </p:nvSpPr>
        <p:spPr>
          <a:xfrm>
            <a:off x="9278230" y="6344010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BE2708C-EEC2-E148-A857-BA3D4907A5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858660"/>
      </p:ext>
    </p:extLst>
  </p:cSld>
  <p:clrMapOvr>
    <a:masterClrMapping/>
  </p:clrMapOvr>
  <p:transition spd="slow">
    <p:strips dir="r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1564072" y="6354470"/>
            <a:ext cx="9233365" cy="890496"/>
          </a:xfrm>
          <a:custGeom>
            <a:avLst/>
            <a:gdLst>
              <a:gd name="connsiteX0" fmla="*/ 0 w 9233365"/>
              <a:gd name="connsiteY0" fmla="*/ 2625556 h 2659877"/>
              <a:gd name="connsiteX1" fmla="*/ 9233365 w 9233365"/>
              <a:gd name="connsiteY1" fmla="*/ 2659877 h 2659877"/>
              <a:gd name="connsiteX2" fmla="*/ 7654426 w 9233365"/>
              <a:gd name="connsiteY2" fmla="*/ 0 h 2659877"/>
              <a:gd name="connsiteX3" fmla="*/ 1613265 w 9233365"/>
              <a:gd name="connsiteY3" fmla="*/ 17160 h 2659877"/>
              <a:gd name="connsiteX4" fmla="*/ 0 w 9233365"/>
              <a:gd name="connsiteY4" fmla="*/ 2625556 h 2659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33365" h="2659877">
                <a:moveTo>
                  <a:pt x="0" y="2625556"/>
                </a:moveTo>
                <a:lnTo>
                  <a:pt x="9233365" y="2659877"/>
                </a:lnTo>
                <a:lnTo>
                  <a:pt x="7654426" y="0"/>
                </a:lnTo>
                <a:lnTo>
                  <a:pt x="1613265" y="17160"/>
                </a:lnTo>
                <a:lnTo>
                  <a:pt x="0" y="2625556"/>
                </a:lnTo>
                <a:close/>
              </a:path>
            </a:pathLst>
          </a:cu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endParaRPr lang="en-US" sz="5120">
              <a:ln>
                <a:solidFill>
                  <a:schemeClr val="tx1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2601515" y="5281016"/>
            <a:ext cx="7750977" cy="2834752"/>
          </a:xfrm>
          <a:custGeom>
            <a:avLst/>
            <a:gdLst>
              <a:gd name="connsiteX0" fmla="*/ 128291 w 7248488"/>
              <a:gd name="connsiteY0" fmla="*/ 2180706 h 2219189"/>
              <a:gd name="connsiteX1" fmla="*/ 7248488 w 7248488"/>
              <a:gd name="connsiteY1" fmla="*/ 2219189 h 2219189"/>
              <a:gd name="connsiteX2" fmla="*/ 5991228 w 7248488"/>
              <a:gd name="connsiteY2" fmla="*/ 89794 h 2219189"/>
              <a:gd name="connsiteX3" fmla="*/ 1270089 w 7248488"/>
              <a:gd name="connsiteY3" fmla="*/ 0 h 2219189"/>
              <a:gd name="connsiteX4" fmla="*/ 0 w 7248488"/>
              <a:gd name="connsiteY4" fmla="*/ 2155051 h 2219189"/>
              <a:gd name="connsiteX0" fmla="*/ 12829 w 7248488"/>
              <a:gd name="connsiteY0" fmla="*/ 2180706 h 2219189"/>
              <a:gd name="connsiteX1" fmla="*/ 7248488 w 7248488"/>
              <a:gd name="connsiteY1" fmla="*/ 2219189 h 2219189"/>
              <a:gd name="connsiteX2" fmla="*/ 5991228 w 7248488"/>
              <a:gd name="connsiteY2" fmla="*/ 89794 h 2219189"/>
              <a:gd name="connsiteX3" fmla="*/ 1270089 w 7248488"/>
              <a:gd name="connsiteY3" fmla="*/ 0 h 2219189"/>
              <a:gd name="connsiteX4" fmla="*/ 0 w 7248488"/>
              <a:gd name="connsiteY4" fmla="*/ 2155051 h 2219189"/>
              <a:gd name="connsiteX0" fmla="*/ 12829 w 7248488"/>
              <a:gd name="connsiteY0" fmla="*/ 2090912 h 2129395"/>
              <a:gd name="connsiteX1" fmla="*/ 7248488 w 7248488"/>
              <a:gd name="connsiteY1" fmla="*/ 2129395 h 2129395"/>
              <a:gd name="connsiteX2" fmla="*/ 5991228 w 7248488"/>
              <a:gd name="connsiteY2" fmla="*/ 0 h 2129395"/>
              <a:gd name="connsiteX3" fmla="*/ 1244431 w 7248488"/>
              <a:gd name="connsiteY3" fmla="*/ 0 h 2129395"/>
              <a:gd name="connsiteX4" fmla="*/ 0 w 7248488"/>
              <a:gd name="connsiteY4" fmla="*/ 2065257 h 2129395"/>
              <a:gd name="connsiteX0" fmla="*/ 28704 w 7264363"/>
              <a:gd name="connsiteY0" fmla="*/ 2090912 h 2129395"/>
              <a:gd name="connsiteX1" fmla="*/ 7264363 w 7264363"/>
              <a:gd name="connsiteY1" fmla="*/ 2129395 h 2129395"/>
              <a:gd name="connsiteX2" fmla="*/ 6007103 w 7264363"/>
              <a:gd name="connsiteY2" fmla="*/ 0 h 2129395"/>
              <a:gd name="connsiteX3" fmla="*/ 1260306 w 7264363"/>
              <a:gd name="connsiteY3" fmla="*/ 0 h 2129395"/>
              <a:gd name="connsiteX4" fmla="*/ 0 w 7264363"/>
              <a:gd name="connsiteY4" fmla="*/ 2093832 h 2129395"/>
              <a:gd name="connsiteX0" fmla="*/ 0 w 7267409"/>
              <a:gd name="connsiteY0" fmla="*/ 2090912 h 2129395"/>
              <a:gd name="connsiteX1" fmla="*/ 7267409 w 7267409"/>
              <a:gd name="connsiteY1" fmla="*/ 2129395 h 2129395"/>
              <a:gd name="connsiteX2" fmla="*/ 6010149 w 7267409"/>
              <a:gd name="connsiteY2" fmla="*/ 0 h 2129395"/>
              <a:gd name="connsiteX3" fmla="*/ 1263352 w 7267409"/>
              <a:gd name="connsiteY3" fmla="*/ 0 h 2129395"/>
              <a:gd name="connsiteX4" fmla="*/ 3046 w 7267409"/>
              <a:gd name="connsiteY4" fmla="*/ 2093832 h 2129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67409" h="2129395">
                <a:moveTo>
                  <a:pt x="0" y="2090912"/>
                </a:moveTo>
                <a:lnTo>
                  <a:pt x="7267409" y="2129395"/>
                </a:lnTo>
                <a:lnTo>
                  <a:pt x="6010149" y="0"/>
                </a:lnTo>
                <a:lnTo>
                  <a:pt x="1263352" y="0"/>
                </a:lnTo>
                <a:lnTo>
                  <a:pt x="3046" y="2093832"/>
                </a:lnTo>
              </a:path>
            </a:pathLst>
          </a:custGeom>
          <a:gradFill flip="none" rotWithShape="1">
            <a:gsLst>
              <a:gs pos="0">
                <a:srgbClr val="FFFF00"/>
              </a:gs>
              <a:gs pos="100000">
                <a:srgbClr val="0000FF"/>
              </a:gs>
              <a:gs pos="90000">
                <a:srgbClr val="0000FF"/>
              </a:gs>
            </a:gsLst>
            <a:lin ang="16200000" scaled="0"/>
            <a:tileRect/>
          </a:gradFill>
          <a:ln w="57150" cmpd="sng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6" tIns="45719" rIns="91436" bIns="45719" rtlCol="0" anchor="ctr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LISTEN</a:t>
            </a:r>
          </a:p>
        </p:txBody>
      </p:sp>
      <p:sp>
        <p:nvSpPr>
          <p:cNvPr id="5" name="Freeform 4"/>
          <p:cNvSpPr/>
          <p:nvPr/>
        </p:nvSpPr>
        <p:spPr>
          <a:xfrm>
            <a:off x="3941557" y="3450734"/>
            <a:ext cx="5070895" cy="1841655"/>
          </a:xfrm>
          <a:custGeom>
            <a:avLst/>
            <a:gdLst>
              <a:gd name="connsiteX0" fmla="*/ 0 w 4741334"/>
              <a:gd name="connsiteY0" fmla="*/ 1676400 h 1676400"/>
              <a:gd name="connsiteX1" fmla="*/ 4741334 w 4741334"/>
              <a:gd name="connsiteY1" fmla="*/ 1667933 h 1676400"/>
              <a:gd name="connsiteX2" fmla="*/ 3725334 w 4741334"/>
              <a:gd name="connsiteY2" fmla="*/ 0 h 1676400"/>
              <a:gd name="connsiteX3" fmla="*/ 999067 w 4741334"/>
              <a:gd name="connsiteY3" fmla="*/ 16933 h 1676400"/>
              <a:gd name="connsiteX4" fmla="*/ 0 w 4741334"/>
              <a:gd name="connsiteY4" fmla="*/ 1676400 h 1676400"/>
              <a:gd name="connsiteX0" fmla="*/ 0 w 4741334"/>
              <a:gd name="connsiteY0" fmla="*/ 1676400 h 1679614"/>
              <a:gd name="connsiteX1" fmla="*/ 4741334 w 4741334"/>
              <a:gd name="connsiteY1" fmla="*/ 1679614 h 1679614"/>
              <a:gd name="connsiteX2" fmla="*/ 3725334 w 4741334"/>
              <a:gd name="connsiteY2" fmla="*/ 0 h 1679614"/>
              <a:gd name="connsiteX3" fmla="*/ 999067 w 4741334"/>
              <a:gd name="connsiteY3" fmla="*/ 16933 h 1679614"/>
              <a:gd name="connsiteX4" fmla="*/ 0 w 4741334"/>
              <a:gd name="connsiteY4" fmla="*/ 1676400 h 1679614"/>
              <a:gd name="connsiteX0" fmla="*/ 0 w 4750257"/>
              <a:gd name="connsiteY0" fmla="*/ 1676400 h 1679614"/>
              <a:gd name="connsiteX1" fmla="*/ 4750257 w 4750257"/>
              <a:gd name="connsiteY1" fmla="*/ 1679614 h 1679614"/>
              <a:gd name="connsiteX2" fmla="*/ 3725334 w 4750257"/>
              <a:gd name="connsiteY2" fmla="*/ 0 h 1679614"/>
              <a:gd name="connsiteX3" fmla="*/ 999067 w 4750257"/>
              <a:gd name="connsiteY3" fmla="*/ 16933 h 1679614"/>
              <a:gd name="connsiteX4" fmla="*/ 0 w 4750257"/>
              <a:gd name="connsiteY4" fmla="*/ 1676400 h 1679614"/>
              <a:gd name="connsiteX0" fmla="*/ 0 w 4750257"/>
              <a:gd name="connsiteY0" fmla="*/ 1699761 h 1702975"/>
              <a:gd name="connsiteX1" fmla="*/ 4750257 w 4750257"/>
              <a:gd name="connsiteY1" fmla="*/ 1702975 h 1702975"/>
              <a:gd name="connsiteX2" fmla="*/ 3725334 w 4750257"/>
              <a:gd name="connsiteY2" fmla="*/ 0 h 1702975"/>
              <a:gd name="connsiteX3" fmla="*/ 999067 w 4750257"/>
              <a:gd name="connsiteY3" fmla="*/ 40294 h 1702975"/>
              <a:gd name="connsiteX4" fmla="*/ 0 w 4750257"/>
              <a:gd name="connsiteY4" fmla="*/ 1699761 h 1702975"/>
              <a:gd name="connsiteX0" fmla="*/ 0 w 4750257"/>
              <a:gd name="connsiteY0" fmla="*/ 1682240 h 1685454"/>
              <a:gd name="connsiteX1" fmla="*/ 4750257 w 4750257"/>
              <a:gd name="connsiteY1" fmla="*/ 1685454 h 1685454"/>
              <a:gd name="connsiteX2" fmla="*/ 3713437 w 4750257"/>
              <a:gd name="connsiteY2" fmla="*/ 0 h 1685454"/>
              <a:gd name="connsiteX3" fmla="*/ 999067 w 4750257"/>
              <a:gd name="connsiteY3" fmla="*/ 22773 h 1685454"/>
              <a:gd name="connsiteX4" fmla="*/ 0 w 4750257"/>
              <a:gd name="connsiteY4" fmla="*/ 1682240 h 1685454"/>
              <a:gd name="connsiteX0" fmla="*/ 0 w 4750257"/>
              <a:gd name="connsiteY0" fmla="*/ 1690616 h 1693830"/>
              <a:gd name="connsiteX1" fmla="*/ 4750257 w 4750257"/>
              <a:gd name="connsiteY1" fmla="*/ 1693830 h 1693830"/>
              <a:gd name="connsiteX2" fmla="*/ 3713437 w 4750257"/>
              <a:gd name="connsiteY2" fmla="*/ 8376 h 1693830"/>
              <a:gd name="connsiteX3" fmla="*/ 824579 w 4750257"/>
              <a:gd name="connsiteY3" fmla="*/ 0 h 1693830"/>
              <a:gd name="connsiteX4" fmla="*/ 0 w 4750257"/>
              <a:gd name="connsiteY4" fmla="*/ 1690616 h 1693830"/>
              <a:gd name="connsiteX0" fmla="*/ 0 w 4750257"/>
              <a:gd name="connsiteY0" fmla="*/ 1713388 h 1716602"/>
              <a:gd name="connsiteX1" fmla="*/ 4750257 w 4750257"/>
              <a:gd name="connsiteY1" fmla="*/ 1716602 h 1716602"/>
              <a:gd name="connsiteX2" fmla="*/ 3903789 w 4750257"/>
              <a:gd name="connsiteY2" fmla="*/ 0 h 1716602"/>
              <a:gd name="connsiteX3" fmla="*/ 824579 w 4750257"/>
              <a:gd name="connsiteY3" fmla="*/ 22772 h 1716602"/>
              <a:gd name="connsiteX4" fmla="*/ 0 w 4750257"/>
              <a:gd name="connsiteY4" fmla="*/ 1713388 h 1716602"/>
              <a:gd name="connsiteX0" fmla="*/ 0 w 4750257"/>
              <a:gd name="connsiteY0" fmla="*/ 1690616 h 1693830"/>
              <a:gd name="connsiteX1" fmla="*/ 4750257 w 4750257"/>
              <a:gd name="connsiteY1" fmla="*/ 1693830 h 1693830"/>
              <a:gd name="connsiteX2" fmla="*/ 3887926 w 4750257"/>
              <a:gd name="connsiteY2" fmla="*/ 39524 h 1693830"/>
              <a:gd name="connsiteX3" fmla="*/ 824579 w 4750257"/>
              <a:gd name="connsiteY3" fmla="*/ 0 h 1693830"/>
              <a:gd name="connsiteX4" fmla="*/ 0 w 4750257"/>
              <a:gd name="connsiteY4" fmla="*/ 1690616 h 1693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0257" h="1693830">
                <a:moveTo>
                  <a:pt x="0" y="1690616"/>
                </a:moveTo>
                <a:lnTo>
                  <a:pt x="4750257" y="1693830"/>
                </a:lnTo>
                <a:lnTo>
                  <a:pt x="3887926" y="39524"/>
                </a:lnTo>
                <a:lnTo>
                  <a:pt x="824579" y="0"/>
                </a:lnTo>
                <a:lnTo>
                  <a:pt x="0" y="1690616"/>
                </a:lnTo>
                <a:close/>
              </a:path>
            </a:pathLst>
          </a:custGeom>
          <a:gradFill flip="none" rotWithShape="1">
            <a:gsLst>
              <a:gs pos="0">
                <a:srgbClr val="0000FF"/>
              </a:gs>
              <a:gs pos="100000">
                <a:srgbClr val="008000"/>
              </a:gs>
              <a:gs pos="95000">
                <a:srgbClr val="008000"/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3" rIns="91436" bIns="0" rtlCol="0" anchor="ctr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LEARN</a:t>
            </a:r>
            <a:endParaRPr lang="en-US" sz="5973" dirty="0">
              <a:solidFill>
                <a:srgbClr val="FFFFFF"/>
              </a:solidFill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4814766" y="136673"/>
            <a:ext cx="3282146" cy="3361946"/>
          </a:xfrm>
          <a:custGeom>
            <a:avLst/>
            <a:gdLst>
              <a:gd name="connsiteX0" fmla="*/ 0 w 2858008"/>
              <a:gd name="connsiteY0" fmla="*/ 2286679 h 2286679"/>
              <a:gd name="connsiteX1" fmla="*/ 1429004 w 2858008"/>
              <a:gd name="connsiteY1" fmla="*/ 0 h 2286679"/>
              <a:gd name="connsiteX2" fmla="*/ 2858008 w 2858008"/>
              <a:gd name="connsiteY2" fmla="*/ 2286679 h 2286679"/>
              <a:gd name="connsiteX3" fmla="*/ 0 w 2858008"/>
              <a:gd name="connsiteY3" fmla="*/ 2286679 h 2286679"/>
              <a:gd name="connsiteX0" fmla="*/ 0 w 2861183"/>
              <a:gd name="connsiteY0" fmla="*/ 2296204 h 2296204"/>
              <a:gd name="connsiteX1" fmla="*/ 1432179 w 2861183"/>
              <a:gd name="connsiteY1" fmla="*/ 0 h 2296204"/>
              <a:gd name="connsiteX2" fmla="*/ 2861183 w 2861183"/>
              <a:gd name="connsiteY2" fmla="*/ 2286679 h 2296204"/>
              <a:gd name="connsiteX3" fmla="*/ 0 w 2861183"/>
              <a:gd name="connsiteY3" fmla="*/ 2296204 h 2296204"/>
              <a:gd name="connsiteX0" fmla="*/ 0 w 2873605"/>
              <a:gd name="connsiteY0" fmla="*/ 2293029 h 2293029"/>
              <a:gd name="connsiteX1" fmla="*/ 1444601 w 2873605"/>
              <a:gd name="connsiteY1" fmla="*/ 0 h 2293029"/>
              <a:gd name="connsiteX2" fmla="*/ 2873605 w 2873605"/>
              <a:gd name="connsiteY2" fmla="*/ 2286679 h 2293029"/>
              <a:gd name="connsiteX3" fmla="*/ 0 w 2873605"/>
              <a:gd name="connsiteY3" fmla="*/ 2293029 h 2293029"/>
              <a:gd name="connsiteX0" fmla="*/ 0 w 3022670"/>
              <a:gd name="connsiteY0" fmla="*/ 2276095 h 2286679"/>
              <a:gd name="connsiteX1" fmla="*/ 1593666 w 3022670"/>
              <a:gd name="connsiteY1" fmla="*/ 0 h 2286679"/>
              <a:gd name="connsiteX2" fmla="*/ 3022670 w 3022670"/>
              <a:gd name="connsiteY2" fmla="*/ 2286679 h 2286679"/>
              <a:gd name="connsiteX3" fmla="*/ 0 w 3022670"/>
              <a:gd name="connsiteY3" fmla="*/ 2276095 h 2286679"/>
              <a:gd name="connsiteX0" fmla="*/ 0 w 3043374"/>
              <a:gd name="connsiteY0" fmla="*/ 2271861 h 2286679"/>
              <a:gd name="connsiteX1" fmla="*/ 1614370 w 3043374"/>
              <a:gd name="connsiteY1" fmla="*/ 0 h 2286679"/>
              <a:gd name="connsiteX2" fmla="*/ 3043374 w 3043374"/>
              <a:gd name="connsiteY2" fmla="*/ 2286679 h 2286679"/>
              <a:gd name="connsiteX3" fmla="*/ 0 w 3043374"/>
              <a:gd name="connsiteY3" fmla="*/ 2271861 h 2286679"/>
              <a:gd name="connsiteX0" fmla="*/ 0 w 3175877"/>
              <a:gd name="connsiteY0" fmla="*/ 2271861 h 2303612"/>
              <a:gd name="connsiteX1" fmla="*/ 1614370 w 3175877"/>
              <a:gd name="connsiteY1" fmla="*/ 0 h 2303612"/>
              <a:gd name="connsiteX2" fmla="*/ 3175877 w 3175877"/>
              <a:gd name="connsiteY2" fmla="*/ 2303612 h 2303612"/>
              <a:gd name="connsiteX3" fmla="*/ 0 w 3175877"/>
              <a:gd name="connsiteY3" fmla="*/ 2271861 h 2303612"/>
              <a:gd name="connsiteX0" fmla="*/ 0 w 3175877"/>
              <a:gd name="connsiteY0" fmla="*/ 2703661 h 2735412"/>
              <a:gd name="connsiteX1" fmla="*/ 1593666 w 3175877"/>
              <a:gd name="connsiteY1" fmla="*/ 0 h 2735412"/>
              <a:gd name="connsiteX2" fmla="*/ 3175877 w 3175877"/>
              <a:gd name="connsiteY2" fmla="*/ 2735412 h 2735412"/>
              <a:gd name="connsiteX3" fmla="*/ 0 w 3175877"/>
              <a:gd name="connsiteY3" fmla="*/ 2703661 h 2735412"/>
              <a:gd name="connsiteX0" fmla="*/ 0 w 3175877"/>
              <a:gd name="connsiteY0" fmla="*/ 3330194 h 3361945"/>
              <a:gd name="connsiteX1" fmla="*/ 1593666 w 3175877"/>
              <a:gd name="connsiteY1" fmla="*/ 0 h 3361945"/>
              <a:gd name="connsiteX2" fmla="*/ 3175877 w 3175877"/>
              <a:gd name="connsiteY2" fmla="*/ 3361945 h 3361945"/>
              <a:gd name="connsiteX3" fmla="*/ 0 w 3175877"/>
              <a:gd name="connsiteY3" fmla="*/ 3330194 h 3361945"/>
              <a:gd name="connsiteX0" fmla="*/ 0 w 3192347"/>
              <a:gd name="connsiteY0" fmla="*/ 3330194 h 3361945"/>
              <a:gd name="connsiteX1" fmla="*/ 1610136 w 3192347"/>
              <a:gd name="connsiteY1" fmla="*/ 0 h 3361945"/>
              <a:gd name="connsiteX2" fmla="*/ 3192347 w 3192347"/>
              <a:gd name="connsiteY2" fmla="*/ 3361945 h 3361945"/>
              <a:gd name="connsiteX3" fmla="*/ 0 w 3192347"/>
              <a:gd name="connsiteY3" fmla="*/ 3330194 h 3361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2347" h="3361945">
                <a:moveTo>
                  <a:pt x="0" y="3330194"/>
                </a:moveTo>
                <a:lnTo>
                  <a:pt x="1610136" y="0"/>
                </a:lnTo>
                <a:lnTo>
                  <a:pt x="3192347" y="3361945"/>
                </a:lnTo>
                <a:lnTo>
                  <a:pt x="0" y="3330194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45719" rIns="0" bIns="502902" rtlCol="0" anchor="b" anchorCtr="1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LEAD</a:t>
            </a:r>
            <a:endParaRPr lang="en-US" sz="5973" dirty="0">
              <a:solidFill>
                <a:srgbClr val="FFFFFF"/>
              </a:solidFill>
            </a:endParaRPr>
          </a:p>
        </p:txBody>
      </p:sp>
      <p:sp>
        <p:nvSpPr>
          <p:cNvPr id="19" name="Shape 46"/>
          <p:cNvSpPr/>
          <p:nvPr/>
        </p:nvSpPr>
        <p:spPr>
          <a:xfrm>
            <a:off x="10439966" y="6476354"/>
            <a:ext cx="2564836" cy="919098"/>
          </a:xfrm>
          <a:prstGeom prst="rect">
            <a:avLst/>
          </a:prstGeom>
          <a:noFill/>
          <a:ln w="28575" cmpd="sng">
            <a:solidFill>
              <a:srgbClr val="FFFF00"/>
            </a:solidFill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SEEK OUT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opinions from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others</a:t>
            </a:r>
          </a:p>
        </p:txBody>
      </p:sp>
      <p:sp>
        <p:nvSpPr>
          <p:cNvPr id="22" name="Shape 52"/>
          <p:cNvSpPr/>
          <p:nvPr/>
        </p:nvSpPr>
        <p:spPr>
          <a:xfrm>
            <a:off x="10439964" y="4110539"/>
            <a:ext cx="2564836" cy="1225464"/>
          </a:xfrm>
          <a:prstGeom prst="rect">
            <a:avLst/>
          </a:prstGeom>
          <a:noFill/>
          <a:ln w="28575" cmpd="sng">
            <a:solidFill>
              <a:srgbClr val="0000FF"/>
            </a:solidFill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UNDERSTAND </a:t>
            </a:r>
            <a:endParaRPr lang="en-US"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&amp; RESPECT</a:t>
            </a:r>
            <a:endParaRPr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different points 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of view</a:t>
            </a:r>
          </a:p>
        </p:txBody>
      </p:sp>
      <p:sp>
        <p:nvSpPr>
          <p:cNvPr id="25" name="Shape 58"/>
          <p:cNvSpPr/>
          <p:nvPr/>
        </p:nvSpPr>
        <p:spPr>
          <a:xfrm>
            <a:off x="10439964" y="2017631"/>
            <a:ext cx="2564836" cy="1225464"/>
          </a:xfrm>
          <a:prstGeom prst="rect">
            <a:avLst/>
          </a:prstGeom>
          <a:noFill/>
          <a:ln w="28575" cmpd="sng">
            <a:solidFill>
              <a:srgbClr val="008000"/>
            </a:solidFill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endParaRPr lang="en-US"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TAKE ACTION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with others</a:t>
            </a:r>
            <a:endParaRPr lang="en-US" sz="199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endParaRPr sz="199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443388" y="3055948"/>
            <a:ext cx="8089424" cy="1094519"/>
            <a:chOff x="4137508" y="1831153"/>
            <a:chExt cx="3316421" cy="1085375"/>
          </a:xfrm>
        </p:grpSpPr>
        <p:pic>
          <p:nvPicPr>
            <p:cNvPr id="33" name="Picture 3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137508" y="1846464"/>
              <a:ext cx="3102965" cy="76201"/>
            </a:xfrm>
            <a:prstGeom prst="rect">
              <a:avLst/>
            </a:prstGeom>
            <a:effectLst/>
          </p:spPr>
        </p:pic>
        <p:pic>
          <p:nvPicPr>
            <p:cNvPr id="34" name="Picture 33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143901" y="2824367"/>
              <a:ext cx="3310028" cy="58296"/>
            </a:xfrm>
            <a:prstGeom prst="rect">
              <a:avLst/>
            </a:prstGeom>
            <a:effectLst/>
          </p:spPr>
        </p:pic>
        <p:pic>
          <p:nvPicPr>
            <p:cNvPr id="35" name="Picture 34"/>
            <p:cNvPicPr/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3661917" y="2335740"/>
              <a:ext cx="1085375" cy="76201"/>
            </a:xfrm>
            <a:prstGeom prst="rect">
              <a:avLst/>
            </a:prstGeom>
            <a:effectLst/>
          </p:spPr>
        </p:pic>
      </p:grpSp>
      <p:grpSp>
        <p:nvGrpSpPr>
          <p:cNvPr id="36" name="Group 35"/>
          <p:cNvGrpSpPr/>
          <p:nvPr/>
        </p:nvGrpSpPr>
        <p:grpSpPr>
          <a:xfrm>
            <a:off x="423333" y="5139920"/>
            <a:ext cx="9193213" cy="1094519"/>
            <a:chOff x="4137508" y="1831153"/>
            <a:chExt cx="3316421" cy="1085375"/>
          </a:xfrm>
        </p:grpSpPr>
        <p:pic>
          <p:nvPicPr>
            <p:cNvPr id="37" name="Picture 36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137508" y="1846464"/>
              <a:ext cx="3155440" cy="76201"/>
            </a:xfrm>
            <a:prstGeom prst="rect">
              <a:avLst/>
            </a:prstGeom>
            <a:effectLst/>
          </p:spPr>
        </p:pic>
        <p:pic>
          <p:nvPicPr>
            <p:cNvPr id="38" name="Picture 37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143901" y="2824367"/>
              <a:ext cx="3310028" cy="58296"/>
            </a:xfrm>
            <a:prstGeom prst="rect">
              <a:avLst/>
            </a:prstGeom>
            <a:effectLst/>
          </p:spPr>
        </p:pic>
        <p:pic>
          <p:nvPicPr>
            <p:cNvPr id="39" name="Picture 38"/>
            <p:cNvPicPr/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3661917" y="2335740"/>
              <a:ext cx="1085375" cy="76201"/>
            </a:xfrm>
            <a:prstGeom prst="rect">
              <a:avLst/>
            </a:prstGeom>
            <a:effectLst/>
          </p:spPr>
        </p:pic>
      </p:grpSp>
      <p:sp>
        <p:nvSpPr>
          <p:cNvPr id="40" name="Rectangle 39"/>
          <p:cNvSpPr/>
          <p:nvPr/>
        </p:nvSpPr>
        <p:spPr>
          <a:xfrm>
            <a:off x="758613" y="3252945"/>
            <a:ext cx="2438400" cy="705063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Share</a:t>
            </a:r>
          </a:p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RESPONSIBILITY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97645" y="5315139"/>
            <a:ext cx="1085546" cy="705063"/>
          </a:xfrm>
          <a:prstGeom prst="rect">
            <a:avLst/>
          </a:prstGeom>
        </p:spPr>
        <p:txBody>
          <a:bodyPr wrap="none" lIns="91436" tIns="45719" rIns="91436" bIns="45719">
            <a:spAutoFit/>
          </a:bodyPr>
          <a:lstStyle/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Build</a:t>
            </a:r>
          </a:p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TRUST </a:t>
            </a:r>
            <a:endParaRPr lang="en-US" sz="1991" dirty="0"/>
          </a:p>
        </p:txBody>
      </p:sp>
      <p:sp>
        <p:nvSpPr>
          <p:cNvPr id="42" name="Shape 77"/>
          <p:cNvSpPr/>
          <p:nvPr/>
        </p:nvSpPr>
        <p:spPr>
          <a:xfrm>
            <a:off x="3144117" y="8337129"/>
            <a:ext cx="6716578" cy="1118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798" tIns="50798" rIns="50798" bIns="50798" anchor="ctr">
            <a:spAutoFit/>
          </a:bodyPr>
          <a:lstStyle>
            <a:lvl1pPr>
              <a:defRPr sz="5400">
                <a:latin typeface="Chalkduster"/>
                <a:ea typeface="Chalkduster"/>
                <a:cs typeface="Chalkduster"/>
                <a:sym typeface="Chalkduste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600" dirty="0">
                <a:solidFill>
                  <a:srgbClr val="FFFFFF"/>
                </a:solidFill>
              </a:rPr>
              <a:t>Voice</a:t>
            </a:r>
            <a:r>
              <a:rPr lang="en-US" sz="6600" dirty="0">
                <a:solidFill>
                  <a:srgbClr val="FFFFFF"/>
                </a:solidFill>
              </a:rPr>
              <a:t> Process</a:t>
            </a:r>
            <a:endParaRPr sz="6600" dirty="0">
              <a:solidFill>
                <a:srgbClr val="FFFFFF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B503B1A-8D6A-E54D-A5CF-660A2F408F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31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739900" y="863600"/>
            <a:ext cx="3898900" cy="3898900"/>
            <a:chOff x="0" y="0"/>
            <a:chExt cx="2456" cy="2456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1" name="Rectangle 1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5B7F"/>
                  </a:gs>
                  <a:gs pos="50000">
                    <a:srgbClr val="0086B8"/>
                  </a:gs>
                  <a:gs pos="100000">
                    <a:srgbClr val="00A1DB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Rectangle 14"/>
              <p:cNvSpPr>
                <a:spLocks/>
              </p:cNvSpPr>
              <p:nvPr/>
            </p:nvSpPr>
            <p:spPr bwMode="auto">
              <a:xfrm>
                <a:off x="97" y="122"/>
                <a:ext cx="2253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duster" panose="03050602040202020205" pitchFamily="66" charset="77"/>
                    <a:ea typeface="Times New Roman Bold" charset="0"/>
                    <a:cs typeface="Chalkboard"/>
                    <a:sym typeface="Times New Roman Bold" charset="0"/>
                  </a:rPr>
                  <a:t>Imagination</a:t>
                </a:r>
              </a:p>
            </p:txBody>
          </p:sp>
        </p:grpSp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4" y="832"/>
              <a:ext cx="1368" cy="981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5638800" y="4770438"/>
            <a:ext cx="3898900" cy="3898900"/>
            <a:chOff x="0" y="0"/>
            <a:chExt cx="2456" cy="2456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6" name="Rectangle 1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A05900"/>
                  </a:gs>
                  <a:gs pos="50000">
                    <a:srgbClr val="E68300"/>
                  </a:gs>
                  <a:gs pos="100000">
                    <a:srgbClr val="FF9D00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" name="Rectangle 19"/>
              <p:cNvSpPr>
                <a:spLocks/>
              </p:cNvSpPr>
              <p:nvPr/>
            </p:nvSpPr>
            <p:spPr bwMode="auto">
              <a:xfrm>
                <a:off x="131" y="166"/>
                <a:ext cx="2190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duster" panose="03050602040202020205" pitchFamily="66" charset="77"/>
                    <a:ea typeface="Times New Roman Bold" charset="0"/>
                    <a:cs typeface="Times New Roman Bold" charset="0"/>
                    <a:sym typeface="Times New Roman Bold" charset="0"/>
                  </a:rPr>
                  <a:t>Perspiration</a:t>
                </a:r>
              </a:p>
            </p:txBody>
          </p:sp>
        </p:grpSp>
        <p:pic>
          <p:nvPicPr>
            <p:cNvPr id="2069" name="Picture 2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8" y="1051"/>
              <a:ext cx="2192" cy="658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1739900" y="4770438"/>
            <a:ext cx="3898900" cy="3898900"/>
            <a:chOff x="0" y="0"/>
            <a:chExt cx="2456" cy="2456"/>
          </a:xfrm>
        </p:grpSpPr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71" name="Rectangle 2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7F5B"/>
                  </a:gs>
                  <a:gs pos="50000">
                    <a:srgbClr val="00B886"/>
                  </a:gs>
                  <a:gs pos="100000">
                    <a:srgbClr val="00DBA1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" name="Rectangle 24"/>
              <p:cNvSpPr>
                <a:spLocks/>
              </p:cNvSpPr>
              <p:nvPr/>
            </p:nvSpPr>
            <p:spPr bwMode="auto">
              <a:xfrm>
                <a:off x="195" y="166"/>
                <a:ext cx="2057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duster" panose="03050602040202020205" pitchFamily="66" charset="77"/>
                    <a:ea typeface="Times New Roman Bold" charset="0"/>
                    <a:cs typeface="Times New Roman Bold" charset="0"/>
                    <a:sym typeface="Times New Roman Bold" charset="0"/>
                  </a:rPr>
                  <a:t>Hibernation</a:t>
                </a:r>
              </a:p>
            </p:txBody>
          </p:sp>
        </p:grpSp>
        <p:pic>
          <p:nvPicPr>
            <p:cNvPr id="2074" name="Picture 2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22" y="753"/>
              <a:ext cx="973" cy="1232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638800" y="863600"/>
            <a:ext cx="3898900" cy="3898900"/>
            <a:chOff x="0" y="0"/>
            <a:chExt cx="2456" cy="2456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56" name="Rectangle 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flip="none" rotWithShape="0">
                <a:gsLst>
                  <a:gs pos="0">
                    <a:srgbClr val="A0A000"/>
                  </a:gs>
                  <a:gs pos="50000">
                    <a:srgbClr val="E6E600"/>
                  </a:gs>
                  <a:gs pos="100000">
                    <a:srgbClr val="FFFF00"/>
                  </a:gs>
                </a:gsLst>
                <a:lin ang="5400000" scaled="1"/>
                <a:tileRect/>
              </a:gradFill>
              <a:ln w="9525" cap="rnd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softEdge rad="7747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Rectangle 9"/>
              <p:cNvSpPr>
                <a:spLocks/>
              </p:cNvSpPr>
              <p:nvPr/>
            </p:nvSpPr>
            <p:spPr bwMode="auto">
              <a:xfrm>
                <a:off x="303" y="111"/>
                <a:ext cx="1847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chemeClr val="bg1"/>
                    </a:solidFill>
                    <a:latin typeface="Chalkduster" panose="03050602040202020205" pitchFamily="66" charset="77"/>
                    <a:ea typeface="Times New Roman Bold" charset="0"/>
                    <a:cs typeface="Chalkboard"/>
                    <a:sym typeface="Times New Roman Bold" charset="0"/>
                  </a:rPr>
                  <a:t>Aspiration</a:t>
                </a:r>
              </a:p>
            </p:txBody>
          </p:sp>
        </p:grpSp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97" y="637"/>
              <a:ext cx="1143" cy="1344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15C43A6-59A0-EA48-A9A5-FB98314484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583388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66054"/>
            <a:ext cx="13004800" cy="3271828"/>
          </a:xfrm>
        </p:spPr>
        <p:txBody>
          <a:bodyPr lIns="91436" tIns="45719" rIns="91436" bIns="45719" anchor="ctr"/>
          <a:lstStyle/>
          <a:p>
            <a:pPr>
              <a:lnSpc>
                <a:spcPct val="130000"/>
              </a:lnSpc>
            </a:pPr>
            <a:r>
              <a:rPr lang="en-US" sz="6542" dirty="0">
                <a:solidFill>
                  <a:srgbClr val="FFFF00"/>
                </a:solidFill>
                <a:latin typeface="Chalkduster"/>
                <a:cs typeface="Chalkduster"/>
              </a:rPr>
              <a:t>Aspirations Framework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6297" y="7484326"/>
            <a:ext cx="2577625" cy="7796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Purpose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D73E69-4821-3341-B95D-D415B1D26EEC}"/>
              </a:ext>
            </a:extLst>
          </p:cNvPr>
          <p:cNvSpPr txBox="1"/>
          <p:nvPr/>
        </p:nvSpPr>
        <p:spPr>
          <a:xfrm>
            <a:off x="333363" y="5110947"/>
            <a:ext cx="4033151" cy="7796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Engagement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7EBB73-0BC6-0A4B-97D8-CB4CADD75FFB}"/>
              </a:ext>
            </a:extLst>
          </p:cNvPr>
          <p:cNvSpPr txBox="1"/>
          <p:nvPr/>
        </p:nvSpPr>
        <p:spPr>
          <a:xfrm>
            <a:off x="366818" y="2662617"/>
            <a:ext cx="3459276" cy="7796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Self-Worth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3BC391B-22C9-2643-AB65-DEB24DD19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C8D962-3296-A04F-9CD7-301CAA684F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934" y="1979758"/>
            <a:ext cx="2287802" cy="22878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9F03FA-089B-7340-8D27-BCEB0DF1AB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760" y="2063706"/>
            <a:ext cx="2286720" cy="22867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98D5AA9-E858-8642-A355-82E9CE4726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2283" y="2033442"/>
            <a:ext cx="2315853" cy="22728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D9C6FE7-C736-2F41-B2D6-6719F76CCB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258" y="4360512"/>
            <a:ext cx="2371028" cy="23710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02AA5B9-B3B7-0D49-AFA7-A623E3B8B7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930" y="4502466"/>
            <a:ext cx="2304770" cy="228744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3996869-12A6-CF45-AA5F-C85D50835A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734" y="4476335"/>
            <a:ext cx="2350491" cy="233281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A05EC4D-955D-7E4B-844A-7E2F92FF3D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300" y="6871279"/>
            <a:ext cx="2436280" cy="24089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FEC8708-BB3E-B74A-B790-5BC2D2D5B6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740" y="6885380"/>
            <a:ext cx="2423408" cy="241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3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F63344-E1F8-E446-9D2B-7A7EC8D0FE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975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137" y="-777770"/>
            <a:ext cx="12741329" cy="3207253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600" dirty="0">
                <a:solidFill>
                  <a:srgbClr val="FFFF00"/>
                </a:solidFill>
                <a:latin typeface="Chalkduster"/>
                <a:cs typeface="Chalkduster"/>
              </a:rPr>
              <a:t>Purpose Quote Swap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EA46CF-415F-1D46-A244-AA48B7430A7B}"/>
              </a:ext>
            </a:extLst>
          </p:cNvPr>
          <p:cNvSpPr txBox="1"/>
          <p:nvPr/>
        </p:nvSpPr>
        <p:spPr>
          <a:xfrm>
            <a:off x="433137" y="2429483"/>
            <a:ext cx="714675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rtl="0"/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Meander around the room having brief conversations about your quotes…swapping quote cards after each discussion.</a:t>
            </a:r>
          </a:p>
          <a:p>
            <a:pPr lvl="0" rtl="0"/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lvl="0" rtl="0"/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When time is called, return to your table with the quote you are currently holding.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C2F58F-41F5-3E4B-B5AB-EA454EB0B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A light bulb with a light bulb and a word&#10;&#10;Description automatically generated">
            <a:extLst>
              <a:ext uri="{FF2B5EF4-FFF2-40B4-BE49-F238E27FC236}">
                <a16:creationId xmlns:a16="http://schemas.microsoft.com/office/drawing/2014/main" id="{897DD25C-C21F-11EB-222C-A71FD7B1D3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4" r="12640" b="3490"/>
          <a:stretch/>
        </p:blipFill>
        <p:spPr>
          <a:xfrm rot="269660">
            <a:off x="7984547" y="2619760"/>
            <a:ext cx="4494253" cy="5331417"/>
          </a:xfrm>
          <a:prstGeom prst="rect">
            <a:avLst/>
          </a:prstGeom>
          <a:effectLst>
            <a:softEdge rad="124829"/>
          </a:effectLst>
        </p:spPr>
      </p:pic>
    </p:spTree>
    <p:extLst>
      <p:ext uri="{BB962C8B-B14F-4D97-AF65-F5344CB8AC3E}">
        <p14:creationId xmlns:p14="http://schemas.microsoft.com/office/powerpoint/2010/main" val="177622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76350" y="2377027"/>
            <a:ext cx="10452100" cy="890294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6300" dirty="0">
                <a:solidFill>
                  <a:schemeClr val="bg1"/>
                </a:solidFill>
                <a:latin typeface="Chalkduster"/>
                <a:cs typeface="Chalkduster"/>
              </a:rPr>
              <a:t>When students believe they have a voice</a:t>
            </a:r>
            <a:r>
              <a:rPr lang="is-IS" sz="6300" dirty="0">
                <a:solidFill>
                  <a:schemeClr val="bg1"/>
                </a:solidFill>
                <a:latin typeface="Chalkduster"/>
                <a:cs typeface="Chalkduster"/>
              </a:rPr>
              <a:t> they are </a:t>
            </a:r>
            <a:r>
              <a:rPr lang="is-IS" sz="6300" dirty="0">
                <a:solidFill>
                  <a:srgbClr val="FFFF00"/>
                </a:solidFill>
                <a:latin typeface="Chalkduster"/>
                <a:cs typeface="Chalkduster"/>
              </a:rPr>
              <a:t>37% </a:t>
            </a:r>
            <a:r>
              <a:rPr lang="is-IS" sz="6300" dirty="0">
                <a:solidFill>
                  <a:schemeClr val="bg1"/>
                </a:solidFill>
                <a:latin typeface="Chalkduster"/>
                <a:cs typeface="Chalkduster"/>
              </a:rPr>
              <a:t>more likely to report having Purpose.</a:t>
            </a: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14707750-B7C7-AF43-91DF-9293B8068F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6350" y="732772"/>
            <a:ext cx="12649200" cy="2593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Voice &amp;</a:t>
            </a:r>
            <a:b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Purpose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A710E5-22EA-5B44-8B81-AE83C065B3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2DED30E-7A0B-2B73-4B87-5D844D92FE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356">
            <a:off x="1580107" y="253328"/>
            <a:ext cx="2834753" cy="3552412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76066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003" y="2963365"/>
            <a:ext cx="12934261" cy="8764449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5100" dirty="0">
                <a:solidFill>
                  <a:schemeClr val="bg1"/>
                </a:solidFill>
                <a:latin typeface="Chalkduster"/>
                <a:cs typeface="Chalkduster"/>
              </a:rPr>
              <a:t>Purpose in school</a:t>
            </a:r>
            <a:br>
              <a:rPr lang="en-US" sz="51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5100" dirty="0">
                <a:solidFill>
                  <a:schemeClr val="bg1"/>
                </a:solidFill>
                <a:latin typeface="Chalkduster"/>
                <a:cs typeface="Chalkduster"/>
              </a:rPr>
              <a:t>is fostered when students &amp;</a:t>
            </a:r>
            <a:br>
              <a:rPr lang="en-US" sz="51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5100" dirty="0">
                <a:solidFill>
                  <a:schemeClr val="bg1"/>
                </a:solidFill>
                <a:latin typeface="Chalkduster"/>
                <a:cs typeface="Chalkduster"/>
              </a:rPr>
              <a:t>staff </a:t>
            </a:r>
            <a:r>
              <a:rPr lang="en-US" sz="5100" dirty="0">
                <a:solidFill>
                  <a:srgbClr val="FFFF00"/>
                </a:solidFill>
                <a:latin typeface="Chalkduster"/>
                <a:cs typeface="Chalkduster"/>
              </a:rPr>
              <a:t>take responsibility </a:t>
            </a:r>
            <a:r>
              <a:rPr lang="en-US" sz="5100" dirty="0">
                <a:solidFill>
                  <a:schemeClr val="bg1"/>
                </a:solidFill>
                <a:latin typeface="Chalkduster"/>
                <a:cs typeface="Chalkduster"/>
              </a:rPr>
              <a:t>for who &amp; what they want to become, both in terms of professional careers &amp; by </a:t>
            </a:r>
            <a:r>
              <a:rPr lang="en-US" sz="5100" dirty="0">
                <a:solidFill>
                  <a:srgbClr val="FFFF00"/>
                </a:solidFill>
                <a:latin typeface="Chalkduster"/>
                <a:cs typeface="Chalkduster"/>
              </a:rPr>
              <a:t>being confident</a:t>
            </a:r>
            <a:r>
              <a:rPr lang="en-US" sz="5100" dirty="0">
                <a:solidFill>
                  <a:schemeClr val="bg1"/>
                </a:solidFill>
                <a:latin typeface="Chalkduster"/>
                <a:cs typeface="Chalkduster"/>
              </a:rPr>
              <a:t>, responsible members of their community on a regular basis. </a:t>
            </a:r>
            <a:endParaRPr lang="is-IS" sz="4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14707750-B7C7-AF43-91DF-9293B8068F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800" y="853384"/>
            <a:ext cx="12649200" cy="1362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Purpose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A710E5-22EA-5B44-8B81-AE83C065B3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5C17959-7D12-1B4D-97F7-A15FF75A6A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167710"/>
            <a:ext cx="2707781" cy="3393295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43330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70446" y="0"/>
            <a:ext cx="14989036" cy="3271828"/>
          </a:xfrm>
        </p:spPr>
        <p:txBody>
          <a:bodyPr lIns="91436" tIns="45719" rIns="91436" bIns="45719" anchor="ctr"/>
          <a:lstStyle/>
          <a:p>
            <a:pPr>
              <a:lnSpc>
                <a:spcPct val="130000"/>
              </a:lnSpc>
            </a:pPr>
            <a:r>
              <a:rPr lang="en-US" sz="5400" dirty="0">
                <a:solidFill>
                  <a:srgbClr val="FFFF00"/>
                </a:solidFill>
                <a:latin typeface="Chalkduster"/>
                <a:cs typeface="Chalkduster"/>
              </a:rPr>
              <a:t>Purpose: Developing the</a:t>
            </a:r>
            <a:br>
              <a:rPr lang="en-US" sz="54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5400" dirty="0">
                <a:solidFill>
                  <a:srgbClr val="FFFF00"/>
                </a:solidFill>
                <a:latin typeface="Chalkduster"/>
                <a:cs typeface="Chalkduster"/>
              </a:rPr>
              <a:t>Leader in ALL Students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3BC391B-22C9-2643-AB65-DEB24DD19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83A836C-99D0-C96C-374A-F59AF8F2A0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385" y="3443720"/>
            <a:ext cx="4454615" cy="44045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49E908-2E4F-A5F5-396C-DC4CF3FC49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784" y="3443720"/>
            <a:ext cx="4454615" cy="443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27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F63344-E1F8-E446-9D2B-7A7EC8D0FE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43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3CB3B-C9FC-4F46-8654-61D440007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7" name="Text Box 3">
            <a:extLst>
              <a:ext uri="{FF2B5EF4-FFF2-40B4-BE49-F238E27FC236}">
                <a16:creationId xmlns:a16="http://schemas.microsoft.com/office/drawing/2014/main" id="{88985D9A-C1EA-FF42-B7CD-BDAF39519D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8680" y="169236"/>
            <a:ext cx="10429663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Save Fred!!</a:t>
            </a: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A025F8-0D29-A14E-ABC2-8A98C5977C0A}"/>
              </a:ext>
            </a:extLst>
          </p:cNvPr>
          <p:cNvSpPr txBox="1"/>
          <p:nvPr/>
        </p:nvSpPr>
        <p:spPr>
          <a:xfrm>
            <a:off x="334768" y="1234106"/>
            <a:ext cx="12928797" cy="345530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Fred, the boat, &amp; the life preserver can be touched only with the paper clips.  NO HANDS!</a:t>
            </a:r>
          </a:p>
          <a:p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Save Fred &amp; put the life preserver on him without touching the water.</a:t>
            </a:r>
          </a:p>
          <a:p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EFC5ADF6-F1E2-B04E-8964-D3C941BE63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421" y="4229199"/>
            <a:ext cx="6693957" cy="5355165"/>
          </a:xfrm>
          <a:prstGeom prst="rect">
            <a:avLst/>
          </a:prstGeom>
          <a:effectLst>
            <a:softEdge rad="150571"/>
          </a:effectLst>
        </p:spPr>
      </p:pic>
    </p:spTree>
    <p:extLst>
      <p:ext uri="{BB962C8B-B14F-4D97-AF65-F5344CB8AC3E}">
        <p14:creationId xmlns:p14="http://schemas.microsoft.com/office/powerpoint/2010/main" val="315913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5360" y="276926"/>
            <a:ext cx="11054081" cy="2497104"/>
          </a:xfrm>
        </p:spPr>
        <p:txBody>
          <a:bodyPr/>
          <a:lstStyle/>
          <a:p>
            <a:pPr lvl="0">
              <a:defRPr sz="1800"/>
            </a:pPr>
            <a: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Leadership Dance Card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80F361-DC0C-B848-81DC-7A114B55B8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F7AD62B-BEE6-A7CE-ABAB-3A5DCDD1B516}"/>
              </a:ext>
            </a:extLst>
          </p:cNvPr>
          <p:cNvSpPr txBox="1"/>
          <p:nvPr/>
        </p:nvSpPr>
        <p:spPr>
          <a:xfrm>
            <a:off x="434621" y="6230389"/>
            <a:ext cx="12135555" cy="3085971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Find 3 people not at your table &amp; you will both sign each others dance cards for the same number (1, 2, 0r 3).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4522A1-E47D-2268-E58A-2EE24EC2DF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663" y="1544990"/>
            <a:ext cx="10537472" cy="417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31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16688" y="507307"/>
            <a:ext cx="11054082" cy="1385703"/>
          </a:xfrm>
        </p:spPr>
        <p:txBody>
          <a:bodyPr/>
          <a:lstStyle/>
          <a:p>
            <a:pPr lvl="0">
              <a:defRPr sz="1800"/>
            </a:pPr>
            <a:r>
              <a:rPr lang="en-US" sz="72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Leadership &amp; Responsibility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466" y="3268132"/>
            <a:ext cx="5230399" cy="51646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E402EA4-5544-A14A-8821-856CADC135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018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6309" y="337527"/>
            <a:ext cx="1258847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Leadership Lessons From Dancing Guy</a:t>
            </a:r>
            <a:endParaRPr lang="en-US" sz="4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1088B-3C92-EB4F-876A-2B971532B6C4}"/>
              </a:ext>
            </a:extLst>
          </p:cNvPr>
          <p:cNvSpPr txBox="1"/>
          <p:nvPr/>
        </p:nvSpPr>
        <p:spPr>
          <a:xfrm>
            <a:off x="587055" y="8823666"/>
            <a:ext cx="160781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charset="0"/>
                <a:ea typeface="Chalkduster" charset="0"/>
                <a:cs typeface="Chalkduster" charset="0"/>
                <a:sym typeface="Helvetica Light"/>
              </a:rPr>
              <a:t>Video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785AD7-7F02-6006-B82A-0BA9DECC4E01}"/>
              </a:ext>
            </a:extLst>
          </p:cNvPr>
          <p:cNvSpPr txBox="1"/>
          <p:nvPr/>
        </p:nvSpPr>
        <p:spPr>
          <a:xfrm>
            <a:off x="-150014" y="2140126"/>
            <a:ext cx="13004800" cy="3416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YouTube:</a:t>
            </a:r>
            <a:endParaRPr lang="en-US" dirty="0"/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2"/>
              </a:rPr>
              <a:t>https://youtu.be/FVVPi4v2D94 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Vimeo:</a:t>
            </a: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3"/>
              </a:rPr>
              <a:t>https://vimeo.com/qisva/dancingguy</a:t>
            </a:r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0154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11726" y="1153067"/>
            <a:ext cx="4945074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ea typeface="+mn-ea"/>
                <a:cs typeface="Chalkduster"/>
                <a:sym typeface="Helvetica Light"/>
              </a:rPr>
              <a:t>Key</a:t>
            </a:r>
            <a:r>
              <a:rPr kumimoji="0" lang="en-US" sz="6000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ea typeface="+mn-ea"/>
                <a:cs typeface="Chalkduster"/>
                <a:sym typeface="Helvetica Light"/>
              </a:rPr>
              <a:t> Points</a:t>
            </a: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/>
              <a:ea typeface="+mn-ea"/>
              <a:cs typeface="Chalkduster"/>
              <a:sym typeface="Helvetica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866" y="3180792"/>
            <a:ext cx="12683067" cy="647356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584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This condition is fostered when students are able to express their ideas, make decisions, &amp; accept responsibility for their choices.</a:t>
            </a:r>
          </a:p>
          <a:p>
            <a:pPr marL="571500" marR="0" indent="-571500" algn="l" defTabSz="584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algn="l" defTabSz="584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Leadership is not just for those with an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official title, every student is the leader of their own life &amp; learning.</a:t>
            </a:r>
          </a:p>
          <a:p>
            <a:pPr marR="0" algn="l" defTabSz="584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algn="l" defTabSz="584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Students need genuine opportunities to be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responsible for the school community.</a:t>
            </a:r>
          </a:p>
          <a:p>
            <a:pPr marL="571500" marR="0" indent="-571500" algn="ctr" defTabSz="584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66" y="410768"/>
            <a:ext cx="2760965" cy="27262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22B86E-9563-F64E-A3B8-A04448A7A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30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9426" y="555311"/>
            <a:ext cx="10095712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>
                <a:solidFill>
                  <a:srgbClr val="FFFF00"/>
                </a:solidFill>
                <a:latin typeface="Chalkduster"/>
                <a:cs typeface="Chalkduster"/>
              </a:rPr>
              <a:t>Embracing </a:t>
            </a:r>
            <a:r>
              <a:rPr kumimoji="0" lang="en-US" sz="6000" b="0" i="0" u="none" strike="noStrike" cap="none" spc="0" normalizeH="0" baseline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Leadership</a:t>
            </a:r>
            <a:r>
              <a:rPr kumimoji="0" lang="en-US" sz="6000" b="0" i="0" u="none" strike="noStrike" cap="none" spc="0" normalizeH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 </a:t>
            </a:r>
            <a:endParaRPr kumimoji="0" lang="en-US" sz="6000" b="0" i="0" u="none" strike="noStrike" cap="none" spc="0" normalizeH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&amp; Responsibility</a:t>
            </a: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596756"/>
            <a:ext cx="13085004" cy="730456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Broaden the definition</a:t>
            </a: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 of leadership.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Seek out opportunities to </a:t>
            </a: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lead-take initiative.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6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Accept the consequences of your decisions.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(fail-fast)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6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Take time to celebrate accomplishments.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6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Keep learning, growing, &amp; changing.</a:t>
            </a:r>
            <a:endParaRPr kumimoji="0" lang="en-US" sz="36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6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67" y="413122"/>
            <a:ext cx="2743759" cy="27092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96303FC-C0E6-1A4C-92D1-DF5AC62B20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9009892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40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71230" y="99241"/>
            <a:ext cx="13004800" cy="3271828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Leadership</a:t>
            </a:r>
            <a:b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Dance #1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A26D1E7-1862-0249-966A-1E30CD3E7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F535DF-D8AA-D24F-B459-2CC63411F5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8203">
            <a:off x="9277364" y="371617"/>
            <a:ext cx="2907560" cy="3752851"/>
          </a:xfrm>
          <a:prstGeom prst="rect">
            <a:avLst/>
          </a:prstGeom>
          <a:effectLst>
            <a:softEdge rad="234897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2D7AD29-9AE3-814D-93E8-0C647C802919}"/>
              </a:ext>
            </a:extLst>
          </p:cNvPr>
          <p:cNvSpPr txBox="1"/>
          <p:nvPr/>
        </p:nvSpPr>
        <p:spPr>
          <a:xfrm>
            <a:off x="246845" y="4876800"/>
            <a:ext cx="12511109" cy="39805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en-US" sz="36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Using your Leadership Dance Card, meet with partner #1 &amp; discuss the Teacher &amp; Student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Roles for Leadership &amp; Responsibility.</a:t>
            </a:r>
            <a:endParaRPr kumimoji="0" lang="en-US" sz="36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6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03CF3FD-7E87-6140-8E88-C02F37B896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68" y="348699"/>
            <a:ext cx="2134098" cy="210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76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32981-2571-7944-5DA4-0CD41F3BC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B51F3-86A9-9D58-0C73-4512DD56F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71230" y="99241"/>
            <a:ext cx="13004800" cy="3271828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Leadership</a:t>
            </a:r>
            <a:b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Dance #2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2AE914-2D51-36FB-F257-565DD5C602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EB0350-DFE2-E6DB-6F62-382FE4BFE0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8203">
            <a:off x="9277364" y="371617"/>
            <a:ext cx="2907560" cy="3752851"/>
          </a:xfrm>
          <a:prstGeom prst="rect">
            <a:avLst/>
          </a:prstGeom>
          <a:effectLst>
            <a:softEdge rad="234897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17C9373-D5F8-E9AC-7C64-2BFD0A699A6E}"/>
              </a:ext>
            </a:extLst>
          </p:cNvPr>
          <p:cNvSpPr txBox="1"/>
          <p:nvPr/>
        </p:nvSpPr>
        <p:spPr>
          <a:xfrm>
            <a:off x="246845" y="4876800"/>
            <a:ext cx="12511109" cy="39805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en-US" sz="36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Using your Leadership Dance Card, meet with partner #2 &amp; discuss the Taking Action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resource for Leadership &amp; Responsibility.</a:t>
            </a:r>
            <a:endParaRPr kumimoji="0" lang="en-US" sz="36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6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C8D0561-1F15-52E6-EA16-7A176B5C3B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68" y="348699"/>
            <a:ext cx="2134098" cy="210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31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F3065-E499-1C23-735B-C7DFF460A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4114E-B46F-F7BF-9DEA-8DD52F2BA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71230" y="99241"/>
            <a:ext cx="13004800" cy="3271828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Leadership</a:t>
            </a:r>
            <a:b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Dance #3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FF83C30-863E-DD9D-8A7D-C3E23DD30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1EFD0D-A184-81B4-8389-B13E901408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8203">
            <a:off x="9277364" y="371617"/>
            <a:ext cx="2907560" cy="3752851"/>
          </a:xfrm>
          <a:prstGeom prst="rect">
            <a:avLst/>
          </a:prstGeom>
          <a:effectLst>
            <a:softEdge rad="234897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EE2D3E7-DAC8-BE90-CE29-A6476CEEDD1E}"/>
              </a:ext>
            </a:extLst>
          </p:cNvPr>
          <p:cNvSpPr txBox="1"/>
          <p:nvPr/>
        </p:nvSpPr>
        <p:spPr>
          <a:xfrm>
            <a:off x="246845" y="4599801"/>
            <a:ext cx="12511109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en-US" sz="36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Using your Leadership Dance Card, meet with partner #3 &amp; discuss any question(s) from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the Talk Story Conversation Starters resource for Leadership &amp; Responsibility.</a:t>
            </a:r>
            <a:endParaRPr kumimoji="0" lang="en-US" sz="36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6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13E6864-9D7E-6F63-1FB5-C920D669D0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68" y="348699"/>
            <a:ext cx="2134098" cy="210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50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" y="345543"/>
            <a:ext cx="13004799" cy="2497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defRPr sz="1800"/>
            </a:pPr>
            <a:r>
              <a:rPr lang="en-US" sz="5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School Solutions</a:t>
            </a:r>
            <a:br>
              <a:rPr lang="en-US" sz="5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5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Lesson Plan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033FAC2-FDF0-E94B-AEE4-675E998389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68" y="348699"/>
            <a:ext cx="2134098" cy="21072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BA8C12-139D-8341-A4D5-67846A8D26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C6BAB97-A5DE-6046-B819-208ADBDB5037}"/>
              </a:ext>
            </a:extLst>
          </p:cNvPr>
          <p:cNvSpPr txBox="1"/>
          <p:nvPr/>
        </p:nvSpPr>
        <p:spPr>
          <a:xfrm>
            <a:off x="437110" y="3229316"/>
            <a:ext cx="5793208" cy="730456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Supporting staff &amp;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students in forming creative solutions to prevalent school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problems. Making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decisions &amp; taking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responsibility for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choices that impact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the school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community.</a:t>
            </a:r>
            <a:endParaRPr kumimoji="0" lang="en-US" sz="36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6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</p:txBody>
      </p:sp>
      <p:pic>
        <p:nvPicPr>
          <p:cNvPr id="3" name="Picture 2" descr="A picture containing text, sky, outdoor, sign&#10;&#10;Description automatically generated">
            <a:extLst>
              <a:ext uri="{FF2B5EF4-FFF2-40B4-BE49-F238E27FC236}">
                <a16:creationId xmlns:a16="http://schemas.microsoft.com/office/drawing/2014/main" id="{E1301F2B-981E-5B4B-9F65-9AF20F807C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765" y="2062215"/>
            <a:ext cx="6475623" cy="6785567"/>
          </a:xfrm>
          <a:prstGeom prst="rect">
            <a:avLst/>
          </a:prstGeom>
          <a:effectLst>
            <a:softEdge rad="347453"/>
          </a:effectLst>
        </p:spPr>
      </p:pic>
    </p:spTree>
    <p:extLst>
      <p:ext uri="{BB962C8B-B14F-4D97-AF65-F5344CB8AC3E}">
        <p14:creationId xmlns:p14="http://schemas.microsoft.com/office/powerpoint/2010/main" val="14578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16688" y="507307"/>
            <a:ext cx="11054082" cy="1385703"/>
          </a:xfrm>
        </p:spPr>
        <p:txBody>
          <a:bodyPr/>
          <a:lstStyle/>
          <a:p>
            <a:pPr lvl="0">
              <a:defRPr sz="1800"/>
            </a:pPr>
            <a:r>
              <a:rPr lang="en-US" sz="72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Confidence to Take Action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499" y="3335866"/>
            <a:ext cx="5099889" cy="50630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36147B-F990-F34A-8313-E73BB430E7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54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11726" y="1153067"/>
            <a:ext cx="4945074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ea typeface="+mn-ea"/>
                <a:cs typeface="Chalkduster"/>
                <a:sym typeface="Helvetica Light"/>
              </a:rPr>
              <a:t>Key</a:t>
            </a:r>
            <a:r>
              <a:rPr kumimoji="0" lang="en-US" sz="6000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ea typeface="+mn-ea"/>
                <a:cs typeface="Chalkduster"/>
                <a:sym typeface="Helvetica Light"/>
              </a:rPr>
              <a:t> Points</a:t>
            </a: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/>
              <a:ea typeface="+mn-ea"/>
              <a:cs typeface="Chalkduster"/>
              <a:sym typeface="Helvetica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9333" y="3798343"/>
            <a:ext cx="12683067" cy="481157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584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Confidence to Take Action is the cumulative effect of the first seven conditions.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algn="l" defTabSz="584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Exhibited by students when they have the </a:t>
            </a:r>
          </a:p>
          <a:p>
            <a:pPr marR="0" algn="l" defTabSz="584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   desire, willingness, and ability to work </a:t>
            </a:r>
          </a:p>
          <a:p>
            <a:pPr marR="0" algn="l" defTabSz="584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   hard towards achieving their goals with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	a sense of passion &amp; purpose.</a:t>
            </a:r>
          </a:p>
          <a:p>
            <a:pPr marL="571500" marR="0" indent="-571500" algn="ctr" defTabSz="584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66" y="275302"/>
            <a:ext cx="2882546" cy="28617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3442163-7F3B-6C4E-9143-069915ACEA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789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39157" y="334790"/>
            <a:ext cx="8418971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Having Confidence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To Take 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4274" y="3139688"/>
            <a:ext cx="12632267" cy="619656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Support students in finding their </a:t>
            </a: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voice &amp;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using it in ways that match their passions.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Provide time for students to reflect &amp;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connect their learning to their purpose.</a:t>
            </a:r>
            <a:endParaRPr kumimoji="0" lang="en-US" sz="36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Challenge students to dream big….</a:t>
            </a:r>
            <a:b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</a:b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NEVER be satisfied with the status-quo.</a:t>
            </a: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Encourage students to embrace</a:t>
            </a: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 the legacy</a:t>
            </a:r>
            <a:b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</a:b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they will leave at your school.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33" y="334790"/>
            <a:ext cx="2728981" cy="27092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A879B5-E002-E548-A170-1ED25A1A68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390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E9DE9-D6AE-717F-8E48-55301B2B2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48266-AD15-DF3D-2EBB-0EBCBFE17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94468" y="820063"/>
            <a:ext cx="13004800" cy="3271828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Confidence to</a:t>
            </a:r>
            <a:b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Take Action</a:t>
            </a:r>
            <a:b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Pinwheel Discussion #1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636576B-6EB5-CB72-FA4A-4BD1B1785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FCABF79-C029-E635-F8F9-F3710ABD2779}"/>
              </a:ext>
            </a:extLst>
          </p:cNvPr>
          <p:cNvSpPr txBox="1"/>
          <p:nvPr/>
        </p:nvSpPr>
        <p:spPr>
          <a:xfrm>
            <a:off x="246845" y="4876800"/>
            <a:ext cx="12511109" cy="39805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en-US" sz="36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With your 1</a:t>
            </a:r>
            <a:r>
              <a:rPr lang="en-US" baseline="30000" dirty="0">
                <a:solidFill>
                  <a:srgbClr val="FFFFFF"/>
                </a:solidFill>
                <a:latin typeface="Chalkduster"/>
                <a:cs typeface="Chalkduster"/>
              </a:rPr>
              <a:t>st</a:t>
            </a: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 pinwheel partner discuss the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Teacher &amp; Student Roles for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Confidence to Take Action.</a:t>
            </a:r>
            <a:endParaRPr kumimoji="0" lang="en-US" sz="36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6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916CDE-5316-F793-7D35-6917C36461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68" y="430041"/>
            <a:ext cx="2349172" cy="2332210"/>
          </a:xfrm>
          <a:prstGeom prst="rect">
            <a:avLst/>
          </a:prstGeom>
        </p:spPr>
      </p:pic>
      <p:pic>
        <p:nvPicPr>
          <p:cNvPr id="5" name="Picture 4" descr="A colorful pinwheel on a stick&#10;&#10;AI-generated content may be incorrect.">
            <a:extLst>
              <a:ext uri="{FF2B5EF4-FFF2-40B4-BE49-F238E27FC236}">
                <a16:creationId xmlns:a16="http://schemas.microsoft.com/office/drawing/2014/main" id="{B26B21FC-124F-6B38-21D0-7D76C28324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7739">
            <a:off x="10103683" y="210248"/>
            <a:ext cx="2057003" cy="3044242"/>
          </a:xfrm>
          <a:prstGeom prst="rect">
            <a:avLst/>
          </a:prstGeom>
          <a:effectLst>
            <a:softEdge rad="130482"/>
          </a:effectLst>
        </p:spPr>
      </p:pic>
    </p:spTree>
    <p:extLst>
      <p:ext uri="{BB962C8B-B14F-4D97-AF65-F5344CB8AC3E}">
        <p14:creationId xmlns:p14="http://schemas.microsoft.com/office/powerpoint/2010/main" val="154512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70757-5A92-F891-7C85-F33D77242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75EF3-8AD5-3CEA-3323-5723983F4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94468" y="820063"/>
            <a:ext cx="13004800" cy="3271828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Confidence to</a:t>
            </a:r>
            <a:b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Take Action</a:t>
            </a:r>
            <a:b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Pinwheel Discussion #2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7BE880-D41E-ECBC-4537-F2312533E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FEEA469-DD9D-3CE2-6EF6-7609EE28EABF}"/>
              </a:ext>
            </a:extLst>
          </p:cNvPr>
          <p:cNvSpPr txBox="1"/>
          <p:nvPr/>
        </p:nvSpPr>
        <p:spPr>
          <a:xfrm>
            <a:off x="246845" y="4876800"/>
            <a:ext cx="12511109" cy="39805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en-US" sz="36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With your 2</a:t>
            </a:r>
            <a:r>
              <a:rPr lang="en-US" baseline="30000" dirty="0">
                <a:solidFill>
                  <a:srgbClr val="FFFFFF"/>
                </a:solidFill>
                <a:latin typeface="Chalkduster"/>
                <a:cs typeface="Chalkduster"/>
              </a:rPr>
              <a:t>nd</a:t>
            </a: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 pinwheel partner discuss the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Taking Action Resource for Leadership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&amp; Responsibility.</a:t>
            </a:r>
            <a:endParaRPr kumimoji="0" lang="en-US" sz="36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6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949DC4-6F54-2C56-AFF5-A7518C77A0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68" y="430041"/>
            <a:ext cx="2349172" cy="2332210"/>
          </a:xfrm>
          <a:prstGeom prst="rect">
            <a:avLst/>
          </a:prstGeom>
        </p:spPr>
      </p:pic>
      <p:pic>
        <p:nvPicPr>
          <p:cNvPr id="5" name="Picture 4" descr="A colorful pinwheel on a stick&#10;&#10;AI-generated content may be incorrect.">
            <a:extLst>
              <a:ext uri="{FF2B5EF4-FFF2-40B4-BE49-F238E27FC236}">
                <a16:creationId xmlns:a16="http://schemas.microsoft.com/office/drawing/2014/main" id="{EA977809-FE46-F6CA-5874-837146ABA0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7739">
            <a:off x="10103683" y="210248"/>
            <a:ext cx="2057003" cy="3044242"/>
          </a:xfrm>
          <a:prstGeom prst="rect">
            <a:avLst/>
          </a:prstGeom>
          <a:effectLst>
            <a:softEdge rad="130482"/>
          </a:effectLst>
        </p:spPr>
      </p:pic>
    </p:spTree>
    <p:extLst>
      <p:ext uri="{BB962C8B-B14F-4D97-AF65-F5344CB8AC3E}">
        <p14:creationId xmlns:p14="http://schemas.microsoft.com/office/powerpoint/2010/main" val="364721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633AF-6F3D-2F6C-D6D1-6C4EB9D4A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38B2A-0DC5-5A5E-6DFD-E2F8501E3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94468" y="820063"/>
            <a:ext cx="13004800" cy="3271828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Confidence to</a:t>
            </a:r>
            <a:b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Take Action</a:t>
            </a:r>
            <a:b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Pinwheel Discussion #3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2C0BA30-4D55-5E09-81D6-BC000551D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A6AF92F-7AFC-E53D-CBBD-DDDB7E00D955}"/>
              </a:ext>
            </a:extLst>
          </p:cNvPr>
          <p:cNvSpPr txBox="1"/>
          <p:nvPr/>
        </p:nvSpPr>
        <p:spPr>
          <a:xfrm>
            <a:off x="246845" y="4599801"/>
            <a:ext cx="12511109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en-US" sz="36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rtl="0" latinLnBrk="1" hangingPunct="0"/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With your 3</a:t>
            </a:r>
            <a:r>
              <a:rPr lang="en-US" baseline="30000" dirty="0">
                <a:solidFill>
                  <a:srgbClr val="FFFFFF"/>
                </a:solidFill>
                <a:latin typeface="Chalkduster"/>
                <a:cs typeface="Chalkduster"/>
              </a:rPr>
              <a:t>rd</a:t>
            </a: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 pinwheel partner discuss any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question(s) from the Talk Story Conversation Starters resource for Leadership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&amp; Responsibility.</a:t>
            </a:r>
            <a:endParaRPr kumimoji="0" lang="en-US" sz="36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6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0B11EF-0A84-3ACE-5E69-BB3C009688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68" y="430041"/>
            <a:ext cx="2349172" cy="2332210"/>
          </a:xfrm>
          <a:prstGeom prst="rect">
            <a:avLst/>
          </a:prstGeom>
        </p:spPr>
      </p:pic>
      <p:pic>
        <p:nvPicPr>
          <p:cNvPr id="5" name="Picture 4" descr="A colorful pinwheel on a stick&#10;&#10;AI-generated content may be incorrect.">
            <a:extLst>
              <a:ext uri="{FF2B5EF4-FFF2-40B4-BE49-F238E27FC236}">
                <a16:creationId xmlns:a16="http://schemas.microsoft.com/office/drawing/2014/main" id="{F825510C-1D38-FA66-6113-31A78092E4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7739">
            <a:off x="10103683" y="210248"/>
            <a:ext cx="2057003" cy="3044242"/>
          </a:xfrm>
          <a:prstGeom prst="rect">
            <a:avLst/>
          </a:prstGeom>
          <a:effectLst>
            <a:softEdge rad="130482"/>
          </a:effectLst>
        </p:spPr>
      </p:pic>
    </p:spTree>
    <p:extLst>
      <p:ext uri="{BB962C8B-B14F-4D97-AF65-F5344CB8AC3E}">
        <p14:creationId xmlns:p14="http://schemas.microsoft.com/office/powerpoint/2010/main" val="233230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551B8976-8005-E94D-8F33-03A83ECA8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49601" y="239323"/>
            <a:ext cx="15304001" cy="685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Purpose Self-Assessment: Student Voice Teams</a:t>
            </a:r>
            <a:endParaRPr lang="en-US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DB4F839-E568-E75F-DA62-96EE441BD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86495" y="8986200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EA49A6A-A997-16AF-EBFB-A778CDF58E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687" y="2088597"/>
            <a:ext cx="5267425" cy="63036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75E4D65-7BD7-9091-BC61-85B5AF9949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75" y="924637"/>
            <a:ext cx="5264740" cy="6324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2387713-03B6-6EE6-9E4D-7FDBB04EE7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570" y="3020558"/>
            <a:ext cx="4815754" cy="630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00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27CDC-33A7-229D-2B28-33DC2D99E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60E126A-C4BF-6AE6-61D5-CC4A8642ECFC}"/>
              </a:ext>
            </a:extLst>
          </p:cNvPr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B37C12F-2698-B66F-6DBC-3035AE615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7965666-C303-1080-971E-02E6CFECF0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01" y="481789"/>
            <a:ext cx="7772399" cy="88345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7E12B2D-3468-8D06-7DD5-2ACA1571D5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780" y="1701800"/>
            <a:ext cx="4594737" cy="596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77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0D252-0908-E090-4CF2-75D93B1A2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EEA95B1-D084-5C89-96D0-E42F8A73E4A7}"/>
              </a:ext>
            </a:extLst>
          </p:cNvPr>
          <p:cNvSpPr txBox="1"/>
          <p:nvPr/>
        </p:nvSpPr>
        <p:spPr>
          <a:xfrm>
            <a:off x="-163995" y="45830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DFB967C-A64F-B51A-3D89-37B8FAA40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A diagram of a circle with text&#10;&#10;AI-generated content may be incorrect.">
            <a:extLst>
              <a:ext uri="{FF2B5EF4-FFF2-40B4-BE49-F238E27FC236}">
                <a16:creationId xmlns:a16="http://schemas.microsoft.com/office/drawing/2014/main" id="{A62A7960-2FFF-E992-643C-8C828BC430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074" y="1708150"/>
            <a:ext cx="4965700" cy="6337300"/>
          </a:xfrm>
          <a:prstGeom prst="rect">
            <a:avLst/>
          </a:prstGeom>
        </p:spPr>
      </p:pic>
      <p:pic>
        <p:nvPicPr>
          <p:cNvPr id="8" name="Picture 7" descr="A close-up of a document&#10;&#10;AI-generated content may be incorrect.">
            <a:extLst>
              <a:ext uri="{FF2B5EF4-FFF2-40B4-BE49-F238E27FC236}">
                <a16:creationId xmlns:a16="http://schemas.microsoft.com/office/drawing/2014/main" id="{89DC8DFA-7415-334D-CCC6-5A0197EF51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392" y="273318"/>
            <a:ext cx="4287411" cy="5237530"/>
          </a:xfrm>
          <a:prstGeom prst="rect">
            <a:avLst/>
          </a:prstGeom>
        </p:spPr>
      </p:pic>
      <p:pic>
        <p:nvPicPr>
          <p:cNvPr id="11" name="Picture 10" descr="A close-up of a questionnaire&#10;&#10;AI-generated content may be incorrect.">
            <a:extLst>
              <a:ext uri="{FF2B5EF4-FFF2-40B4-BE49-F238E27FC236}">
                <a16:creationId xmlns:a16="http://schemas.microsoft.com/office/drawing/2014/main" id="{A66D5AA3-E7AF-1829-83FA-A615C4430D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134" y="5471802"/>
            <a:ext cx="4291669" cy="410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85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04BD7-1172-9DA0-7368-17213EE21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F4A9B-C1B4-2FF6-E1FA-A085D59ED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>
            <a:extLst>
              <a:ext uri="{FF2B5EF4-FFF2-40B4-BE49-F238E27FC236}">
                <a16:creationId xmlns:a16="http://schemas.microsoft.com/office/drawing/2014/main" id="{887AE42F-E933-639D-FC23-F77986C380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48DEE6-68B3-24BC-DEE8-C8C8FAD93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96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E58E4-32BE-33F5-F246-F53DC9642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76B341-965D-5F47-DA85-6C01E1550AB2}"/>
              </a:ext>
            </a:extLst>
          </p:cNvPr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12CA669-4F5F-BAD4-C268-BA00D830FB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7" name="Text Box 3">
            <a:extLst>
              <a:ext uri="{FF2B5EF4-FFF2-40B4-BE49-F238E27FC236}">
                <a16:creationId xmlns:a16="http://schemas.microsoft.com/office/drawing/2014/main" id="{7538DF80-AA26-1DBD-06DC-782527576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8680" y="169236"/>
            <a:ext cx="10429663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Lower the Stick</a:t>
            </a: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666B86-249A-DE95-5C5D-0947CBB728A0}"/>
              </a:ext>
            </a:extLst>
          </p:cNvPr>
          <p:cNvSpPr txBox="1"/>
          <p:nvPr/>
        </p:nvSpPr>
        <p:spPr>
          <a:xfrm>
            <a:off x="220468" y="1460686"/>
            <a:ext cx="12928797" cy="345530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Each team member places their index finger under the stick at chest level. Lower the stick to the ground as a team. If </a:t>
            </a:r>
            <a:r>
              <a:rPr lang="en-US" dirty="0" err="1">
                <a:solidFill>
                  <a:schemeClr val="bg1"/>
                </a:solidFill>
                <a:latin typeface="Chalkduster"/>
                <a:cs typeface="Chalkduster"/>
              </a:rPr>
              <a:t>anyoneʻs</a:t>
            </a: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 finger comes off the stick you must start over.</a:t>
            </a:r>
            <a:b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HONOR SYSTEM!</a:t>
            </a:r>
          </a:p>
          <a:p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5" name="Picture 4" descr="A group of hands holding balloons&#10;&#10;AI-generated content may be incorrect.">
            <a:extLst>
              <a:ext uri="{FF2B5EF4-FFF2-40B4-BE49-F238E27FC236}">
                <a16:creationId xmlns:a16="http://schemas.microsoft.com/office/drawing/2014/main" id="{D9E05FB6-485F-3071-04C8-A3FF7B7809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006" y="4524463"/>
            <a:ext cx="6463720" cy="4845424"/>
          </a:xfrm>
          <a:prstGeom prst="rect">
            <a:avLst/>
          </a:prstGeom>
          <a:effectLst>
            <a:softEdge rad="72310"/>
          </a:effectLst>
        </p:spPr>
      </p:pic>
    </p:spTree>
    <p:extLst>
      <p:ext uri="{BB962C8B-B14F-4D97-AF65-F5344CB8AC3E}">
        <p14:creationId xmlns:p14="http://schemas.microsoft.com/office/powerpoint/2010/main" val="350492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587936"/>
            <a:ext cx="13004799" cy="14568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8800" dirty="0">
                <a:solidFill>
                  <a:srgbClr val="FFFF00"/>
                </a:solidFill>
                <a:latin typeface="Chalkduster"/>
                <a:cs typeface="Chalkduster"/>
              </a:rPr>
              <a:t>Teacher Leaders</a:t>
            </a:r>
          </a:p>
        </p:txBody>
      </p:sp>
      <p:pic>
        <p:nvPicPr>
          <p:cNvPr id="8" name="Picture 7" descr="Balance.JPG">
            <a:extLst>
              <a:ext uri="{FF2B5EF4-FFF2-40B4-BE49-F238E27FC236}">
                <a16:creationId xmlns:a16="http://schemas.microsoft.com/office/drawing/2014/main" id="{5DA91E5A-50E5-A049-9E1B-65E6283AF2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120" y="1875465"/>
            <a:ext cx="4985952" cy="4137032"/>
          </a:xfrm>
          <a:prstGeom prst="rect">
            <a:avLst/>
          </a:prstGeom>
          <a:effectLst>
            <a:softEdge rad="2413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83BED5-8084-BF4D-9E22-9FD9751B1F94}"/>
              </a:ext>
            </a:extLst>
          </p:cNvPr>
          <p:cNvSpPr txBox="1"/>
          <p:nvPr/>
        </p:nvSpPr>
        <p:spPr>
          <a:xfrm>
            <a:off x="628488" y="6324959"/>
            <a:ext cx="11767645" cy="287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7200" dirty="0">
                <a:solidFill>
                  <a:schemeClr val="bg1"/>
                </a:solidFill>
                <a:latin typeface="Chalkduster" panose="03050602040202020205" pitchFamily="66" charset="77"/>
              </a:rPr>
              <a:t>Embrace….</a:t>
            </a:r>
          </a:p>
          <a:p>
            <a:pPr rtl="0" latinLnBrk="1" hangingPunct="0"/>
            <a:r>
              <a:rPr lang="en-US" sz="7200" dirty="0">
                <a:solidFill>
                  <a:schemeClr val="bg1"/>
                </a:solidFill>
                <a:latin typeface="Chalkduster" panose="03050602040202020205" pitchFamily="66" charset="77"/>
              </a:rPr>
              <a:t>The Power of Balance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971DDF7-8815-0140-8F93-293674C005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677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487681"/>
            <a:ext cx="13004800" cy="2150326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Chalkduster"/>
                <a:cs typeface="Chalkduster"/>
              </a:rPr>
              <a:t>We need to </a:t>
            </a:r>
            <a:r>
              <a:rPr lang="en-US" sz="8000" dirty="0">
                <a:solidFill>
                  <a:srgbClr val="FFFF00"/>
                </a:solidFill>
                <a:latin typeface="Chalkduster"/>
                <a:cs typeface="Chalkduster"/>
              </a:rPr>
              <a:t>balance</a:t>
            </a:r>
            <a:r>
              <a:rPr lang="en-US" sz="8000" dirty="0">
                <a:solidFill>
                  <a:schemeClr val="bg1"/>
                </a:solidFill>
                <a:latin typeface="Chalkduster"/>
                <a:cs typeface="Chalkduster"/>
              </a:rPr>
              <a:t>...</a:t>
            </a:r>
          </a:p>
          <a:p>
            <a:endParaRPr lang="en-US" sz="5120" dirty="0"/>
          </a:p>
        </p:txBody>
      </p:sp>
      <p:pic>
        <p:nvPicPr>
          <p:cNvPr id="13" name="Picture 12" descr="IMG_037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58" y="1766837"/>
            <a:ext cx="13011757" cy="7882123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5" name="TextBox 4"/>
          <p:cNvSpPr txBox="1"/>
          <p:nvPr/>
        </p:nvSpPr>
        <p:spPr>
          <a:xfrm>
            <a:off x="1768860" y="5377230"/>
            <a:ext cx="3738880" cy="133369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000" b="1" dirty="0">
                <a:solidFill>
                  <a:srgbClr val="000000"/>
                </a:solidFill>
                <a:latin typeface="Chalkboard SE" panose="03050602040202020205" pitchFamily="66" charset="77"/>
                <a:cs typeface="Chalkduster"/>
              </a:rPr>
              <a:t>Teacher </a:t>
            </a:r>
          </a:p>
          <a:p>
            <a:pPr defTabSz="584170" latinLnBrk="1" hangingPunct="0"/>
            <a:r>
              <a:rPr lang="en-US" sz="4000" b="1" dirty="0">
                <a:solidFill>
                  <a:srgbClr val="000000"/>
                </a:solidFill>
                <a:latin typeface="Chalkboard SE" panose="03050602040202020205" pitchFamily="66" charset="77"/>
                <a:cs typeface="Chalkduster"/>
              </a:rPr>
              <a:t>Responsibility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60640" y="5318843"/>
            <a:ext cx="3738880" cy="133369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000" b="1" dirty="0">
                <a:solidFill>
                  <a:srgbClr val="000000"/>
                </a:solidFill>
                <a:latin typeface="Chalkboard SE" panose="03050602040202020205" pitchFamily="66" charset="77"/>
                <a:cs typeface="Chalkduster"/>
              </a:rPr>
              <a:t>Student </a:t>
            </a:r>
          </a:p>
          <a:p>
            <a:pPr defTabSz="584170" latinLnBrk="1" hangingPunct="0"/>
            <a:r>
              <a:rPr lang="en-US" sz="4000" b="1" dirty="0">
                <a:solidFill>
                  <a:srgbClr val="000000"/>
                </a:solidFill>
                <a:latin typeface="Chalkboard SE" panose="03050602040202020205" pitchFamily="66" charset="77"/>
                <a:cs typeface="Chalkduster"/>
              </a:rPr>
              <a:t>Responsibility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30EFC6-A453-5D4F-AD57-46B672578F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626201"/>
      </p:ext>
    </p:extLst>
  </p:cSld>
  <p:clrMapOvr>
    <a:masterClrMapping/>
  </p:clrMapOvr>
  <p:transition spd="slow">
    <p:wip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487681"/>
            <a:ext cx="13004800" cy="2150326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Chalkduster"/>
                <a:cs typeface="Chalkduster"/>
              </a:rPr>
              <a:t>We need to </a:t>
            </a:r>
            <a:r>
              <a:rPr lang="en-US" sz="8000" dirty="0">
                <a:solidFill>
                  <a:srgbClr val="FFFF00"/>
                </a:solidFill>
                <a:latin typeface="Chalkduster"/>
                <a:cs typeface="Chalkduster"/>
              </a:rPr>
              <a:t>balance</a:t>
            </a:r>
            <a:r>
              <a:rPr lang="en-US" sz="8000" dirty="0">
                <a:solidFill>
                  <a:schemeClr val="bg1"/>
                </a:solidFill>
                <a:latin typeface="Chalkduster"/>
                <a:cs typeface="Chalkduster"/>
              </a:rPr>
              <a:t>...</a:t>
            </a:r>
          </a:p>
          <a:p>
            <a:endParaRPr lang="en-US" sz="5120" dirty="0"/>
          </a:p>
        </p:txBody>
      </p:sp>
      <p:pic>
        <p:nvPicPr>
          <p:cNvPr id="13" name="Picture 12" descr="IMG_037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59" y="1686560"/>
            <a:ext cx="13011757" cy="7882123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5" name="TextBox 4"/>
          <p:cNvSpPr txBox="1"/>
          <p:nvPr/>
        </p:nvSpPr>
        <p:spPr>
          <a:xfrm>
            <a:off x="1930400" y="5831275"/>
            <a:ext cx="3577339" cy="7181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000" b="1" dirty="0">
                <a:solidFill>
                  <a:srgbClr val="000000"/>
                </a:solidFill>
                <a:latin typeface="Chalkboard SE" panose="03050602040202020205" pitchFamily="66" charset="77"/>
                <a:cs typeface="Chalkduster"/>
              </a:rPr>
              <a:t>Listening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49920" y="5793957"/>
            <a:ext cx="2499360" cy="7181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000" b="1" dirty="0">
                <a:solidFill>
                  <a:srgbClr val="000000"/>
                </a:solidFill>
                <a:latin typeface="Chalkboard SE" panose="03050602040202020205" pitchFamily="66" charset="77"/>
                <a:cs typeface="Chalkduster"/>
              </a:rPr>
              <a:t>Speaking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658E34-E079-E846-86B8-0613F2B99E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701700"/>
      </p:ext>
    </p:extLst>
  </p:cSld>
  <p:clrMapOvr>
    <a:masterClrMapping/>
  </p:clrMapOvr>
  <p:transition spd="slow">
    <p:wip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487681"/>
            <a:ext cx="13004800" cy="2150326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Chalkduster"/>
                <a:cs typeface="Chalkduster"/>
              </a:rPr>
              <a:t>We need to </a:t>
            </a:r>
            <a:r>
              <a:rPr lang="en-US" sz="8000" dirty="0">
                <a:solidFill>
                  <a:srgbClr val="FFFF00"/>
                </a:solidFill>
                <a:latin typeface="Chalkduster"/>
                <a:cs typeface="Chalkduster"/>
              </a:rPr>
              <a:t>balance</a:t>
            </a:r>
            <a:r>
              <a:rPr lang="en-US" sz="8000" dirty="0">
                <a:solidFill>
                  <a:schemeClr val="bg1"/>
                </a:solidFill>
                <a:latin typeface="Chalkduster"/>
                <a:cs typeface="Chalkduster"/>
              </a:rPr>
              <a:t>...</a:t>
            </a:r>
          </a:p>
          <a:p>
            <a:endParaRPr lang="en-US" sz="5120" dirty="0"/>
          </a:p>
        </p:txBody>
      </p:sp>
      <p:pic>
        <p:nvPicPr>
          <p:cNvPr id="13" name="Picture 12" descr="IMG_037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59" y="1686560"/>
            <a:ext cx="13011757" cy="7882123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5" name="TextBox 4"/>
          <p:cNvSpPr txBox="1"/>
          <p:nvPr/>
        </p:nvSpPr>
        <p:spPr>
          <a:xfrm>
            <a:off x="1889760" y="5872645"/>
            <a:ext cx="3617979" cy="7181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000" b="1" dirty="0">
                <a:solidFill>
                  <a:srgbClr val="000000"/>
                </a:solidFill>
                <a:latin typeface="Chalkboard SE" panose="03050602040202020205" pitchFamily="66" charset="77"/>
                <a:cs typeface="Chalkduster"/>
              </a:rPr>
              <a:t>Innovation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4368" y="5808244"/>
            <a:ext cx="3088432" cy="7181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000" b="1" dirty="0">
                <a:solidFill>
                  <a:srgbClr val="000000"/>
                </a:solidFill>
                <a:latin typeface="Chalkboard SE" panose="03050602040202020205" pitchFamily="66" charset="77"/>
                <a:cs typeface="Chalkduster"/>
              </a:rPr>
              <a:t>Compliance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0DEB8FE-5D41-BD42-9457-725D34540E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351901"/>
      </p:ext>
    </p:extLst>
  </p:cSld>
  <p:clrMapOvr>
    <a:masterClrMapping/>
  </p:clrMapOvr>
  <p:transition spd="slow">
    <p:wip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487681"/>
            <a:ext cx="13004800" cy="2150326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Chalkduster"/>
                <a:cs typeface="Chalkduster"/>
              </a:rPr>
              <a:t>We need to </a:t>
            </a:r>
            <a:r>
              <a:rPr lang="en-US" sz="8000" dirty="0">
                <a:solidFill>
                  <a:srgbClr val="FFFF00"/>
                </a:solidFill>
                <a:latin typeface="Chalkduster"/>
                <a:cs typeface="Chalkduster"/>
              </a:rPr>
              <a:t>balance</a:t>
            </a:r>
            <a:r>
              <a:rPr lang="en-US" sz="8000" dirty="0">
                <a:solidFill>
                  <a:schemeClr val="bg1"/>
                </a:solidFill>
                <a:latin typeface="Chalkduster"/>
                <a:cs typeface="Chalkduster"/>
              </a:rPr>
              <a:t>...</a:t>
            </a:r>
          </a:p>
          <a:p>
            <a:endParaRPr lang="en-US" sz="5120" dirty="0"/>
          </a:p>
        </p:txBody>
      </p:sp>
      <p:pic>
        <p:nvPicPr>
          <p:cNvPr id="13" name="Picture 12" descr="IMG_037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59" y="1686560"/>
            <a:ext cx="13011757" cy="7882123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5" name="TextBox 4"/>
          <p:cNvSpPr txBox="1"/>
          <p:nvPr/>
        </p:nvSpPr>
        <p:spPr>
          <a:xfrm>
            <a:off x="1808480" y="5781601"/>
            <a:ext cx="3699259" cy="7181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000" b="1" dirty="0">
                <a:solidFill>
                  <a:srgbClr val="000000"/>
                </a:solidFill>
                <a:latin typeface="Chalkboard SE" panose="03050602040202020205" pitchFamily="66" charset="77"/>
                <a:cs typeface="Chalkduster"/>
              </a:rPr>
              <a:t>Going Right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6880" y="5191843"/>
            <a:ext cx="5648960" cy="133369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endParaRPr lang="en-US" sz="4000" b="1" dirty="0">
              <a:solidFill>
                <a:srgbClr val="000000"/>
              </a:solidFill>
              <a:latin typeface="Chalkboard SE" panose="03050602040202020205" pitchFamily="66" charset="77"/>
              <a:cs typeface="Chalkduster"/>
            </a:endParaRPr>
          </a:p>
          <a:p>
            <a:pPr defTabSz="584170" latinLnBrk="1" hangingPunct="0"/>
            <a:r>
              <a:rPr lang="en-US" sz="4000" b="1" dirty="0">
                <a:solidFill>
                  <a:srgbClr val="000000"/>
                </a:solidFill>
                <a:latin typeface="Chalkboard SE" panose="03050602040202020205" pitchFamily="66" charset="77"/>
                <a:cs typeface="Chalkduster"/>
              </a:rPr>
              <a:t>Needs Fixed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19C0A5-2DD1-D745-853B-B4CFE7BC5C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597379"/>
      </p:ext>
    </p:extLst>
  </p:cSld>
  <p:clrMapOvr>
    <a:masterClrMapping/>
  </p:clrMapOvr>
  <p:transition spd="slow">
    <p:wip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487681"/>
            <a:ext cx="13004800" cy="2150326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Chalkduster"/>
                <a:cs typeface="Chalkduster"/>
              </a:rPr>
              <a:t>We need to </a:t>
            </a:r>
            <a:r>
              <a:rPr lang="en-US" sz="8000" dirty="0">
                <a:solidFill>
                  <a:srgbClr val="FFFF00"/>
                </a:solidFill>
                <a:latin typeface="Chalkduster"/>
                <a:cs typeface="Chalkduster"/>
              </a:rPr>
              <a:t>balance</a:t>
            </a:r>
            <a:r>
              <a:rPr lang="en-US" sz="8000" dirty="0">
                <a:solidFill>
                  <a:schemeClr val="bg1"/>
                </a:solidFill>
                <a:latin typeface="Chalkduster"/>
                <a:cs typeface="Chalkduster"/>
              </a:rPr>
              <a:t>...</a:t>
            </a:r>
          </a:p>
          <a:p>
            <a:endParaRPr lang="en-US" sz="5120" dirty="0"/>
          </a:p>
        </p:txBody>
      </p:sp>
      <p:pic>
        <p:nvPicPr>
          <p:cNvPr id="13" name="Picture 12" descr="IMG_037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59" y="1686560"/>
            <a:ext cx="13011757" cy="7882123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5" name="TextBox 4"/>
          <p:cNvSpPr txBox="1"/>
          <p:nvPr/>
        </p:nvSpPr>
        <p:spPr>
          <a:xfrm>
            <a:off x="1910080" y="5782843"/>
            <a:ext cx="3597659" cy="7181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000" b="1" dirty="0">
                <a:solidFill>
                  <a:srgbClr val="000000"/>
                </a:solidFill>
                <a:latin typeface="Chalkboard SE" panose="03050602040202020205" pitchFamily="66" charset="77"/>
                <a:cs typeface="Chalkduster"/>
              </a:rPr>
              <a:t>Dreaming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5098" y="5742353"/>
            <a:ext cx="2221942" cy="7181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000" b="1" dirty="0">
                <a:solidFill>
                  <a:srgbClr val="000000"/>
                </a:solidFill>
                <a:latin typeface="Chalkboard SE" panose="03050602040202020205" pitchFamily="66" charset="77"/>
                <a:cs typeface="Chalkduster"/>
              </a:rPr>
              <a:t>Doing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DCD659-8ED8-2D43-B3E5-96C7D4FFF9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439094"/>
      </p:ext>
    </p:extLst>
  </p:cSld>
  <p:clrMapOvr>
    <a:masterClrMapping/>
  </p:clrMapOvr>
  <p:transition spd="slow">
    <p:wip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487681"/>
            <a:ext cx="13004800" cy="2150326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Chalkduster"/>
                <a:cs typeface="Chalkduster"/>
              </a:rPr>
              <a:t>We need to </a:t>
            </a:r>
            <a:r>
              <a:rPr lang="en-US" sz="8000" dirty="0">
                <a:solidFill>
                  <a:srgbClr val="FFFF00"/>
                </a:solidFill>
                <a:latin typeface="Chalkduster"/>
                <a:cs typeface="Chalkduster"/>
              </a:rPr>
              <a:t>balance</a:t>
            </a:r>
            <a:r>
              <a:rPr lang="en-US" sz="8000" dirty="0">
                <a:solidFill>
                  <a:schemeClr val="bg1"/>
                </a:solidFill>
                <a:latin typeface="Chalkduster"/>
                <a:cs typeface="Chalkduster"/>
              </a:rPr>
              <a:t>...</a:t>
            </a:r>
          </a:p>
          <a:p>
            <a:endParaRPr lang="en-US" sz="5120" dirty="0"/>
          </a:p>
        </p:txBody>
      </p:sp>
      <p:pic>
        <p:nvPicPr>
          <p:cNvPr id="13" name="Picture 12" descr="IMG_037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59" y="1686560"/>
            <a:ext cx="13011757" cy="7882123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5" name="TextBox 4"/>
          <p:cNvSpPr txBox="1"/>
          <p:nvPr/>
        </p:nvSpPr>
        <p:spPr>
          <a:xfrm>
            <a:off x="1971040" y="5782843"/>
            <a:ext cx="3536699" cy="7181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000" b="1" dirty="0">
                <a:solidFill>
                  <a:srgbClr val="000000"/>
                </a:solidFill>
                <a:latin typeface="Chalkboard SE" panose="03050602040202020205" pitchFamily="66" charset="77"/>
                <a:cs typeface="Chalkduster"/>
              </a:rPr>
              <a:t>Mind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5098" y="5752512"/>
            <a:ext cx="2303222" cy="7181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000" b="1" dirty="0">
                <a:solidFill>
                  <a:srgbClr val="000000"/>
                </a:solidFill>
                <a:latin typeface="Chalkboard SE" panose="03050602040202020205" pitchFamily="66" charset="77"/>
                <a:cs typeface="Chalkduster"/>
              </a:rPr>
              <a:t>Heart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0705F5-02A4-024A-85CB-9B1FC07789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9AD1A7E-87FA-1C4E-884D-A0C0F508E2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890744" y="91307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871645"/>
      </p:ext>
    </p:extLst>
  </p:cSld>
  <p:clrMapOvr>
    <a:masterClrMapping/>
  </p:clrMapOvr>
  <p:transition spd="slow">
    <p:wip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487681"/>
            <a:ext cx="13004800" cy="2150326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Chalkduster"/>
                <a:cs typeface="Chalkduster"/>
              </a:rPr>
              <a:t>We need to </a:t>
            </a:r>
            <a:r>
              <a:rPr lang="en-US" sz="8000" dirty="0">
                <a:solidFill>
                  <a:srgbClr val="FFFF00"/>
                </a:solidFill>
                <a:latin typeface="Chalkduster"/>
                <a:cs typeface="Chalkduster"/>
              </a:rPr>
              <a:t>balance</a:t>
            </a:r>
            <a:r>
              <a:rPr lang="en-US" sz="8000" dirty="0">
                <a:solidFill>
                  <a:schemeClr val="bg1"/>
                </a:solidFill>
                <a:latin typeface="Chalkduster"/>
                <a:cs typeface="Chalkduster"/>
              </a:rPr>
              <a:t>...</a:t>
            </a:r>
          </a:p>
          <a:p>
            <a:endParaRPr lang="en-US" sz="5120" dirty="0"/>
          </a:p>
        </p:txBody>
      </p:sp>
      <p:pic>
        <p:nvPicPr>
          <p:cNvPr id="13" name="Picture 12" descr="IMG_037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59" y="1686560"/>
            <a:ext cx="13011757" cy="7882123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5" name="TextBox 4"/>
          <p:cNvSpPr txBox="1"/>
          <p:nvPr/>
        </p:nvSpPr>
        <p:spPr>
          <a:xfrm>
            <a:off x="1767840" y="5220954"/>
            <a:ext cx="3739899" cy="133369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endParaRPr lang="en-US" sz="4000" b="1" dirty="0">
              <a:solidFill>
                <a:srgbClr val="000000"/>
              </a:solidFill>
              <a:latin typeface="Chalkboard SE" panose="03050602040202020205" pitchFamily="66" charset="77"/>
              <a:cs typeface="Chalkduster"/>
            </a:endParaRPr>
          </a:p>
          <a:p>
            <a:pPr defTabSz="584170" latinLnBrk="1" hangingPunct="0"/>
            <a:r>
              <a:rPr lang="en-US" sz="4000" b="1" dirty="0">
                <a:solidFill>
                  <a:srgbClr val="000000"/>
                </a:solidFill>
                <a:latin typeface="Chalkboard SE" panose="03050602040202020205" pitchFamily="66" charset="77"/>
                <a:cs typeface="Chalkduster"/>
              </a:rPr>
              <a:t>Important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05418" y="5789487"/>
            <a:ext cx="2100022" cy="7181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000" b="1" dirty="0">
                <a:solidFill>
                  <a:srgbClr val="000000"/>
                </a:solidFill>
                <a:latin typeface="Chalkboard SE" panose="03050602040202020205" pitchFamily="66" charset="77"/>
                <a:cs typeface="Chalkduster"/>
              </a:rPr>
              <a:t>Urgent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FAC2887-A9CA-2C4F-A3FD-B9BF182D60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654509"/>
      </p:ext>
    </p:extLst>
  </p:cSld>
  <p:clrMapOvr>
    <a:masterClrMapping/>
  </p:clrMapOvr>
  <p:transition spd="slow">
    <p:wip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487681"/>
            <a:ext cx="13004800" cy="2150326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Chalkduster"/>
                <a:cs typeface="Chalkduster"/>
              </a:rPr>
              <a:t>What would you add?</a:t>
            </a:r>
          </a:p>
          <a:p>
            <a:endParaRPr lang="en-US" sz="5120" dirty="0"/>
          </a:p>
        </p:txBody>
      </p:sp>
      <p:pic>
        <p:nvPicPr>
          <p:cNvPr id="13" name="Picture 12" descr="IMG_037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59" y="1686560"/>
            <a:ext cx="13011757" cy="7882123"/>
          </a:xfrm>
          <a:prstGeom prst="rect">
            <a:avLst/>
          </a:prstGeom>
          <a:effectLst>
            <a:softEdge rad="2540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AC2887-A9CA-2C4F-A3FD-B9BF182D60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563472"/>
      </p:ext>
    </p:extLst>
  </p:cSld>
  <p:clrMapOvr>
    <a:masterClrMapping/>
  </p:clrMapOvr>
  <p:transition spd="slow">
    <p:wip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40454"/>
            <a:ext cx="13004800" cy="3271828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600" dirty="0">
                <a:solidFill>
                  <a:srgbClr val="FFFF00"/>
                </a:solidFill>
                <a:latin typeface="Chalkduster"/>
                <a:cs typeface="Chalkduster"/>
              </a:rPr>
              <a:t>A Balanced</a:t>
            </a:r>
            <a:br>
              <a:rPr lang="en-US" sz="66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6600" dirty="0">
                <a:solidFill>
                  <a:srgbClr val="FFFF00"/>
                </a:solidFill>
                <a:latin typeface="Chalkduster"/>
                <a:cs typeface="Chalkduster"/>
              </a:rPr>
              <a:t>Conversation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EC95C7-5B1D-FE4C-A8B0-9F99BB808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0F2DA9C-097E-8043-941A-73330A7FA7BF}"/>
              </a:ext>
            </a:extLst>
          </p:cNvPr>
          <p:cNvSpPr txBox="1"/>
          <p:nvPr/>
        </p:nvSpPr>
        <p:spPr>
          <a:xfrm>
            <a:off x="668369" y="3892725"/>
            <a:ext cx="6413748" cy="619656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Identify 3 Bright Spots in your district, school or classroom.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Determine how you will share these Bright Spots with others both within &amp; outside of your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school.</a:t>
            </a: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C1245C4-C9F2-F542-8194-29C756CE0A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8698">
            <a:off x="7640371" y="3031897"/>
            <a:ext cx="4215226" cy="565075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Picture 4" descr="A picture containing painting&#10;&#10;Description automatically generated">
            <a:extLst>
              <a:ext uri="{FF2B5EF4-FFF2-40B4-BE49-F238E27FC236}">
                <a16:creationId xmlns:a16="http://schemas.microsoft.com/office/drawing/2014/main" id="{2374E746-020B-D146-9D54-CE44CB02CE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601">
            <a:off x="566394" y="446772"/>
            <a:ext cx="2436290" cy="2966829"/>
          </a:xfrm>
          <a:prstGeom prst="rect">
            <a:avLst/>
          </a:prstGeom>
          <a:effectLst>
            <a:softEdge rad="98247"/>
          </a:effectLst>
        </p:spPr>
      </p:pic>
    </p:spTree>
    <p:extLst>
      <p:ext uri="{BB962C8B-B14F-4D97-AF65-F5344CB8AC3E}">
        <p14:creationId xmlns:p14="http://schemas.microsoft.com/office/powerpoint/2010/main" val="582412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F63344-E1F8-E446-9D2B-7A7EC8D0FE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8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4304" y="1436211"/>
            <a:ext cx="6793604" cy="5960533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8800" dirty="0">
                <a:solidFill>
                  <a:srgbClr val="FFFF00"/>
                </a:solidFill>
                <a:latin typeface="Chalkduster"/>
                <a:cs typeface="Chalkduster"/>
              </a:rPr>
              <a:t>What</a:t>
            </a:r>
            <a:br>
              <a:rPr lang="en-US" sz="88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8800" dirty="0">
                <a:solidFill>
                  <a:srgbClr val="FFFF00"/>
                </a:solidFill>
                <a:latin typeface="Chalkduster"/>
                <a:cs typeface="Chalkduster"/>
              </a:rPr>
              <a:t>Fills</a:t>
            </a:r>
            <a:br>
              <a:rPr lang="en-US" sz="88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8800" dirty="0">
                <a:solidFill>
                  <a:srgbClr val="FFFF00"/>
                </a:solidFill>
                <a:latin typeface="Chalkduster"/>
                <a:cs typeface="Chalkduster"/>
              </a:rPr>
              <a:t>Your Plate?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7171">
            <a:off x="1281481" y="1394622"/>
            <a:ext cx="5926423" cy="7364974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788B47-FDAF-954B-91AE-732E87BBB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37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12229" y="1605545"/>
            <a:ext cx="6793604" cy="5960533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8800" dirty="0">
                <a:solidFill>
                  <a:srgbClr val="FFFF00"/>
                </a:solidFill>
                <a:latin typeface="Chalkduster"/>
                <a:cs typeface="Chalkduster"/>
              </a:rPr>
              <a:t>What</a:t>
            </a:r>
            <a:br>
              <a:rPr lang="en-US" sz="88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8800" dirty="0">
                <a:solidFill>
                  <a:srgbClr val="FFFF00"/>
                </a:solidFill>
                <a:latin typeface="Chalkduster"/>
                <a:cs typeface="Chalkduster"/>
              </a:rPr>
              <a:t>Fills</a:t>
            </a:r>
            <a:br>
              <a:rPr lang="en-US" sz="88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8800" dirty="0">
                <a:solidFill>
                  <a:srgbClr val="FFFF00"/>
                </a:solidFill>
                <a:latin typeface="Chalkduster"/>
                <a:cs typeface="Chalkduster"/>
              </a:rPr>
              <a:t>Your Heart?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4221">
            <a:off x="6157986" y="1028811"/>
            <a:ext cx="5430869" cy="738247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8A7566-EF44-4346-AAFF-E4EB36F158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09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487681"/>
            <a:ext cx="13004800" cy="2150326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Chalkduster"/>
                <a:cs typeface="Chalkduster"/>
              </a:rPr>
              <a:t>Be sure to </a:t>
            </a:r>
            <a:r>
              <a:rPr lang="en-US" sz="8000" dirty="0">
                <a:solidFill>
                  <a:srgbClr val="FFFF00"/>
                </a:solidFill>
                <a:latin typeface="Chalkduster"/>
                <a:cs typeface="Chalkduster"/>
              </a:rPr>
              <a:t>balance</a:t>
            </a:r>
            <a:r>
              <a:rPr lang="en-US" sz="8000" dirty="0">
                <a:solidFill>
                  <a:schemeClr val="bg1"/>
                </a:solidFill>
                <a:latin typeface="Chalkduster"/>
                <a:cs typeface="Chalkduster"/>
              </a:rPr>
              <a:t>...</a:t>
            </a:r>
          </a:p>
          <a:p>
            <a:endParaRPr lang="en-US" sz="5120" dirty="0"/>
          </a:p>
        </p:txBody>
      </p:sp>
      <p:pic>
        <p:nvPicPr>
          <p:cNvPr id="13" name="Picture 12" descr="IMG_037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59" y="1686560"/>
            <a:ext cx="13011757" cy="7882123"/>
          </a:xfrm>
          <a:prstGeom prst="rect">
            <a:avLst/>
          </a:prstGeom>
          <a:effectLst>
            <a:softEdge rad="2540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65E35E-40B5-E142-AED2-2A08114B7C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481" y="4059936"/>
            <a:ext cx="1942502" cy="2414016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softEdge rad="1778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07DA6E-D894-7A40-96DC-A5A9359275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219" y="4016188"/>
            <a:ext cx="1825213" cy="248111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1651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4C87D50-2BAC-3840-AE8B-D3500671E2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939324"/>
      </p:ext>
    </p:extLst>
  </p:cSld>
  <p:clrMapOvr>
    <a:masterClrMapping/>
  </p:clrMapOvr>
  <p:transition spd="slow">
    <p:wip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4A73AC33-2F83-8145-B270-C3F28212A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0856" y="341546"/>
            <a:ext cx="1116109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Purpose Resources</a:t>
            </a: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DDE8E9-16AC-D552-7C5C-9AF24389B4BF}"/>
              </a:ext>
            </a:extLst>
          </p:cNvPr>
          <p:cNvSpPr txBox="1"/>
          <p:nvPr/>
        </p:nvSpPr>
        <p:spPr>
          <a:xfrm>
            <a:off x="-29484" y="1737738"/>
            <a:ext cx="13034284" cy="95205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00B0F0"/>
                </a:solidFill>
                <a:latin typeface="Chalkduster"/>
                <a:cs typeface="Chalkduster"/>
              </a:rPr>
              <a:t>Purpose Brief</a:t>
            </a: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00B0F0"/>
                </a:solidFill>
                <a:latin typeface="Chalkduster"/>
                <a:cs typeface="Chalkduster"/>
              </a:rPr>
              <a:t>Purpose: Teacher &amp; Student Roles</a:t>
            </a: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00B0F0"/>
                </a:solidFill>
                <a:latin typeface="Chalkduster"/>
                <a:cs typeface="Chalkduster"/>
              </a:rPr>
              <a:t>Purpose Talk Story Conversation Starters</a:t>
            </a: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00B0F0"/>
                </a:solidFill>
                <a:latin typeface="Chalkduster"/>
                <a:cs typeface="Chalkduster"/>
              </a:rPr>
              <a:t>Implementation Tips to Support Purpose</a:t>
            </a: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00B0F0"/>
                </a:solidFill>
                <a:latin typeface="Chalkduster"/>
                <a:cs typeface="Chalkduster"/>
              </a:rPr>
              <a:t>Purpose Strategies for Continual Improvement</a:t>
            </a: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00B0F0"/>
                </a:solidFill>
                <a:latin typeface="Chalkduster"/>
                <a:cs typeface="Chalkduster"/>
              </a:rPr>
              <a:t>Taking Action Resources: Leadership &amp;</a:t>
            </a:r>
            <a:br>
              <a:rPr lang="en-US" dirty="0">
                <a:solidFill>
                  <a:srgbClr val="00B0F0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00B0F0"/>
                </a:solidFill>
                <a:latin typeface="Chalkduster"/>
                <a:cs typeface="Chalkduster"/>
              </a:rPr>
              <a:t>Responsibility, Confidence to Take Action</a:t>
            </a: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00B0F0"/>
                </a:solidFill>
                <a:latin typeface="Chalkduster"/>
                <a:cs typeface="Chalkduster"/>
              </a:rPr>
              <a:t>Purpose Implementation Self-Reflection</a:t>
            </a: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00B0F0"/>
                </a:solidFill>
                <a:latin typeface="Chalkduster"/>
                <a:cs typeface="Chalkduster"/>
              </a:rPr>
              <a:t>Purpose Peer Observation</a:t>
            </a: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00B0F0"/>
                </a:solidFill>
                <a:latin typeface="Chalkduster"/>
                <a:cs typeface="Chalkduster"/>
              </a:rPr>
              <a:t>Purpose Scenarios</a:t>
            </a:r>
            <a:br>
              <a:rPr lang="en-US" dirty="0">
                <a:solidFill>
                  <a:srgbClr val="00B0F0"/>
                </a:solidFill>
                <a:latin typeface="Chalkduster"/>
                <a:cs typeface="Chalkduster"/>
              </a:rPr>
            </a:br>
            <a:endParaRPr lang="en-US" dirty="0">
              <a:solidFill>
                <a:srgbClr val="00B0F0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Student Dream On Guidebook</a:t>
            </a: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Leadership &amp; Responsibility and Confidence</a:t>
            </a:r>
            <a:b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to Take Action Activities (Lesson Plans)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B8405A-827D-E26A-5846-17465B22F2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356">
            <a:off x="10015660" y="60977"/>
            <a:ext cx="2379222" cy="2981557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770877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58" y="789253"/>
            <a:ext cx="10789271" cy="18184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859864C-03EB-D147-9118-527B476453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08" y="3621024"/>
            <a:ext cx="5115059" cy="722985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877E9EC-58A7-774C-95C3-5DFD0650A43E}"/>
              </a:ext>
            </a:extLst>
          </p:cNvPr>
          <p:cNvSpPr/>
          <p:nvPr/>
        </p:nvSpPr>
        <p:spPr>
          <a:xfrm>
            <a:off x="949415" y="3234637"/>
            <a:ext cx="13165220" cy="4009297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endParaRPr lang="en-US" b="1" spc="213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r>
              <a:rPr lang="en-US" b="1" spc="213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Dr. Lisa Lande</a:t>
            </a:r>
          </a:p>
          <a:p>
            <a:r>
              <a:rPr lang="en-US" b="1" spc="213" dirty="0" err="1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Lande@QuagliaInstitute.org</a:t>
            </a:r>
            <a:endParaRPr lang="en-US" b="1" spc="213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r>
              <a:rPr lang="en-US" b="1" spc="213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208-484-6187</a:t>
            </a:r>
          </a:p>
          <a:p>
            <a:r>
              <a:rPr lang="en-US" b="1" spc="213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@</a:t>
            </a:r>
            <a:r>
              <a:rPr lang="en-US" b="1" spc="213" dirty="0" err="1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Lisa_Lande</a:t>
            </a:r>
            <a:br>
              <a:rPr lang="en-US" b="1" spc="213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4769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193757</TotalTime>
  <Words>1235</Words>
  <Application>Microsoft Macintosh PowerPoint</Application>
  <PresentationFormat>Custom</PresentationFormat>
  <Paragraphs>226</Paragraphs>
  <Slides>55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3" baseType="lpstr">
      <vt:lpstr>Arial</vt:lpstr>
      <vt:lpstr>Calibri</vt:lpstr>
      <vt:lpstr>Chalkboard</vt:lpstr>
      <vt:lpstr>Chalkboard SE</vt:lpstr>
      <vt:lpstr>Chalkduster</vt:lpstr>
      <vt:lpstr>Helvetica Neue</vt:lpstr>
      <vt:lpstr>Marker Felt Thin</vt:lpstr>
      <vt:lpstr>White</vt:lpstr>
      <vt:lpstr>PowerPoint Presentation</vt:lpstr>
      <vt:lpstr>Challenge Time…</vt:lpstr>
      <vt:lpstr>PowerPoint Presentation</vt:lpstr>
      <vt:lpstr>Emoji Challenge </vt:lpstr>
      <vt:lpstr>Goals for Today</vt:lpstr>
      <vt:lpstr>Vision &amp; Purpose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Aspirations Framework</vt:lpstr>
      <vt:lpstr>Challenge Time…</vt:lpstr>
      <vt:lpstr>Purpose Quote Swap</vt:lpstr>
      <vt:lpstr>PowerPoint Presentation</vt:lpstr>
      <vt:lpstr>PowerPoint Presentation</vt:lpstr>
      <vt:lpstr>Purpose: Developing the Leader in ALL Students</vt:lpstr>
      <vt:lpstr>Challenge Time…</vt:lpstr>
      <vt:lpstr>PowerPoint Presentation</vt:lpstr>
      <vt:lpstr>Leadership Dance Card</vt:lpstr>
      <vt:lpstr>Leadership &amp; Responsibility</vt:lpstr>
      <vt:lpstr>PowerPoint Presentation</vt:lpstr>
      <vt:lpstr>PowerPoint Presentation</vt:lpstr>
      <vt:lpstr>PowerPoint Presentation</vt:lpstr>
      <vt:lpstr>Leadership Dance #1</vt:lpstr>
      <vt:lpstr>Leadership Dance #2</vt:lpstr>
      <vt:lpstr>Leadership Dance #3</vt:lpstr>
      <vt:lpstr>PowerPoint Presentation</vt:lpstr>
      <vt:lpstr>Confidence to Take Action</vt:lpstr>
      <vt:lpstr>PowerPoint Presentation</vt:lpstr>
      <vt:lpstr>PowerPoint Presentation</vt:lpstr>
      <vt:lpstr>Confidence to Take Action Pinwheel Discussion #1</vt:lpstr>
      <vt:lpstr>Confidence to Take Action Pinwheel Discussion #2</vt:lpstr>
      <vt:lpstr>Confidence to Take Action Pinwheel Discussion #3</vt:lpstr>
      <vt:lpstr>PowerPoint Presentation</vt:lpstr>
      <vt:lpstr>PowerPoint Presentation</vt:lpstr>
      <vt:lpstr>PowerPoint Presentation</vt:lpstr>
      <vt:lpstr>Challenge Time…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Balanced Conversation</vt:lpstr>
      <vt:lpstr>Challenge Time…</vt:lpstr>
      <vt:lpstr>What Fills Your Plate?</vt:lpstr>
      <vt:lpstr>What Fills Your Heart?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Susan Harper</cp:lastModifiedBy>
  <cp:revision>762</cp:revision>
  <cp:lastPrinted>2026-02-25T18:30:01Z</cp:lastPrinted>
  <dcterms:modified xsi:type="dcterms:W3CDTF">2026-03-17T14:19:30Z</dcterms:modified>
</cp:coreProperties>
</file>