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970" r:id="rId2"/>
    <p:sldId id="1413" r:id="rId3"/>
    <p:sldId id="1373" r:id="rId4"/>
    <p:sldId id="1397" r:id="rId5"/>
    <p:sldId id="4532" r:id="rId6"/>
    <p:sldId id="826" r:id="rId7"/>
    <p:sldId id="1386" r:id="rId8"/>
    <p:sldId id="1453" r:id="rId9"/>
    <p:sldId id="932" r:id="rId10"/>
    <p:sldId id="1040" r:id="rId11"/>
    <p:sldId id="1398" r:id="rId12"/>
    <p:sldId id="1438" r:id="rId13"/>
    <p:sldId id="1026" r:id="rId14"/>
    <p:sldId id="1195" r:id="rId15"/>
    <p:sldId id="1415" r:id="rId16"/>
    <p:sldId id="4517" r:id="rId17"/>
    <p:sldId id="4518" r:id="rId18"/>
    <p:sldId id="1028" r:id="rId19"/>
    <p:sldId id="455" r:id="rId20"/>
    <p:sldId id="1236" r:id="rId21"/>
    <p:sldId id="4526" r:id="rId22"/>
    <p:sldId id="4527" r:id="rId23"/>
    <p:sldId id="1426" r:id="rId24"/>
    <p:sldId id="1439" r:id="rId25"/>
    <p:sldId id="1461" r:id="rId26"/>
    <p:sldId id="1462" r:id="rId27"/>
    <p:sldId id="1372" r:id="rId28"/>
    <p:sldId id="1371" r:id="rId29"/>
    <p:sldId id="4523" r:id="rId30"/>
    <p:sldId id="1012" r:id="rId31"/>
    <p:sldId id="1013" r:id="rId32"/>
    <p:sldId id="1008" r:id="rId33"/>
    <p:sldId id="4528" r:id="rId34"/>
    <p:sldId id="1009" r:id="rId35"/>
    <p:sldId id="1010" r:id="rId36"/>
    <p:sldId id="1221" r:id="rId37"/>
    <p:sldId id="518" r:id="rId38"/>
    <p:sldId id="1014" r:id="rId39"/>
    <p:sldId id="4529" r:id="rId40"/>
    <p:sldId id="490" r:id="rId41"/>
    <p:sldId id="362" r:id="rId42"/>
    <p:sldId id="4524" r:id="rId43"/>
    <p:sldId id="1015" r:id="rId44"/>
    <p:sldId id="1016" r:id="rId45"/>
    <p:sldId id="527" r:id="rId46"/>
    <p:sldId id="499" r:id="rId47"/>
    <p:sldId id="4530" r:id="rId48"/>
    <p:sldId id="4531" r:id="rId49"/>
    <p:sldId id="754" r:id="rId50"/>
    <p:sldId id="573" r:id="rId51"/>
    <p:sldId id="621" r:id="rId52"/>
    <p:sldId id="878" r:id="rId53"/>
    <p:sldId id="1021" r:id="rId54"/>
    <p:sldId id="276" r:id="rId55"/>
    <p:sldId id="500" r:id="rId56"/>
    <p:sldId id="1383" r:id="rId57"/>
    <p:sldId id="4525" r:id="rId58"/>
    <p:sldId id="1017" r:id="rId59"/>
    <p:sldId id="1018" r:id="rId60"/>
    <p:sldId id="1219" r:id="rId61"/>
    <p:sldId id="358" r:id="rId62"/>
    <p:sldId id="359" r:id="rId63"/>
    <p:sldId id="360" r:id="rId64"/>
    <p:sldId id="377" r:id="rId65"/>
    <p:sldId id="4520" r:id="rId66"/>
    <p:sldId id="4521" r:id="rId67"/>
    <p:sldId id="580" r:id="rId68"/>
    <p:sldId id="1437" r:id="rId69"/>
    <p:sldId id="1410" r:id="rId70"/>
    <p:sldId id="1346" r:id="rId71"/>
    <p:sldId id="1344" r:id="rId72"/>
    <p:sldId id="1246" r:id="rId7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86803" autoAdjust="0"/>
  </p:normalViewPr>
  <p:slideViewPr>
    <p:cSldViewPr snapToGrid="0" snapToObjects="1">
      <p:cViewPr varScale="1">
        <p:scale>
          <a:sx n="77" d="100"/>
          <a:sy n="77" d="100"/>
        </p:scale>
        <p:origin x="2832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210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0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0385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89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284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72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513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210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7F343-0D9B-0D77-77B7-DD6AF7D9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99C32-6970-95C8-73A3-BC350AAFA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70A66-CDD7-E2E4-B133-C210C4A75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126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E8C34-69FB-2AC7-2F04-F644312D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A36499-FE3E-A36C-237D-20E737C32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29BD6F-B072-0B21-F7D7-A34DE391E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2604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2093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2434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7744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471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8280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026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383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D44F9-245A-41BC-B103-672637EEC18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77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D44F9-245A-41BC-B103-672637EEC18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48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248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82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15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73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99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9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72183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745581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8" r:id="rId7"/>
    <p:sldLayoutId id="2147483669" r:id="rId8"/>
    <p:sldLayoutId id="2147483670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4.png"/><Relationship Id="rId7" Type="http://schemas.microsoft.com/office/2007/relationships/hdphoto" Target="../media/hdphoto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6H063AuUZ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vimeo.com/99166535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engagingclassroom" TargetMode="External"/><Relationship Id="rId2" Type="http://schemas.openxmlformats.org/officeDocument/2006/relationships/hyperlink" Target="https://youtu.be/5ITa-dKVlxU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5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creativityfuture" TargetMode="External"/><Relationship Id="rId2" Type="http://schemas.openxmlformats.org/officeDocument/2006/relationships/hyperlink" Target="https://youtu.be/g1RnveGk8YM" TargetMode="Externa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piritofadventure" TargetMode="External"/><Relationship Id="rId2" Type="http://schemas.openxmlformats.org/officeDocument/2006/relationships/hyperlink" Target="https://youtu.be/DYMYtL_ISH4" TargetMode="Externa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explorations" TargetMode="External"/><Relationship Id="rId2" Type="http://schemas.openxmlformats.org/officeDocument/2006/relationships/hyperlink" Target="https://youtu.be/eCuuoX9UjwI" TargetMode="Externa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tif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t5Lsp0BW4w" TargetMode="External"/><Relationship Id="rId2" Type="http://schemas.openxmlformats.org/officeDocument/2006/relationships/hyperlink" Target="https://vimeo.com/qisva/tedmarshmallow" TargetMode="Externa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oxxd7C6hrg" TargetMode="External"/><Relationship Id="rId2" Type="http://schemas.openxmlformats.org/officeDocument/2006/relationships/hyperlink" Target="https://vimeo.com/854401116/06a359ba71" TargetMode="Externa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R2fnjLipOg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vimeo.com/qisva/engagementbydesign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gi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58" y="8461369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55859" y="4232775"/>
            <a:ext cx="16073819" cy="2624302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Engagement: Creating</a:t>
            </a:r>
            <a:b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Learning Environments</a:t>
            </a:r>
            <a:b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Where Students Thrive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60" y="5544926"/>
            <a:ext cx="13165220" cy="271663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 #5 February 9, 2026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E77CEF84-0373-2B05-DFBF-D625CF600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84" y="214496"/>
            <a:ext cx="4065732" cy="3765577"/>
          </a:xfrm>
          <a:prstGeom prst="rect">
            <a:avLst/>
          </a:prstGeom>
          <a:effectLst>
            <a:softEdge rad="57466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yellow and red text&#10;&#10;Description automatically generated">
            <a:extLst>
              <a:ext uri="{FF2B5EF4-FFF2-40B4-BE49-F238E27FC236}">
                <a16:creationId xmlns:a16="http://schemas.microsoft.com/office/drawing/2014/main" id="{EED3F28F-D3FC-B99A-65B1-1E105A307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26" y="480868"/>
            <a:ext cx="10205147" cy="8192077"/>
          </a:xfrm>
          <a:prstGeom prst="rect">
            <a:avLst/>
          </a:prstGeom>
          <a:effectLst>
            <a:softEdge rad="128014"/>
          </a:effectLst>
        </p:spPr>
      </p:pic>
    </p:spTree>
    <p:extLst>
      <p:ext uri="{BB962C8B-B14F-4D97-AF65-F5344CB8AC3E}">
        <p14:creationId xmlns:p14="http://schemas.microsoft.com/office/powerpoint/2010/main" val="394724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14245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003" y="2914052"/>
            <a:ext cx="13004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Continue our journey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&amp; grow a Community Schools culture of partnership. 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Explore the Guiding Principle of Engagement &amp; consider how this connects to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&amp; the Community Schools goals.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the Community Schools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Implementation Team efforts at Jefferson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High School, particularly in relation to BSAP.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85550" y="187178"/>
            <a:ext cx="1190453" cy="675997"/>
          </a:xfrm>
          <a:prstGeom prst="rect">
            <a:avLst/>
          </a:prstGeom>
        </p:spPr>
      </p:pic>
      <p:pic>
        <p:nvPicPr>
          <p:cNvPr id="5" name="Picture 4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B66475C5-86A3-300B-B733-77AAE8DD2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1435">
            <a:off x="824835" y="322423"/>
            <a:ext cx="1805140" cy="2256424"/>
          </a:xfrm>
          <a:prstGeom prst="rect">
            <a:avLst/>
          </a:prstGeom>
          <a:effectLst>
            <a:softEdge rad="87442"/>
          </a:effectLst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25" y="187539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Vision &amp; Purpose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04475" y="2808084"/>
            <a:ext cx="1219584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Community Schools Vision: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 family of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learning where educators, families,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community members work together to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prepare students in achieving their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academic &amp; career dreams.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BSAP Team Purpose: 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Supports the social,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emotional, &amp; academic needs of our Black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students. It builds on the assets of the Black community &amp; works towards preserving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its history. 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artoon of a person throwing stars&#10;&#10;Description automatically generated">
            <a:extLst>
              <a:ext uri="{FF2B5EF4-FFF2-40B4-BE49-F238E27FC236}">
                <a16:creationId xmlns:a16="http://schemas.microsoft.com/office/drawing/2014/main" id="{D70EC0BF-2926-700B-B478-52D485DA91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5439">
            <a:off x="332358" y="187539"/>
            <a:ext cx="2311089" cy="3005656"/>
          </a:xfrm>
          <a:prstGeom prst="rect">
            <a:avLst/>
          </a:prstGeom>
          <a:effectLst>
            <a:softEdge rad="104379"/>
          </a:effectLst>
        </p:spPr>
      </p:pic>
    </p:spTree>
    <p:extLst>
      <p:ext uri="{BB962C8B-B14F-4D97-AF65-F5344CB8AC3E}">
        <p14:creationId xmlns:p14="http://schemas.microsoft.com/office/powerpoint/2010/main" val="213053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531D5-8B3B-CF02-F22C-B3EC19A6B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9F3A9-FE49-ED77-56DF-20D07DD88D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8" t="3125" r="4167" b="10937"/>
          <a:stretch>
            <a:fillRect/>
          </a:stretch>
        </p:blipFill>
        <p:spPr>
          <a:xfrm>
            <a:off x="2592584" y="202020"/>
            <a:ext cx="7819631" cy="93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1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63344-E1F8-E446-9D2B-7A7EC8D0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32206" y="-18394"/>
            <a:ext cx="9441678" cy="13857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Square Pieces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Goal: Each team member is to form a square (flat on the table or ground) with the pieces of paper.</a:t>
            </a:r>
            <a:endParaRPr lang="en-US" sz="600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A984E7-C44E-9333-405A-BB754ECDD7B5}"/>
              </a:ext>
            </a:extLst>
          </p:cNvPr>
          <p:cNvSpPr txBox="1"/>
          <p:nvPr/>
        </p:nvSpPr>
        <p:spPr>
          <a:xfrm>
            <a:off x="7358345" y="3345695"/>
            <a:ext cx="5491099" cy="6104235"/>
          </a:xfrm>
          <a:prstGeom prst="rect">
            <a:avLst/>
          </a:prstGeom>
          <a:noFill/>
          <a:ln w="635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  <a:t>Rules: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  <a:t>-No Talking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-No folding the pieces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0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  <a:t>-No overlapping pieces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-All pieces must be used (each square is 3 pieces)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0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  <a:t>-Exchange 1 piece</a:t>
            </a:r>
            <a:b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rgbClr val="FFFFFF"/>
                </a:solidFill>
                <a:latin typeface="Chalkduster"/>
                <a:cs typeface="Chalkduster"/>
              </a:rPr>
              <a:t>at a time</a:t>
            </a:r>
            <a:endParaRPr kumimoji="0" lang="en-US" sz="30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298B0-9F21-287F-0435-09662930ABF9}"/>
              </a:ext>
            </a:extLst>
          </p:cNvPr>
          <p:cNvSpPr txBox="1"/>
          <p:nvPr/>
        </p:nvSpPr>
        <p:spPr>
          <a:xfrm>
            <a:off x="155356" y="3114863"/>
            <a:ext cx="6911871" cy="6565900"/>
          </a:xfrm>
          <a:prstGeom prst="rect">
            <a:avLst/>
          </a:prstGeom>
          <a:noFill/>
          <a:ln w="635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Process: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-Form a group of 5, make a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circle &amp; distribute 3 pieces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to each person.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-A participant wanting to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exchange a piece can place it in the center of the circle.</a:t>
            </a:r>
          </a:p>
          <a:p>
            <a:pPr rtl="0" latinLnBrk="1" hangingPunct="0"/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-A piece placed in the center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may be take by another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participant in exchange for</a:t>
            </a:r>
            <a:b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000" dirty="0">
                <a:solidFill>
                  <a:schemeClr val="bg1"/>
                </a:solidFill>
                <a:latin typeface="Chalkduster"/>
                <a:cs typeface="Chalkduster"/>
              </a:rPr>
              <a:t>one of their pieces.</a:t>
            </a:r>
          </a:p>
        </p:txBody>
      </p:sp>
      <p:pic>
        <p:nvPicPr>
          <p:cNvPr id="12" name="Picture 11" descr="A square puzzle with different colors&#10;&#10;Description automatically generated">
            <a:extLst>
              <a:ext uri="{FF2B5EF4-FFF2-40B4-BE49-F238E27FC236}">
                <a16:creationId xmlns:a16="http://schemas.microsoft.com/office/drawing/2014/main" id="{5C234549-1746-E815-7E1A-9B7FDFDA7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22" y="202402"/>
            <a:ext cx="2696705" cy="2696705"/>
          </a:xfrm>
          <a:prstGeom prst="rect">
            <a:avLst/>
          </a:prstGeom>
          <a:effectLst>
            <a:softEdge rad="51955"/>
          </a:effectLst>
        </p:spPr>
      </p:pic>
    </p:spTree>
    <p:extLst>
      <p:ext uri="{BB962C8B-B14F-4D97-AF65-F5344CB8AC3E}">
        <p14:creationId xmlns:p14="http://schemas.microsoft.com/office/powerpoint/2010/main" val="22605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737" y="3863833"/>
            <a:ext cx="12629244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What made the task challenging?</a:t>
            </a:r>
          </a:p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 charset="0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What was required to solve the task?</a:t>
            </a:r>
          </a:p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 charset="0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How does this exercise reflect systems thinking in relation to schools?</a:t>
            </a: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</a:p>
        </p:txBody>
      </p:sp>
      <p:pic>
        <p:nvPicPr>
          <p:cNvPr id="3" name="Picture 2" descr="IMG_0283.JPG">
            <a:extLst>
              <a:ext uri="{FF2B5EF4-FFF2-40B4-BE49-F238E27FC236}">
                <a16:creationId xmlns:a16="http://schemas.microsoft.com/office/drawing/2014/main" id="{A25669C1-A98F-2E46-8302-84CADACB8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105">
            <a:off x="446392" y="229837"/>
            <a:ext cx="2720452" cy="3081965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41D175-4454-534C-83AB-A849BD117740}"/>
              </a:ext>
            </a:extLst>
          </p:cNvPr>
          <p:cNvSpPr txBox="1"/>
          <p:nvPr/>
        </p:nvSpPr>
        <p:spPr>
          <a:xfrm>
            <a:off x="2426346" y="76967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11B9FE-08E8-90C2-986E-FC6D18180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square puzzle with different colors&#10;&#10;Description automatically generated">
            <a:extLst>
              <a:ext uri="{FF2B5EF4-FFF2-40B4-BE49-F238E27FC236}">
                <a16:creationId xmlns:a16="http://schemas.microsoft.com/office/drawing/2014/main" id="{549A5011-BE43-0B46-C554-C3F633E2F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051" y="769673"/>
            <a:ext cx="2696705" cy="2696705"/>
          </a:xfrm>
          <a:prstGeom prst="rect">
            <a:avLst/>
          </a:prstGeom>
          <a:effectLst>
            <a:softEdge rad="51955"/>
          </a:effectLst>
        </p:spPr>
      </p:pic>
    </p:spTree>
    <p:extLst>
      <p:ext uri="{BB962C8B-B14F-4D97-AF65-F5344CB8AC3E}">
        <p14:creationId xmlns:p14="http://schemas.microsoft.com/office/powerpoint/2010/main" val="148152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076450" y="365761"/>
            <a:ext cx="8556993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96" y="2100092"/>
            <a:ext cx="9804208" cy="6343899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77604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58660"/>
      </p:ext>
    </p:extLst>
  </p:cSld>
  <p:clrMapOvr>
    <a:masterClrMapping/>
  </p:clrMapOvr>
  <p:transition spd="slow"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3144117" y="8337129"/>
            <a:ext cx="6716578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1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Aspirations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203200" y="412289"/>
            <a:ext cx="13208000" cy="1385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Optimal Engagement?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C80B72-E632-B94C-A355-C7656A439B36}"/>
              </a:ext>
            </a:extLst>
          </p:cNvPr>
          <p:cNvSpPr>
            <a:spLocks/>
          </p:cNvSpPr>
          <p:nvPr/>
        </p:nvSpPr>
        <p:spPr bwMode="auto">
          <a:xfrm>
            <a:off x="395571" y="9055101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765853-88BA-44DF-54C6-C1831BAB6751}"/>
              </a:ext>
            </a:extLst>
          </p:cNvPr>
          <p:cNvSpPr txBox="1"/>
          <p:nvPr/>
        </p:nvSpPr>
        <p:spPr>
          <a:xfrm>
            <a:off x="0" y="3353306"/>
            <a:ext cx="13004800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YouTube:</a:t>
            </a:r>
          </a:p>
          <a:p>
            <a:pPr algn="ctr"/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https://youtu.be/E6H063AuUZ4 </a:t>
            </a:r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Vimeo:</a:t>
            </a:r>
          </a:p>
          <a:p>
            <a:pPr algn="ctr"/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/>
              </a:rPr>
              <a:t>https://vimeo.com/991665358</a:t>
            </a:r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6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780" y="2239013"/>
            <a:ext cx="12314579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b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</a:br>
            <a:b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</a:br>
            <a:endParaRPr lang="en-US" sz="88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0703ED-7E3F-1448-9699-1A63C03F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8B153F-6FA9-BBDA-2E5B-808DDC9D3979}"/>
              </a:ext>
            </a:extLst>
          </p:cNvPr>
          <p:cNvSpPr/>
          <p:nvPr/>
        </p:nvSpPr>
        <p:spPr>
          <a:xfrm>
            <a:off x="6842760" y="2564098"/>
            <a:ext cx="575736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Share about a</a:t>
            </a:r>
            <a:b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time you were</a:t>
            </a:r>
            <a:b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SUPER ENGAGED in a school </a:t>
            </a:r>
            <a:b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learning</a:t>
            </a:r>
            <a:b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experience?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27BF5-2C9C-0C27-624C-C9443A2DC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788">
            <a:off x="455187" y="1655782"/>
            <a:ext cx="6060599" cy="644203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82708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539" y="1206609"/>
            <a:ext cx="12934261" cy="99647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Engagement takes root when schools ensure that students &amp; staff are </a:t>
            </a: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deeply involved </a:t>
            </a: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in the learning process, showing </a:t>
            </a: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enthusiasm</a:t>
            </a: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 &amp; a </a:t>
            </a: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desire to learn </a:t>
            </a: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new things, as well as a willingness to take positive, healthy steps toward the future.</a:t>
            </a:r>
            <a:endParaRPr lang="is-I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4707750-B7C7-AF43-91DF-9293B806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436626"/>
            <a:ext cx="12649200" cy="136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Engagement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A1711-0031-444B-A0D0-B7362A9FB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788">
            <a:off x="353128" y="320100"/>
            <a:ext cx="2106415" cy="223898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10E5-22EA-5B44-8B81-AE83C065B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338927"/>
            <a:ext cx="12090400" cy="890294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believe they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FFFF00"/>
                </a:solidFill>
                <a:latin typeface="Chalkduster"/>
                <a:cs typeface="Chalkduster"/>
              </a:rPr>
              <a:t>38% 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more likely to report experiencing engagement 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4707750-B7C7-AF43-91DF-9293B806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926" y="616859"/>
            <a:ext cx="12649200" cy="21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&amp;</a:t>
            </a:r>
            <a:b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Engagement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A1711-0031-444B-A0D0-B7362A9FB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1788">
            <a:off x="893058" y="517227"/>
            <a:ext cx="2686026" cy="28550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10E5-22EA-5B44-8B81-AE83C065B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00743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Engagement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B5124A-7CFD-7642-A49C-32B213BF0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8930803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A337BC-C8BB-9447-A8FE-A1E2F3903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094" y="3363049"/>
            <a:ext cx="4214219" cy="4182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B5917A-8301-E448-BDAE-BD0FCA9D3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28" y="3311358"/>
            <a:ext cx="4080933" cy="40809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1E1F34-5C3E-DD46-99E1-88BAE9BDD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446" y="3363049"/>
            <a:ext cx="4059767" cy="402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1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6688" y="507307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Fun &amp; Excitement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045" y="2872124"/>
            <a:ext cx="4669367" cy="4669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937A33-E403-704F-B19E-93B1E4B95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3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6708D5-3E2C-CA4D-9AD8-3457DF55E381}"/>
              </a:ext>
            </a:extLst>
          </p:cNvPr>
          <p:cNvSpPr>
            <a:spLocks/>
          </p:cNvSpPr>
          <p:nvPr/>
        </p:nvSpPr>
        <p:spPr bwMode="auto">
          <a:xfrm>
            <a:off x="395571" y="9055101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E8C939-81A5-CC45-8CCB-A6B138423121}"/>
              </a:ext>
            </a:extLst>
          </p:cNvPr>
          <p:cNvSpPr/>
          <p:nvPr/>
        </p:nvSpPr>
        <p:spPr>
          <a:xfrm>
            <a:off x="266308" y="108927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  <a:cs typeface="Chalkduster"/>
              </a:rPr>
              <a:t>A Fun &amp; Exciting Classroom??</a:t>
            </a: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AD022B-60EB-8FAE-3181-F05FC568EE21}"/>
              </a:ext>
            </a:extLst>
          </p:cNvPr>
          <p:cNvSpPr txBox="1"/>
          <p:nvPr/>
        </p:nvSpPr>
        <p:spPr>
          <a:xfrm>
            <a:off x="0" y="3218800"/>
            <a:ext cx="1300480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  <a:endParaRPr lang="en-US" dirty="0"/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https://youtu.be/5ITa-dKVlxU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https://vimeo.com/qisva/engagingclassroom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357453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8289" y="1215060"/>
            <a:ext cx="494507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Key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 Points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7424" y="3104678"/>
            <a:ext cx="11551970" cy="57195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Losing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track of time 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&amp;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sp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ace.</a:t>
            </a:r>
          </a:p>
          <a:p>
            <a:pPr marR="0" algn="l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1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If you are bored, you can bet your</a:t>
            </a:r>
            <a:b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life the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 </a:t>
            </a:r>
            <a:r>
              <a:rPr kumimoji="0" lang="en-US" sz="40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students will be as well.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18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000" baseline="0" dirty="0">
                <a:solidFill>
                  <a:srgbClr val="FFFFFF"/>
                </a:solidFill>
                <a:latin typeface="Chalkduster"/>
                <a:cs typeface="Chalkduster"/>
              </a:rPr>
              <a:t>Instilling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 passion &amp; intellectual 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  excitement for content being taught.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YOU can make DIRT exciting!  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  <a:sym typeface="Wingdings" pitchFamily="2" charset="2"/>
              </a:rPr>
              <a:t></a:t>
            </a:r>
            <a:endParaRPr lang="en-US" sz="400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2" y="307547"/>
            <a:ext cx="2958003" cy="2958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83D414-31AD-894C-A985-8DB606533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63084"/>
      </p:ext>
    </p:extLst>
  </p:cSld>
  <p:clrMapOvr>
    <a:masterClrMapping/>
  </p:clrMapOvr>
  <p:transition spd="slow" advClick="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3128" y="795128"/>
            <a:ext cx="849828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Creating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Fun &amp; Excitement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478461"/>
            <a:ext cx="12852400" cy="55810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Let your passion 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&amp;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excitement show!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4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things that “surprise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” your colleagues &amp; students</a:t>
            </a:r>
            <a:r>
              <a:rPr lang="mr-IN" sz="4000" dirty="0">
                <a:solidFill>
                  <a:srgbClr val="FFFFFF"/>
                </a:solidFill>
                <a:latin typeface="Chalkduster"/>
                <a:cs typeface="Chalkduster"/>
              </a:rPr>
              <a:t>…</a:t>
            </a: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let them know you are alive!</a:t>
            </a:r>
            <a:b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sz="40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685800" marR="0" indent="-6858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Learn from your students &amp; colleagues, continually adding to your teacher</a:t>
            </a:r>
            <a:b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rgbClr val="FFFFFF"/>
                </a:solidFill>
                <a:latin typeface="Chalkduster"/>
                <a:cs typeface="Chalkduster"/>
              </a:rPr>
              <a:t>toolkit of teaching strategies.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4" y="334790"/>
            <a:ext cx="2869931" cy="2869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A6117B-E5ED-A941-B4AE-8210500B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55618"/>
      </p:ext>
    </p:extLst>
  </p:cSld>
  <p:clrMapOvr>
    <a:masterClrMapping/>
  </p:clrMapOvr>
  <p:transition spd="slow" advClick="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63344-E1F8-E446-9D2B-7A7EC8D0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8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round yellow container with a yellow lid with a yellow cartoon character on it&#10;&#10;AI-generated content may be incorrect.">
            <a:extLst>
              <a:ext uri="{FF2B5EF4-FFF2-40B4-BE49-F238E27FC236}">
                <a16:creationId xmlns:a16="http://schemas.microsoft.com/office/drawing/2014/main" id="{3A8CD752-E75D-FA45-82D0-FBE4A2FFE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554451"/>
            <a:ext cx="10210800" cy="8423910"/>
          </a:xfrm>
          <a:prstGeom prst="rect">
            <a:avLst/>
          </a:prstGeom>
          <a:effectLst>
            <a:softEdge rad="71704"/>
          </a:effectLst>
        </p:spPr>
      </p:pic>
    </p:spTree>
    <p:extLst>
      <p:ext uri="{BB962C8B-B14F-4D97-AF65-F5344CB8AC3E}">
        <p14:creationId xmlns:p14="http://schemas.microsoft.com/office/powerpoint/2010/main" val="2936537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20F06-D367-F62C-C5D6-4EB5610A6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060C64-D5E7-E104-8426-998BF5731851}"/>
              </a:ext>
            </a:extLst>
          </p:cNvPr>
          <p:cNvSpPr txBox="1"/>
          <p:nvPr/>
        </p:nvSpPr>
        <p:spPr>
          <a:xfrm>
            <a:off x="182737" y="2735410"/>
            <a:ext cx="12629244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3200" dirty="0">
              <a:solidFill>
                <a:schemeClr val="bg1"/>
              </a:solidFill>
              <a:latin typeface="Chalkduster" charset="0"/>
              <a:ea typeface="Chalkduster" charset="0"/>
              <a:cs typeface="Chalkduster" charset="0"/>
            </a:endParaRP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was challenging for you about the game?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made it difficult to “spot” things?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things might be challenging to “spot” in</a:t>
            </a:r>
            <a:b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</a:br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your school system?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lessons can you apply to your work as a</a:t>
            </a:r>
            <a:b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</a:br>
            <a: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Community Schools Team? (</a:t>
            </a:r>
            <a:r>
              <a:rPr lang="en-US" sz="3000" dirty="0" err="1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ie</a:t>
            </a:r>
            <a: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 look beyond the</a:t>
            </a:r>
            <a:b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</a:br>
            <a: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biggest/loudest voices, be aware that some voices are </a:t>
            </a:r>
            <a:b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</a:br>
            <a:r>
              <a:rPr lang="en-US" sz="3000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consistently overlooked, recognize natural bias, etc.)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</a:p>
        </p:txBody>
      </p:sp>
      <p:pic>
        <p:nvPicPr>
          <p:cNvPr id="3" name="Picture 2" descr="IMG_0283.JPG">
            <a:extLst>
              <a:ext uri="{FF2B5EF4-FFF2-40B4-BE49-F238E27FC236}">
                <a16:creationId xmlns:a16="http://schemas.microsoft.com/office/drawing/2014/main" id="{AFC29116-69EC-A2E8-DF29-CE1F8E553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105">
            <a:off x="446392" y="229837"/>
            <a:ext cx="2720452" cy="3081965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DED8CD-41C2-D980-6890-DA7E43748670}"/>
              </a:ext>
            </a:extLst>
          </p:cNvPr>
          <p:cNvSpPr txBox="1"/>
          <p:nvPr/>
        </p:nvSpPr>
        <p:spPr>
          <a:xfrm>
            <a:off x="2426346" y="76967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9DDF36-ACE0-DD5A-AE64-69A7C6C8D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round yellow container with a yellow lid with a yellow cartoon character on it&#10;&#10;AI-generated content may be incorrect.">
            <a:extLst>
              <a:ext uri="{FF2B5EF4-FFF2-40B4-BE49-F238E27FC236}">
                <a16:creationId xmlns:a16="http://schemas.microsoft.com/office/drawing/2014/main" id="{7C784BB9-3E6E-4E82-ED36-5AD1BD0ADE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89" y="431429"/>
            <a:ext cx="3681939" cy="3037600"/>
          </a:xfrm>
          <a:prstGeom prst="rect">
            <a:avLst/>
          </a:prstGeom>
          <a:effectLst>
            <a:softEdge rad="71704"/>
          </a:effectLst>
        </p:spPr>
      </p:pic>
    </p:spTree>
    <p:extLst>
      <p:ext uri="{BB962C8B-B14F-4D97-AF65-F5344CB8AC3E}">
        <p14:creationId xmlns:p14="http://schemas.microsoft.com/office/powerpoint/2010/main" val="151928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9462A-58E1-1A6E-344B-A33FD1593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E3EFBC-9DBC-C65C-2D56-A6513DCFC7C1}"/>
              </a:ext>
            </a:extLst>
          </p:cNvPr>
          <p:cNvSpPr txBox="1"/>
          <p:nvPr/>
        </p:nvSpPr>
        <p:spPr>
          <a:xfrm>
            <a:off x="187778" y="3530149"/>
            <a:ext cx="12629244" cy="48423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3200" dirty="0">
              <a:solidFill>
                <a:schemeClr val="bg1"/>
              </a:solidFill>
              <a:latin typeface="Chalkduster" charset="0"/>
              <a:ea typeface="Chalkduster" charset="0"/>
              <a:cs typeface="Chalkduster" charset="0"/>
            </a:endParaRP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was “fun &amp; exciting” about Spot It?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Aside from just having fun, what did you LEARN</a:t>
            </a:r>
            <a:b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</a:br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from the experience?</a:t>
            </a:r>
          </a:p>
          <a:p>
            <a:pPr rtl="0" latinLnBrk="1" hangingPunct="0"/>
            <a:endParaRPr lang="en-US" sz="3000" dirty="0">
              <a:solidFill>
                <a:schemeClr val="bg1"/>
              </a:solidFill>
              <a:latin typeface="Chalkduster" panose="03050602040202020205" pitchFamily="66" charset="77"/>
              <a:ea typeface="Chalkduster" charset="0"/>
              <a:cs typeface="Chalkduster" charset="0"/>
            </a:endParaRPr>
          </a:p>
          <a:p>
            <a:pPr rtl="0" latinLnBrk="1" hangingPunct="0"/>
            <a:r>
              <a:rPr lang="en-US" sz="3000" dirty="0">
                <a:solidFill>
                  <a:schemeClr val="bg1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What is something from this experience you might apply to your own efforts to make school “fun &amp; exciting”?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</a:p>
        </p:txBody>
      </p:sp>
      <p:pic>
        <p:nvPicPr>
          <p:cNvPr id="3" name="Picture 2" descr="IMG_0283.JPG">
            <a:extLst>
              <a:ext uri="{FF2B5EF4-FFF2-40B4-BE49-F238E27FC236}">
                <a16:creationId xmlns:a16="http://schemas.microsoft.com/office/drawing/2014/main" id="{2FECBBDA-CDD4-F253-BA78-CB9E6C3FF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105">
            <a:off x="512649" y="159812"/>
            <a:ext cx="3431292" cy="3887266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8B76F-FD8C-4D0C-73A8-D0988C78D14A}"/>
              </a:ext>
            </a:extLst>
          </p:cNvPr>
          <p:cNvSpPr txBox="1"/>
          <p:nvPr/>
        </p:nvSpPr>
        <p:spPr>
          <a:xfrm>
            <a:off x="3061346" y="79507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39A604-27F7-132B-D0FD-C0DC5B035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D32B70-939C-3714-1615-25D86007B1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774" y="293642"/>
            <a:ext cx="3490958" cy="349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2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0703ED-7E3F-1448-9699-1A63C03F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00D829B-87EA-9846-84E3-8B6B04593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179" y="1180700"/>
            <a:ext cx="5260886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Ripple Protocol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Adapted from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Total Participation Techniques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 err="1">
                <a:solidFill>
                  <a:schemeClr val="bg1"/>
                </a:solidFill>
                <a:latin typeface="Chalkduster"/>
                <a:cs typeface="Chalkduster"/>
              </a:rPr>
              <a:t>Himmele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&amp; </a:t>
            </a:r>
            <a:r>
              <a:rPr lang="en-US" sz="2800" dirty="0" err="1">
                <a:solidFill>
                  <a:schemeClr val="bg1"/>
                </a:solidFill>
                <a:latin typeface="Chalkduster"/>
                <a:cs typeface="Chalkduster"/>
              </a:rPr>
              <a:t>Himmele</a:t>
            </a:r>
            <a:endParaRPr lang="en-US" sz="8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A book cover with people in a classroom&#10;&#10;Description automatically generated">
            <a:extLst>
              <a:ext uri="{FF2B5EF4-FFF2-40B4-BE49-F238E27FC236}">
                <a16:creationId xmlns:a16="http://schemas.microsoft.com/office/drawing/2014/main" id="{FA5D7906-2A38-21A6-E1EF-3F667CC10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31">
            <a:off x="9178355" y="5122773"/>
            <a:ext cx="2950758" cy="3696927"/>
          </a:xfrm>
          <a:prstGeom prst="rect">
            <a:avLst/>
          </a:prstGeom>
        </p:spPr>
      </p:pic>
      <p:pic>
        <p:nvPicPr>
          <p:cNvPr id="3" name="Picture 2" descr="A poster with text on it&#10;&#10;Description automatically generated">
            <a:extLst>
              <a:ext uri="{FF2B5EF4-FFF2-40B4-BE49-F238E27FC236}">
                <a16:creationId xmlns:a16="http://schemas.microsoft.com/office/drawing/2014/main" id="{6A434342-EE67-B58B-FE51-5100262D88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3" y="363912"/>
            <a:ext cx="7390938" cy="895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236" y="1136730"/>
            <a:ext cx="12314579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Ripple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Protocol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endParaRPr lang="en-US" sz="88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7CCB1-AE71-834A-ADC2-F1CF9874BF17}"/>
              </a:ext>
            </a:extLst>
          </p:cNvPr>
          <p:cNvSpPr txBox="1"/>
          <p:nvPr/>
        </p:nvSpPr>
        <p:spPr>
          <a:xfrm>
            <a:off x="225030" y="2099160"/>
            <a:ext cx="7719503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14350" marR="0" indent="-5143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Individual.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Explore the Fun &amp;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Excitement Resources. Write down 2-3 things you find interesting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from your exploration.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2. Pairs.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Find a partner &amp; share</a:t>
            </a:r>
            <a:b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</a:b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	what you wrote about Fun &amp;</a:t>
            </a:r>
            <a:b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</a:b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	Excitement.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3. Whole Group.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Share out something 	you heard from your partner with 	the whole group!</a:t>
            </a:r>
          </a:p>
        </p:txBody>
      </p:sp>
      <p:pic>
        <p:nvPicPr>
          <p:cNvPr id="8" name="Picture 7" descr="A water ripples in a stream&#10;&#10;Description automatically generated">
            <a:extLst>
              <a:ext uri="{FF2B5EF4-FFF2-40B4-BE49-F238E27FC236}">
                <a16:creationId xmlns:a16="http://schemas.microsoft.com/office/drawing/2014/main" id="{C277CC8B-435A-99C9-6769-2BB5E7CB0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35189" y="4055810"/>
            <a:ext cx="4724533" cy="3543400"/>
          </a:xfrm>
          <a:prstGeom prst="rect">
            <a:avLst/>
          </a:prstGeom>
          <a:effectLst>
            <a:softEdge rad="118010"/>
          </a:effectLst>
        </p:spPr>
      </p:pic>
      <p:pic>
        <p:nvPicPr>
          <p:cNvPr id="4" name="Picture 3" descr="A ripples in the water&#10;&#10;Description automatically generated">
            <a:extLst>
              <a:ext uri="{FF2B5EF4-FFF2-40B4-BE49-F238E27FC236}">
                <a16:creationId xmlns:a16="http://schemas.microsoft.com/office/drawing/2014/main" id="{FF3ECF06-DD15-1D21-83D1-2C794DB51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19536" y="3402684"/>
            <a:ext cx="6125981" cy="4594486"/>
          </a:xfrm>
          <a:prstGeom prst="rect">
            <a:avLst/>
          </a:prstGeom>
          <a:effectLst>
            <a:softEdge rad="119402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0703ED-7E3F-1448-9699-1A63C0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4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83CB0-3B0E-2278-F1E9-ACD26EE67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BA6B6C-2EB8-4889-9E63-898C214AF0BD}"/>
              </a:ext>
            </a:extLst>
          </p:cNvPr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A close-up of a chart&#10;&#10;Description automatically generated">
            <a:extLst>
              <a:ext uri="{FF2B5EF4-FFF2-40B4-BE49-F238E27FC236}">
                <a16:creationId xmlns:a16="http://schemas.microsoft.com/office/drawing/2014/main" id="{B1037B1D-3F59-30CA-F9CD-34C13A806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18" y="1293097"/>
            <a:ext cx="5638027" cy="7859274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5D98EEFE-048C-18E2-7FC3-9348ADDCF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Digging Deeper into Engagement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 descr="A page of a paper&#10;&#10;AI-generated content may be incorrect.">
            <a:extLst>
              <a:ext uri="{FF2B5EF4-FFF2-40B4-BE49-F238E27FC236}">
                <a16:creationId xmlns:a16="http://schemas.microsoft.com/office/drawing/2014/main" id="{63A55B0D-0F7D-9D20-5424-8532AFF98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5" y="1293096"/>
            <a:ext cx="6511030" cy="7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4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558242" y="308453"/>
            <a:ext cx="13487909" cy="32419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br>
              <a:rPr lang="en-US" sz="6600" baseline="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44E23E-5DDE-1A4C-910B-122FC4453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66C3FB-C35B-434B-A6EC-79164A6C14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77" y="513099"/>
            <a:ext cx="1672166" cy="16721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2FFD19-D633-7A47-AB6C-E0144E6CF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23" y="2686996"/>
            <a:ext cx="5461079" cy="66515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3626F9-BA8D-E843-BF64-8A37E84B2E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180" y="1019243"/>
            <a:ext cx="5243255" cy="61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875027" y="435026"/>
            <a:ext cx="13487909" cy="2226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395">
            <a:off x="634191" y="2132197"/>
            <a:ext cx="4139174" cy="509161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9" name="TextBox 8"/>
          <p:cNvSpPr txBox="1"/>
          <p:nvPr/>
        </p:nvSpPr>
        <p:spPr>
          <a:xfrm>
            <a:off x="4941497" y="1884440"/>
            <a:ext cx="7066086" cy="690240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Read through the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Fun &amp; Excitement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Taking Action resource.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Highlight action statements you already use &amp; identify others you will try.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Complete one of the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“I will…”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statements.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F3A863-F71B-8449-9D9A-A199CAC77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B38571-47E5-CE4C-B6C0-9568F3C98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6565" y="365760"/>
            <a:ext cx="1672166" cy="167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7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2555" y="434518"/>
            <a:ext cx="1198811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Curiosity &amp; Creativity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532" y="2679699"/>
            <a:ext cx="5088467" cy="5042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198D26-2001-CE4E-8E6C-8787A1CC7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9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308" y="108927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Creativity in the Future</a:t>
            </a:r>
            <a:endParaRPr lang="en-US" sz="6000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615704" y="8818034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B2C76B-5DA7-30BD-49D8-F598B8885CC5}"/>
              </a:ext>
            </a:extLst>
          </p:cNvPr>
          <p:cNvSpPr txBox="1"/>
          <p:nvPr/>
        </p:nvSpPr>
        <p:spPr>
          <a:xfrm>
            <a:off x="0" y="3218800"/>
            <a:ext cx="13004800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https://youtu.be/g1RnveGk8YM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https://vimeo.com/qisva/creativityfuture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312779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726" y="1153067"/>
            <a:ext cx="494507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Key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 Points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0037" y="4640045"/>
            <a:ext cx="12683067" cy="3149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Curious students will ask “Why?”</a:t>
            </a: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Creative students will ask “Why not?”</a:t>
            </a: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7" y="431808"/>
            <a:ext cx="2981673" cy="29548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2278FA-341D-B449-B74B-9F21D7CC1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61935"/>
      </p:ext>
    </p:extLst>
  </p:cSld>
  <p:clrMapOvr>
    <a:masterClrMapping/>
  </p:clrMapOvr>
  <p:transition spd="slow" advClick="0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8866" y="614484"/>
            <a:ext cx="979593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900" dirty="0">
                <a:solidFill>
                  <a:srgbClr val="FFFF00"/>
                </a:solidFill>
                <a:latin typeface="Chalkduster"/>
                <a:cs typeface="Chalkduster"/>
              </a:rPr>
              <a:t>Fostering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9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Curiosity</a:t>
            </a:r>
            <a:r>
              <a:rPr kumimoji="0" lang="en-US" sz="59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&amp; Creativity</a:t>
            </a:r>
            <a:endParaRPr kumimoji="0" lang="en-US" sz="59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797" y="3484597"/>
            <a:ext cx="12632267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Know your students hopes, dreams,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interests.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Share things with your students that you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  are curious about.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Let students design lessons.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Teach students to pose questions &amp;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encourage critical thinking.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" y="334790"/>
            <a:ext cx="2988733" cy="2961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00DEAD-39B3-964D-BEC6-DCA7588D5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41190"/>
      </p:ext>
    </p:extLst>
  </p:cSld>
  <p:clrMapOvr>
    <a:masterClrMapping/>
  </p:clrMapOvr>
  <p:transition spd="slow" advClick="0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175491" y="-278615"/>
            <a:ext cx="6677891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975E54-1557-7747-B841-6BC72BFA8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05" y="231784"/>
            <a:ext cx="3303121" cy="32734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23A141-0182-B743-82F1-7BB6F8D9641D}"/>
              </a:ext>
            </a:extLst>
          </p:cNvPr>
          <p:cNvSpPr txBox="1"/>
          <p:nvPr/>
        </p:nvSpPr>
        <p:spPr>
          <a:xfrm>
            <a:off x="6370320" y="4143590"/>
            <a:ext cx="7036816" cy="370357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Write down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first word</a:t>
            </a:r>
            <a:b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that comes to mind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for each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prompts. </a:t>
            </a: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D298AA-7906-E14A-8315-D913DF99D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8EEB7D7-086C-434E-A4D9-D81084D9C12E}"/>
              </a:ext>
            </a:extLst>
          </p:cNvPr>
          <p:cNvSpPr/>
          <p:nvPr/>
        </p:nvSpPr>
        <p:spPr>
          <a:xfrm>
            <a:off x="275212" y="1359028"/>
            <a:ext cx="6502400" cy="756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Cultivating Creativity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0AB650-3984-6B4C-8D2B-B8CDA20CC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3368">
            <a:off x="1711158" y="2751516"/>
            <a:ext cx="4795835" cy="6232021"/>
          </a:xfrm>
          <a:prstGeom prst="rect">
            <a:avLst/>
          </a:prstGeom>
          <a:effectLst>
            <a:softEdge rad="225165"/>
          </a:effectLst>
        </p:spPr>
      </p:pic>
    </p:spTree>
    <p:extLst>
      <p:ext uri="{BB962C8B-B14F-4D97-AF65-F5344CB8AC3E}">
        <p14:creationId xmlns:p14="http://schemas.microsoft.com/office/powerpoint/2010/main" val="4117635299"/>
      </p:ext>
    </p:extLst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175491" y="-357105"/>
            <a:ext cx="6677891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975E54-1557-7747-B841-6BC72BFA8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788" y="231784"/>
            <a:ext cx="3149338" cy="31210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23A141-0182-B743-82F1-7BB6F8D9641D}"/>
              </a:ext>
            </a:extLst>
          </p:cNvPr>
          <p:cNvSpPr txBox="1"/>
          <p:nvPr/>
        </p:nvSpPr>
        <p:spPr>
          <a:xfrm>
            <a:off x="6224016" y="3850982"/>
            <a:ext cx="7036816" cy="370357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This time, write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down your most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creative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 thought for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each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prompts!</a:t>
            </a: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A25556-823B-FC41-9E12-225C1B155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C64D38-BDED-564B-8D2B-C3F8F4325149}"/>
              </a:ext>
            </a:extLst>
          </p:cNvPr>
          <p:cNvSpPr/>
          <p:nvPr/>
        </p:nvSpPr>
        <p:spPr>
          <a:xfrm>
            <a:off x="461212" y="1235884"/>
            <a:ext cx="6502400" cy="756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Cultivating Creativity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8323A-A66A-064B-A6FC-DDA7B99CCD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8333">
            <a:off x="1711158" y="2751516"/>
            <a:ext cx="4795835" cy="6232021"/>
          </a:xfrm>
          <a:prstGeom prst="rect">
            <a:avLst/>
          </a:prstGeom>
          <a:effectLst>
            <a:softEdge rad="225165"/>
          </a:effectLst>
        </p:spPr>
      </p:pic>
    </p:spTree>
    <p:extLst>
      <p:ext uri="{BB962C8B-B14F-4D97-AF65-F5344CB8AC3E}">
        <p14:creationId xmlns:p14="http://schemas.microsoft.com/office/powerpoint/2010/main" val="115952793"/>
      </p:ext>
    </p:extLst>
  </p:cSld>
  <p:clrMapOvr>
    <a:masterClrMapping/>
  </p:clrMapOvr>
  <p:transition spd="med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3333" y="5479813"/>
            <a:ext cx="12192001" cy="327182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Provide students with an opportunity to explore something they are curious about.  See the Genius Hour Lesson Plan for suggestions on how to structure this activity for students.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423329" y="-220284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953229" y="675691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Genius Hour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A45FED-6ACD-264B-814F-3543FCAF7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E79A92-B4F9-CC45-9DB2-C7D8ED85D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185" y="271711"/>
            <a:ext cx="2482149" cy="2459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E5DE40-4D67-1C41-99FB-9E7A9CB1A5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767">
            <a:off x="5799327" y="1775720"/>
            <a:ext cx="3623733" cy="3623733"/>
          </a:xfrm>
          <a:prstGeom prst="rect">
            <a:avLst/>
          </a:prstGeom>
          <a:solidFill>
            <a:schemeClr val="bg1"/>
          </a:solidFill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595641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58296" y="3616573"/>
            <a:ext cx="13099625" cy="487107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57250" indent="-85725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If you were given a “Genius Hour” what would you choose to explore?</a:t>
            </a:r>
          </a:p>
          <a:p>
            <a:pPr marL="857250" indent="-857250">
              <a:buFont typeface="Arial" charset="0"/>
              <a:buChar char="•"/>
            </a:pPr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57250" indent="-85725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subject were you most curious about in school?  Why?</a:t>
            </a:r>
          </a:p>
          <a:p>
            <a:pPr marL="857250" indent="-857250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 descr="IMG_028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626">
            <a:off x="387045" y="344763"/>
            <a:ext cx="2271983" cy="2793953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091087" y="594760"/>
            <a:ext cx="7722953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EAA23E-C677-8D48-A2B9-AA0242966D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651" y="231783"/>
            <a:ext cx="3121475" cy="30934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E427DC-B0E5-1543-8C30-BE6A36384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3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6129" y="619438"/>
            <a:ext cx="11656648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 err="1">
                <a:solidFill>
                  <a:srgbClr val="FFFF00"/>
                </a:solidFill>
                <a:latin typeface="Chalkduster"/>
                <a:cs typeface="Chalkduster"/>
              </a:rPr>
              <a:t>Microlabs</a:t>
            </a: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Protocol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Meeting Goals p. 52-56</a:t>
            </a:r>
            <a:b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 err="1">
                <a:solidFill>
                  <a:srgbClr val="FFFF00"/>
                </a:solidFill>
                <a:latin typeface="Chalkduster"/>
                <a:cs typeface="Chalkduster"/>
              </a:rPr>
              <a:t>Microlab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: A short, active experience</a:t>
            </a:r>
            <a:b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Create groups of 3 &amp; letter off A-C.</a:t>
            </a:r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(Read directions on p. 53.)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363EF7-9B36-E646-B49A-207598FCBF79}"/>
              </a:ext>
            </a:extLst>
          </p:cNvPr>
          <p:cNvSpPr txBox="1"/>
          <p:nvPr/>
        </p:nvSpPr>
        <p:spPr>
          <a:xfrm>
            <a:off x="154983" y="4057815"/>
            <a:ext cx="12773814" cy="1764586"/>
          </a:xfrm>
          <a:prstGeom prst="rect">
            <a:avLst/>
          </a:prstGeom>
          <a:noFill/>
          <a:ln w="635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Question #1: What is one thing you found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interesting from your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exploration of the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Curiosity &amp; Creativity resources?</a:t>
            </a:r>
          </a:p>
        </p:txBody>
      </p:sp>
      <p:pic>
        <p:nvPicPr>
          <p:cNvPr id="4" name="Picture 3" descr="A book cover of a meeting goals&#10;&#10;Description automatically generated">
            <a:extLst>
              <a:ext uri="{FF2B5EF4-FFF2-40B4-BE49-F238E27FC236}">
                <a16:creationId xmlns:a16="http://schemas.microsoft.com/office/drawing/2014/main" id="{D9D08766-0767-DDC9-507E-E56EBA0D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2" y="179757"/>
            <a:ext cx="2991173" cy="3344676"/>
          </a:xfrm>
          <a:prstGeom prst="rect">
            <a:avLst/>
          </a:prstGeom>
          <a:effectLst>
            <a:softEdge rad="56123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822DFE-704D-849B-F27A-6AC2F68EE32A}"/>
              </a:ext>
            </a:extLst>
          </p:cNvPr>
          <p:cNvSpPr txBox="1"/>
          <p:nvPr/>
        </p:nvSpPr>
        <p:spPr>
          <a:xfrm>
            <a:off x="115493" y="6211956"/>
            <a:ext cx="12773814" cy="1764586"/>
          </a:xfrm>
          <a:prstGeom prst="rect">
            <a:avLst/>
          </a:prstGeom>
          <a:noFill/>
          <a:ln w="635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Question #2: What are some of the challenges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you experience trying to instil</a:t>
            </a: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Curiosity &amp;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Creativity in students?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</a:t>
            </a: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A2B367-71F7-9C70-5C49-1E7EA1C3C1E6}"/>
              </a:ext>
            </a:extLst>
          </p:cNvPr>
          <p:cNvSpPr txBox="1"/>
          <p:nvPr/>
        </p:nvSpPr>
        <p:spPr>
          <a:xfrm>
            <a:off x="154983" y="8403527"/>
            <a:ext cx="12773814" cy="1210588"/>
          </a:xfrm>
          <a:prstGeom prst="rect">
            <a:avLst/>
          </a:prstGeom>
          <a:noFill/>
          <a:ln w="635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Question #3: What is one thing you do in your role that reflects Curiosity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&amp; Creativity?</a:t>
            </a:r>
          </a:p>
        </p:txBody>
      </p:sp>
    </p:spTree>
    <p:extLst>
      <p:ext uri="{BB962C8B-B14F-4D97-AF65-F5344CB8AC3E}">
        <p14:creationId xmlns:p14="http://schemas.microsoft.com/office/powerpoint/2010/main" val="36139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4DA33-6508-A97A-76AB-0B91D1D2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BC8A5E-3FB2-0B9A-0BCA-FF2AB8794C36}"/>
              </a:ext>
            </a:extLst>
          </p:cNvPr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A close-up of a chart&#10;&#10;Description automatically generated">
            <a:extLst>
              <a:ext uri="{FF2B5EF4-FFF2-40B4-BE49-F238E27FC236}">
                <a16:creationId xmlns:a16="http://schemas.microsoft.com/office/drawing/2014/main" id="{CDB8DEA8-A9E8-7A62-0910-D690407FD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18" y="1293097"/>
            <a:ext cx="5638027" cy="7859274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B26AEC0C-7D0E-2889-FED7-2C3F72792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Digging Deeper into Engagement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 descr="A page of a paper&#10;&#10;AI-generated content may be incorrect.">
            <a:extLst>
              <a:ext uri="{FF2B5EF4-FFF2-40B4-BE49-F238E27FC236}">
                <a16:creationId xmlns:a16="http://schemas.microsoft.com/office/drawing/2014/main" id="{2C84537C-144F-461D-1596-CBE523B54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5" y="1293096"/>
            <a:ext cx="6511030" cy="7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728723" y="292955"/>
            <a:ext cx="13487909" cy="32419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br>
              <a:rPr lang="en-US" sz="6600" baseline="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44E23E-5DDE-1A4C-910B-122FC4453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6F6DE0-864C-FA46-9C2F-4A3E78721D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4" y="597544"/>
            <a:ext cx="1702858" cy="16875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A04BCD-A472-3F4B-91E5-A6CA71849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61" y="2506134"/>
            <a:ext cx="5439042" cy="690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8E4D84-6F98-2448-8DB3-55B184C0D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2" y="1098550"/>
            <a:ext cx="5463274" cy="625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3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875027" y="435026"/>
            <a:ext cx="13487909" cy="2226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395">
            <a:off x="634191" y="2132197"/>
            <a:ext cx="4139174" cy="509161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9" name="TextBox 8"/>
          <p:cNvSpPr txBox="1"/>
          <p:nvPr/>
        </p:nvSpPr>
        <p:spPr>
          <a:xfrm>
            <a:off x="5003491" y="1791451"/>
            <a:ext cx="7565634" cy="690240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Read through the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Curiosity &amp; Creativity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Taking Action resource.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Highlight action statements you already use &amp; identify others you will try.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Complete one of the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“I will…”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statements.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F3A863-F71B-8449-9D9A-A199CAC77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0AB725-60C3-0549-8A17-EB4771F9E6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876" y="304936"/>
            <a:ext cx="1702858" cy="168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6688" y="507307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Spirit of Adventure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34" y="2624665"/>
            <a:ext cx="5118300" cy="5063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483732-40A2-9C4F-A8C5-D9AB85E65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308" y="108927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Spirit of Adventure!!</a:t>
            </a:r>
            <a:endParaRPr lang="en-US" sz="6000" dirty="0"/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785037" y="8851900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  <a:endParaRPr lang="en-US" dirty="0">
              <a:solidFill>
                <a:srgbClr val="FFFF00"/>
              </a:solidFill>
              <a:latin typeface="Chalkduster"/>
              <a:ea typeface="Times New Roman" pitchFamily="-103" charset="0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6FA3D0-1BA3-CBBB-7209-564D17EB8597}"/>
              </a:ext>
            </a:extLst>
          </p:cNvPr>
          <p:cNvSpPr txBox="1"/>
          <p:nvPr/>
        </p:nvSpPr>
        <p:spPr>
          <a:xfrm>
            <a:off x="-150015" y="3536664"/>
            <a:ext cx="1300480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  <a:endParaRPr lang="en-US" dirty="0"/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https://youtu.be/DYMYtL_ISH4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https://vimeo.com/qisva/spiritofadventure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0218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1726" y="1153067"/>
            <a:ext cx="494507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Key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 Points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977" y="2627902"/>
            <a:ext cx="12460636" cy="5919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It is more than being willing to try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something new, it is being excited about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opportunity to experience &amp; learn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new things!</a:t>
            </a:r>
          </a:p>
          <a:p>
            <a:pPr marR="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l" defTabSz="584200" rtl="0" fontAlgn="auto" latinLnBrk="1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Make it safe for teachers &amp; students to fail &amp; succeed.</a:t>
            </a:r>
          </a:p>
          <a:p>
            <a:pPr marL="571500" marR="0" indent="-571500" algn="ctr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89467"/>
            <a:ext cx="3098369" cy="3064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D3A908-F2B5-9540-A830-F2A3D0781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85389"/>
      </p:ext>
    </p:extLst>
  </p:cSld>
  <p:clrMapOvr>
    <a:masterClrMapping/>
  </p:clrMapOvr>
  <p:transition spd="slow" advClick="0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2409" y="451522"/>
            <a:ext cx="8505535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Encouraging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Spirit</a:t>
            </a:r>
            <a:r>
              <a:rPr kumimoji="0" lang="en-US" sz="60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of Adventure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9800" y="4232185"/>
            <a:ext cx="12852400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Share with colleagues &amp; students your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accomplishments &amp; disappointments.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Share things you are &amp; are not very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adventurous about.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Have a “Failfest” every now &amp; again.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7" y="334790"/>
            <a:ext cx="2901238" cy="2869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3CBA6F-14B9-9D49-9AFD-E62DEFD70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2563"/>
      </p:ext>
    </p:extLst>
  </p:cSld>
  <p:clrMapOvr>
    <a:masterClrMapping/>
  </p:clrMapOvr>
  <p:transition spd="slow" advClick="0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b="1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CA8F3B-A26E-2945-AAC5-5C7A23986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3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726" y="237066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Solve the Puzzle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729" y="1739663"/>
            <a:ext cx="7517404" cy="81047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indent="-685800" algn="l" rtl="0" latinLnBrk="1" hangingPunct="0">
              <a:buFont typeface="Arial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Arrange the 2 horses &amp; the jockey sheets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 that the 2 jockeys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are mounted on the 2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horses (in the correct 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manner that jockeys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ride horses!)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4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algn="l" rtl="0" latinLnBrk="1" hangingPunct="0">
              <a:buFont typeface="Arial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All 3 sheets should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face up, do not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bend, fold, cut, or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tear the sheets.</a:t>
            </a:r>
            <a:b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099" y="2451101"/>
            <a:ext cx="3924300" cy="5359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8ACB25-1532-F942-B670-4FD8F1A8F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8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859" y="677333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Solve the Puzzle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33" y="2709334"/>
            <a:ext cx="11721357" cy="52154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149656-5B00-254F-96A8-F8CCA47A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2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0A1075-83B9-F14D-A31A-FE633106758E}"/>
              </a:ext>
            </a:extLst>
          </p:cNvPr>
          <p:cNvSpPr txBox="1"/>
          <p:nvPr/>
        </p:nvSpPr>
        <p:spPr>
          <a:xfrm>
            <a:off x="362096" y="149359"/>
            <a:ext cx="1184563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Explorations: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The Adventure of Learning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CF1D9-53D7-6C47-BD7F-1D1C2B3B3BD6}"/>
              </a:ext>
            </a:extLst>
          </p:cNvPr>
          <p:cNvSpPr txBox="1"/>
          <p:nvPr/>
        </p:nvSpPr>
        <p:spPr>
          <a:xfrm>
            <a:off x="250556" y="8786000"/>
            <a:ext cx="209203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443C9-DE04-68C9-E223-9598B74BDD14}"/>
              </a:ext>
            </a:extLst>
          </p:cNvPr>
          <p:cNvSpPr txBox="1"/>
          <p:nvPr/>
        </p:nvSpPr>
        <p:spPr>
          <a:xfrm>
            <a:off x="0" y="3218800"/>
            <a:ext cx="1300480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https://youtu.be/eCuuoX9UjwI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https://vimeo.com/qisva/explorations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4561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9" name="Text Box 9"/>
          <p:cNvSpPr txBox="1">
            <a:spLocks noChangeArrowheads="1"/>
          </p:cNvSpPr>
          <p:nvPr/>
        </p:nvSpPr>
        <p:spPr bwMode="auto">
          <a:xfrm>
            <a:off x="-304192" y="0"/>
            <a:ext cx="6332393" cy="131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778B54-36BF-214C-AC6A-E706B960186E}"/>
              </a:ext>
            </a:extLst>
          </p:cNvPr>
          <p:cNvSpPr/>
          <p:nvPr/>
        </p:nvSpPr>
        <p:spPr>
          <a:xfrm>
            <a:off x="-1079268" y="1285931"/>
            <a:ext cx="6502400" cy="756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In the Zone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7993CE-FD83-E64E-BC86-83E7ACB08AE2}"/>
              </a:ext>
            </a:extLst>
          </p:cNvPr>
          <p:cNvSpPr/>
          <p:nvPr/>
        </p:nvSpPr>
        <p:spPr>
          <a:xfrm>
            <a:off x="180029" y="2540845"/>
            <a:ext cx="12748768" cy="723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>
              <a:lnSpc>
                <a:spcPct val="130000"/>
              </a:lnSpc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/>
                <a:cs typeface="Chalkduster"/>
              </a:rPr>
              <a:t>Comfort: 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Things are easy for you,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your heart rate is even &amp; breathing is easy.</a:t>
            </a:r>
          </a:p>
          <a:p>
            <a:pPr algn="l" defTabSz="914400">
              <a:lnSpc>
                <a:spcPct val="130000"/>
              </a:lnSpc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defTabSz="914400">
              <a:lnSpc>
                <a:spcPct val="130000"/>
              </a:lnSpc>
            </a:pP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halkduster"/>
                <a:cs typeface="Chalkduster"/>
              </a:rPr>
              <a:t>Challenge: 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Things are more difficult but not unworkable.  Your heart rate picks up, &amp; you may take a deep breath.</a:t>
            </a:r>
          </a:p>
          <a:p>
            <a:pPr algn="l" defTabSz="914400">
              <a:lnSpc>
                <a:spcPct val="130000"/>
              </a:lnSpc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defTabSz="914400">
              <a:lnSpc>
                <a:spcPct val="130000"/>
              </a:lnSpc>
            </a:pPr>
            <a:r>
              <a:rPr lang="en-US" dirty="0">
                <a:solidFill>
                  <a:srgbClr val="FFC000"/>
                </a:solidFill>
                <a:latin typeface="Chalkduster"/>
                <a:cs typeface="Chalkduster"/>
              </a:rPr>
              <a:t>Panic: 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Things seem impossible and completely over your head.  Your breathing is short &amp; your heart pounds.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078A5-6312-AF4C-B141-5CDB1FA70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145" y="0"/>
            <a:ext cx="3586655" cy="3328416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943A25-15D9-794D-82A7-0277311E3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3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9512" y="1300480"/>
            <a:ext cx="8843849" cy="8453120"/>
            <a:chOff x="379" y="-905"/>
            <a:chExt cx="5760" cy="5568"/>
          </a:xfrm>
          <a:blipFill>
            <a:blip r:embed="rId3"/>
            <a:stretch>
              <a:fillRect/>
            </a:stretch>
          </a:blipFill>
        </p:grpSpPr>
        <p:sp>
          <p:nvSpPr>
            <p:cNvPr id="109581" name="AutoShape 3"/>
            <p:cNvSpPr>
              <a:spLocks noChangeArrowheads="1"/>
            </p:cNvSpPr>
            <p:nvPr/>
          </p:nvSpPr>
          <p:spPr bwMode="auto">
            <a:xfrm>
              <a:off x="379" y="-905"/>
              <a:ext cx="5760" cy="5568"/>
            </a:xfrm>
            <a:prstGeom prst="irregularSeal1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5120"/>
            </a:p>
          </p:txBody>
        </p:sp>
        <p:sp>
          <p:nvSpPr>
            <p:cNvPr id="109582" name="Text Box 4"/>
            <p:cNvSpPr txBox="1">
              <a:spLocks noChangeArrowheads="1"/>
            </p:cNvSpPr>
            <p:nvPr/>
          </p:nvSpPr>
          <p:spPr bwMode="auto">
            <a:xfrm rot="18940661">
              <a:off x="1012" y="1156"/>
              <a:ext cx="1210" cy="7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413" dirty="0">
                  <a:latin typeface="Comic Sans MS" pitchFamily="66" charset="0"/>
                </a:rPr>
                <a:t>PANIC ZONE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711220" y="3491008"/>
            <a:ext cx="4638309" cy="4540305"/>
            <a:chOff x="1488" y="912"/>
            <a:chExt cx="2461" cy="2510"/>
          </a:xfrm>
          <a:blipFill>
            <a:blip r:embed="rId4"/>
            <a:stretch>
              <a:fillRect/>
            </a:stretch>
          </a:blipFill>
        </p:grpSpPr>
        <p:sp>
          <p:nvSpPr>
            <p:cNvPr id="109579" name="Oval 6"/>
            <p:cNvSpPr>
              <a:spLocks noChangeArrowheads="1"/>
            </p:cNvSpPr>
            <p:nvPr/>
          </p:nvSpPr>
          <p:spPr bwMode="auto">
            <a:xfrm>
              <a:off x="1488" y="912"/>
              <a:ext cx="2461" cy="251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5120"/>
            </a:p>
          </p:txBody>
        </p:sp>
        <p:sp>
          <p:nvSpPr>
            <p:cNvPr id="109580" name="Text Box 7"/>
            <p:cNvSpPr txBox="1">
              <a:spLocks noChangeArrowheads="1"/>
            </p:cNvSpPr>
            <p:nvPr/>
          </p:nvSpPr>
          <p:spPr bwMode="auto">
            <a:xfrm>
              <a:off x="1920" y="1223"/>
              <a:ext cx="1596" cy="6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413" dirty="0">
                  <a:latin typeface="Comic Sans MS" pitchFamily="66" charset="0"/>
                </a:rPr>
                <a:t>CHALLENGE ZONE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933669" y="5158802"/>
            <a:ext cx="2848555" cy="2585066"/>
            <a:chOff x="1965" y="1728"/>
            <a:chExt cx="1923" cy="1702"/>
          </a:xfrm>
          <a:blipFill>
            <a:blip r:embed="rId5"/>
            <a:stretch>
              <a:fillRect/>
            </a:stretch>
          </a:blipFill>
        </p:grpSpPr>
        <p:sp>
          <p:nvSpPr>
            <p:cNvPr id="109577" name="Oval 9"/>
            <p:cNvSpPr>
              <a:spLocks noChangeArrowheads="1"/>
            </p:cNvSpPr>
            <p:nvPr/>
          </p:nvSpPr>
          <p:spPr bwMode="auto">
            <a:xfrm>
              <a:off x="1965" y="1728"/>
              <a:ext cx="1923" cy="1702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5120"/>
            </a:p>
          </p:txBody>
        </p:sp>
        <p:sp>
          <p:nvSpPr>
            <p:cNvPr id="109578" name="Text Box 10"/>
            <p:cNvSpPr txBox="1">
              <a:spLocks noChangeArrowheads="1"/>
            </p:cNvSpPr>
            <p:nvPr/>
          </p:nvSpPr>
          <p:spPr bwMode="auto">
            <a:xfrm>
              <a:off x="2047" y="2229"/>
              <a:ext cx="1759" cy="7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3413" dirty="0">
                  <a:latin typeface="Comic Sans MS" pitchFamily="66" charset="0"/>
                </a:rPr>
                <a:t>COMFORT ZONE</a:t>
              </a:r>
            </a:p>
          </p:txBody>
        </p:sp>
      </p:grpSp>
      <p:sp>
        <p:nvSpPr>
          <p:cNvPr id="178187" name="Line 11"/>
          <p:cNvSpPr>
            <a:spLocks noChangeShapeType="1"/>
          </p:cNvSpPr>
          <p:nvPr/>
        </p:nvSpPr>
        <p:spPr bwMode="auto">
          <a:xfrm>
            <a:off x="3059290" y="3978204"/>
            <a:ext cx="873759" cy="1022774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5120"/>
          </a:p>
        </p:txBody>
      </p:sp>
      <p:sp>
        <p:nvSpPr>
          <p:cNvPr id="178188" name="Line 12"/>
          <p:cNvSpPr>
            <a:spLocks noChangeShapeType="1"/>
          </p:cNvSpPr>
          <p:nvPr/>
        </p:nvSpPr>
        <p:spPr bwMode="auto">
          <a:xfrm flipH="1" flipV="1">
            <a:off x="3059290" y="6528784"/>
            <a:ext cx="1300480" cy="10837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5120"/>
          </a:p>
        </p:txBody>
      </p:sp>
      <p:sp>
        <p:nvSpPr>
          <p:cNvPr id="110599" name="Text Box 9"/>
          <p:cNvSpPr txBox="1">
            <a:spLocks noChangeArrowheads="1"/>
          </p:cNvSpPr>
          <p:nvPr/>
        </p:nvSpPr>
        <p:spPr bwMode="auto">
          <a:xfrm>
            <a:off x="-106907" y="-47243"/>
            <a:ext cx="6332393" cy="131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778B54-36BF-214C-AC6A-E706B960186E}"/>
              </a:ext>
            </a:extLst>
          </p:cNvPr>
          <p:cNvSpPr/>
          <p:nvPr/>
        </p:nvSpPr>
        <p:spPr>
          <a:xfrm>
            <a:off x="-676680" y="1119437"/>
            <a:ext cx="6502400" cy="75655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dirty="0">
                <a:solidFill>
                  <a:srgbClr val="FFFF00"/>
                </a:solidFill>
                <a:latin typeface="Chalkduster"/>
                <a:cs typeface="Chalkduster"/>
              </a:rPr>
              <a:t>In the Zone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7993CE-FD83-E64E-BC86-83E7ACB08AE2}"/>
              </a:ext>
            </a:extLst>
          </p:cNvPr>
          <p:cNvSpPr/>
          <p:nvPr/>
        </p:nvSpPr>
        <p:spPr>
          <a:xfrm>
            <a:off x="8402263" y="815718"/>
            <a:ext cx="4526534" cy="5077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Share something that is in your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/>
                <a:cs typeface="Chalkduster"/>
              </a:rPr>
              <a:t>Comfort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, 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halkduster"/>
                <a:cs typeface="Chalkduster"/>
              </a:rPr>
              <a:t>Challenge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, or </a:t>
            </a:r>
            <a:r>
              <a:rPr lang="en-US" dirty="0">
                <a:solidFill>
                  <a:schemeClr val="accent3"/>
                </a:solidFill>
                <a:latin typeface="Chalkduster"/>
                <a:cs typeface="Chalkduster"/>
              </a:rPr>
              <a:t>Panic </a:t>
            </a: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Zone.</a:t>
            </a:r>
          </a:p>
          <a:p>
            <a:pPr defTabSz="914400">
              <a:lnSpc>
                <a:spcPct val="130000"/>
              </a:lnSpc>
            </a:pPr>
            <a:r>
              <a:rPr lang="en-US" u="sng" dirty="0">
                <a:solidFill>
                  <a:schemeClr val="bg1"/>
                </a:solidFill>
                <a:latin typeface="Chalkduster"/>
                <a:cs typeface="Chalkduster"/>
              </a:rPr>
              <a:t>Example: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Public Speaking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3F0C590-6D4A-9B42-A9E1-1F1B7AD7A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6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607606"/>
            <a:ext cx="12896425" cy="567129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57250" indent="-857250">
              <a:buFont typeface="Arial" charset="0"/>
              <a:buChar char="•"/>
            </a:pPr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57250" indent="-857250">
              <a:buFont typeface="Arial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an ”epic fail” moment &amp; what you learned from the experience.</a:t>
            </a:r>
          </a:p>
          <a:p>
            <a:pPr marL="857250" indent="-857250">
              <a:buFont typeface="Arial" charset="0"/>
              <a:buChar char="•"/>
            </a:pPr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57250" indent="-857250">
              <a:buFont typeface="Arial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How do you help cultivate a Spirit of Adventure in learning for your students? </a:t>
            </a:r>
          </a:p>
          <a:p>
            <a:pPr marL="857250" indent="-857250">
              <a:buFont typeface="Arial" charset="0"/>
              <a:buChar char="•"/>
            </a:pPr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 descr="IMG_028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8594">
            <a:off x="480037" y="375760"/>
            <a:ext cx="2093526" cy="2574497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38263" y="630526"/>
            <a:ext cx="8349483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2C2189-A341-0C44-9C7C-FB809949D5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576" y="332317"/>
            <a:ext cx="1743903" cy="17250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97E0C8-CC84-934A-A8A9-2710200867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492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599" y="733280"/>
            <a:ext cx="11656648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Questions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&amp; Assumptions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Meeting Goals p. 39-41 (modified)</a:t>
            </a:r>
            <a:b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4" name="Picture 3" descr="A book cover of a meeting goals&#10;&#10;Description automatically generated">
            <a:extLst>
              <a:ext uri="{FF2B5EF4-FFF2-40B4-BE49-F238E27FC236}">
                <a16:creationId xmlns:a16="http://schemas.microsoft.com/office/drawing/2014/main" id="{D9D08766-0767-DDC9-507E-E56EBA0D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2" y="42858"/>
            <a:ext cx="2991173" cy="3344676"/>
          </a:xfrm>
          <a:prstGeom prst="rect">
            <a:avLst/>
          </a:prstGeom>
          <a:effectLst>
            <a:softEdge rad="56123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FA742C-7577-AA02-E831-298FFC75CD8A}"/>
              </a:ext>
            </a:extLst>
          </p:cNvPr>
          <p:cNvSpPr txBox="1"/>
          <p:nvPr/>
        </p:nvSpPr>
        <p:spPr>
          <a:xfrm>
            <a:off x="216568" y="3524433"/>
            <a:ext cx="1257166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On one sticky note, write a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question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&amp; on another sticky note, write an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assumption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you have related to the Spirit of Adventure information you explored. 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Get up &amp; meander around the room, meeting with various partners to discuss your questions, &amp; assumptions.</a:t>
            </a: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Identify commonalities &amp; differences in your questions &amp; assumptions.</a:t>
            </a:r>
          </a:p>
        </p:txBody>
      </p:sp>
    </p:spTree>
    <p:extLst>
      <p:ext uri="{BB962C8B-B14F-4D97-AF65-F5344CB8AC3E}">
        <p14:creationId xmlns:p14="http://schemas.microsoft.com/office/powerpoint/2010/main" val="220302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15EAB-602E-5E3A-174D-C49C0449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520F3E-9B47-ADF3-070C-9AEB55138A22}"/>
              </a:ext>
            </a:extLst>
          </p:cNvPr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A close-up of a chart&#10;&#10;Description automatically generated">
            <a:extLst>
              <a:ext uri="{FF2B5EF4-FFF2-40B4-BE49-F238E27FC236}">
                <a16:creationId xmlns:a16="http://schemas.microsoft.com/office/drawing/2014/main" id="{DCB17CD5-CE26-4749-BD04-76484C41F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18" y="1293097"/>
            <a:ext cx="5638027" cy="7859274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13BB066-4B5F-D701-0964-5E6D8159A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Digging Deeper into Engagement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 descr="A page of a paper&#10;&#10;AI-generated content may be incorrect.">
            <a:extLst>
              <a:ext uri="{FF2B5EF4-FFF2-40B4-BE49-F238E27FC236}">
                <a16:creationId xmlns:a16="http://schemas.microsoft.com/office/drawing/2014/main" id="{F13BF905-01E8-0F15-1057-2CA7E061B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5" y="1293096"/>
            <a:ext cx="6511030" cy="7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0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728723" y="292955"/>
            <a:ext cx="13487909" cy="32419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br>
              <a:rPr lang="en-US" sz="6600" baseline="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44E23E-5DDE-1A4C-910B-122FC4453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D4BC85-E2B3-2140-8AF8-2D3BA1AD4D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3" y="535517"/>
            <a:ext cx="1743903" cy="1725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B8CD76-C3DB-524A-AE66-9BB33E743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78" y="2945141"/>
            <a:ext cx="5263755" cy="6101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C5AA5-6AE9-6F49-9235-5D83223B9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067" y="1380381"/>
            <a:ext cx="5398841" cy="605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1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885611" y="-3597387"/>
            <a:ext cx="4662981" cy="15583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6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3382949" y="1916987"/>
            <a:ext cx="11787496" cy="11413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sz="800" dirty="0"/>
          </a:p>
          <a:p>
            <a:pPr>
              <a:defRPr sz="71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sz="800" dirty="0"/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6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 marR="457200" defTabSz="457200">
              <a:defRPr sz="50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55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4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  <a:p>
            <a:pPr>
              <a:defRPr sz="3700">
                <a:solidFill>
                  <a:srgbClr val="000000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 dirty="0">
              <a:solidFill>
                <a:srgbClr val="C8250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875027" y="435026"/>
            <a:ext cx="13487909" cy="2226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Taking</a:t>
            </a:r>
            <a:r>
              <a:rPr kumimoji="0" lang="en-US" sz="6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Action</a:t>
            </a:r>
            <a:endParaRPr lang="en-US" sz="66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ea typeface="+mn-ea"/>
              <a:cs typeface="Chalkduster"/>
              <a:sym typeface="Helvetica Ligh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8395">
            <a:off x="634191" y="2132197"/>
            <a:ext cx="4139174" cy="509161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9" name="TextBox 8"/>
          <p:cNvSpPr txBox="1"/>
          <p:nvPr/>
        </p:nvSpPr>
        <p:spPr>
          <a:xfrm>
            <a:off x="4864005" y="2116915"/>
            <a:ext cx="7892822" cy="690240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Read through the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Spirit of Adventure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Taking Action resource.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Highlight action statements you already use &amp; identify others you will try.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Complete one of the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“I will…”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statements.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F3A863-F71B-8449-9D9A-A199CAC77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34A0F9-5410-EA46-882F-A6BCAD4DB3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405" y="123986"/>
            <a:ext cx="1743903" cy="172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6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Chalkboard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55"/>
            <a:ext cx="13004801" cy="975791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862584" y="632246"/>
            <a:ext cx="11774097" cy="819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5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8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6200">
                <a:solidFill>
                  <a:schemeClr val="accent5"/>
                </a:solidFill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-1719749" y="3985046"/>
            <a:ext cx="11774097" cy="488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 marR="457200" defTabSz="457200">
              <a:defRPr sz="56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4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  <a:p>
            <a:pPr>
              <a:defRPr sz="3700">
                <a:latin typeface="Marker Felt"/>
                <a:ea typeface="Marker Felt"/>
                <a:cs typeface="Marker Felt"/>
                <a:sym typeface="Marker Felt"/>
              </a:defRPr>
            </a:pPr>
            <a:endParaRPr/>
          </a:p>
        </p:txBody>
      </p:sp>
      <p:pic>
        <p:nvPicPr>
          <p:cNvPr id="162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46" y="368635"/>
            <a:ext cx="8750738" cy="8750738"/>
          </a:xfrm>
          <a:prstGeom prst="rect">
            <a:avLst/>
          </a:prstGeom>
          <a:ln w="12700">
            <a:miter lim="400000"/>
          </a:ln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54E23-9A17-0A40-BBC5-1946B80E7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91247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537" y="142357"/>
            <a:ext cx="12090780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Marshmallow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921" y="4150843"/>
            <a:ext cx="7707239" cy="5165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Use as much or as little of the 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supplies 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The entire, whole marshmallow must be on top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044" y="1701683"/>
            <a:ext cx="7707239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18 minutes</a:t>
            </a:r>
          </a:p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 Technology </a:t>
            </a: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Devices Allowed</a:t>
            </a:r>
          </a:p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Build the tallest </a:t>
            </a:r>
          </a:p>
          <a:p>
            <a:r>
              <a:rPr lang="en-US" sz="4400" u="sng" dirty="0">
                <a:solidFill>
                  <a:schemeClr val="bg1"/>
                </a:solidFill>
                <a:latin typeface="Chalkduster"/>
                <a:cs typeface="Chalkduster"/>
              </a:rPr>
              <a:t>free-standing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 structure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60" y="1701683"/>
            <a:ext cx="4877650" cy="709984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53EA99-931F-4A4B-82B5-4F1DF0632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8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A65ACB-0035-3145-888C-CEC873C1F5B9}"/>
              </a:ext>
            </a:extLst>
          </p:cNvPr>
          <p:cNvSpPr txBox="1"/>
          <p:nvPr/>
        </p:nvSpPr>
        <p:spPr>
          <a:xfrm>
            <a:off x="0" y="9036347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A9F8CA-E591-F750-CB35-E942F9464A89}"/>
              </a:ext>
            </a:extLst>
          </p:cNvPr>
          <p:cNvSpPr txBox="1"/>
          <p:nvPr/>
        </p:nvSpPr>
        <p:spPr>
          <a:xfrm>
            <a:off x="1428376" y="2351237"/>
            <a:ext cx="10148047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https://vimeo.com/qisva/tedmarshmallow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https://youtu.be/jt5Lsp0BW4w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611839102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280" y="391886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Check Up From the Neck 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735" y="2199523"/>
            <a:ext cx="6339329" cy="66428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When were you MOST engaged? 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When were you LEAST engaged?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*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could YOU do in the future to be MORE engaged?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726">
            <a:off x="7244921" y="3263136"/>
            <a:ext cx="4381041" cy="5404687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155DC7-F846-AA45-8B57-AF176D7D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2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51B8976-8005-E94D-8F33-03A83ECA8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Engagement Implementation Self Assessment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8" name="Picture 7" descr="A paper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E300CFB6-874D-A326-4A13-6EA0C4025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521" y="1111180"/>
            <a:ext cx="5941088" cy="8166296"/>
          </a:xfrm>
          <a:prstGeom prst="rect">
            <a:avLst/>
          </a:prstGeom>
        </p:spPr>
      </p:pic>
      <p:pic>
        <p:nvPicPr>
          <p:cNvPr id="4" name="Picture 3" descr="A paper with text and a list of text&#10;&#10;AI-generated content may be incorrect.">
            <a:extLst>
              <a:ext uri="{FF2B5EF4-FFF2-40B4-BE49-F238E27FC236}">
                <a16:creationId xmlns:a16="http://schemas.microsoft.com/office/drawing/2014/main" id="{1493B3A4-34B0-8634-C234-154293ECF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8" y="1111180"/>
            <a:ext cx="6620413" cy="816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8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51B8976-8005-E94D-8F33-03A83ECA8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9601" y="239323"/>
            <a:ext cx="15304001" cy="68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Engagement Implementation Self Assessment</a:t>
            </a:r>
            <a:endParaRPr lang="en-US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 descr="A paper with text and numbers&#10;&#10;Description automatically generated">
            <a:extLst>
              <a:ext uri="{FF2B5EF4-FFF2-40B4-BE49-F238E27FC236}">
                <a16:creationId xmlns:a16="http://schemas.microsoft.com/office/drawing/2014/main" id="{6E5B4B38-6764-C4C4-8D2E-1F5C7702E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65" y="1054502"/>
            <a:ext cx="6105235" cy="8496200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4A056C-57EF-693B-BE5D-C6FF77D80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84" y="1064950"/>
            <a:ext cx="6105236" cy="848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203201" y="303800"/>
            <a:ext cx="13208000" cy="1385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r>
              <a:rPr lang="en-US" sz="5400" dirty="0" err="1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Whatʻs</a:t>
            </a:r>
            <a: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 Possible?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C80B72-E632-B94C-A355-C7656A439B36}"/>
              </a:ext>
            </a:extLst>
          </p:cNvPr>
          <p:cNvSpPr>
            <a:spLocks/>
          </p:cNvSpPr>
          <p:nvPr/>
        </p:nvSpPr>
        <p:spPr bwMode="auto">
          <a:xfrm>
            <a:off x="395571" y="9055101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D78A57-C622-F116-7A3E-35DD7978E4BC}"/>
              </a:ext>
            </a:extLst>
          </p:cNvPr>
          <p:cNvSpPr txBox="1"/>
          <p:nvPr/>
        </p:nvSpPr>
        <p:spPr>
          <a:xfrm>
            <a:off x="1616636" y="2609512"/>
            <a:ext cx="9771528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https://vimeo.com/854401116/06a359ba71</a:t>
            </a: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</a:p>
          <a:p>
            <a:pPr rtl="0" latinLnBrk="1" hangingPunct="0"/>
            <a:r>
              <a:rPr lang="en-AU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https://www.youtube.com/watch?v=ioxxd7C6hrg</a:t>
            </a:r>
            <a:r>
              <a:rPr lang="en-AU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1989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77701" y="702811"/>
            <a:ext cx="13208000" cy="1385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 sz="1800"/>
            </a:pPr>
            <a: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Engagement by Design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E64B45-D2FE-6160-EC68-3BBDB1622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59" y="144501"/>
            <a:ext cx="1820834" cy="22598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B70FD7-4DBF-C703-E209-2CD05830A9A2}"/>
              </a:ext>
            </a:extLst>
          </p:cNvPr>
          <p:cNvSpPr txBox="1"/>
          <p:nvPr/>
        </p:nvSpPr>
        <p:spPr>
          <a:xfrm>
            <a:off x="286871" y="3218800"/>
            <a:ext cx="1249680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</a:t>
            </a:r>
            <a:endParaRPr lang="en-US" dirty="0"/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https://youtu.be/YR2fnjLipOg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https://vimeo.com/qisva/engagementbydesign</a:t>
            </a: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47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0856" y="341546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Engagement Resources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DE8E9-16AC-D552-7C5C-9AF24389B4BF}"/>
              </a:ext>
            </a:extLst>
          </p:cNvPr>
          <p:cNvSpPr txBox="1"/>
          <p:nvPr/>
        </p:nvSpPr>
        <p:spPr>
          <a:xfrm>
            <a:off x="105487" y="2285144"/>
            <a:ext cx="12928797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Engagement Brief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Engagement: Teacher &amp; Student Roles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Engagement Implementation Reflection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Fun &amp; Excitement, Curiosity &amp; Creativity,</a:t>
            </a:r>
            <a:b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  <a:t>Spirit of Adventure Taking Action Resources</a:t>
            </a:r>
            <a:br>
              <a:rPr lang="en-US" dirty="0">
                <a:solidFill>
                  <a:srgbClr val="00B0F0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00B0F0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Engagement Instructional Strategies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Teacher Peer Observation Guide Engagement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Student Dream On Guidebook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Fun &amp; Excitement, Curiosity &amp; Creativity,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Spirit of Adventure Activities (Lesson Plans)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F1A4BE-86DE-5CB9-4E6E-A7DDDF803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8877">
            <a:off x="10339971" y="330899"/>
            <a:ext cx="2102558" cy="2234887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77087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722" y="-277654"/>
            <a:ext cx="12645590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</a:t>
            </a: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action</a:t>
            </a: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 are you willing to take to increase student engagement at Jefferson?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DE8617-C04C-495F-AA0F-048E352B34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/>
          <a:stretch/>
        </p:blipFill>
        <p:spPr>
          <a:xfrm>
            <a:off x="2511915" y="3076233"/>
            <a:ext cx="7607732" cy="643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414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43034" y="1241179"/>
            <a:ext cx="6257052" cy="811811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</a:t>
            </a: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action</a:t>
            </a: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 are you willing to take to increase student engagement at Jefferson?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3382A8-5C8E-E64C-B07C-10456F4F8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963">
            <a:off x="711652" y="2441698"/>
            <a:ext cx="5852717" cy="5676788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2804070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8" y="789253"/>
            <a:ext cx="10789271" cy="1818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9864C-03EB-D147-9118-527B47645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3621024"/>
            <a:ext cx="5115059" cy="72298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7E9EC-58A7-774C-95C3-5DFD0650A43E}"/>
              </a:ext>
            </a:extLst>
          </p:cNvPr>
          <p:cNvSpPr/>
          <p:nvPr/>
        </p:nvSpPr>
        <p:spPr>
          <a:xfrm>
            <a:off x="949415" y="3234637"/>
            <a:ext cx="13165220" cy="400929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Lisa Lande</a:t>
            </a:r>
          </a:p>
          <a:p>
            <a:r>
              <a:rPr lang="en-US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Lande@QuagliaInstitute.org</a:t>
            </a:r>
            <a:endParaRPr lang="en-US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208-484-6187</a:t>
            </a:r>
          </a:p>
          <a:p>
            <a: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b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76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191045</TotalTime>
  <Words>1964</Words>
  <Application>Microsoft Macintosh PowerPoint</Application>
  <PresentationFormat>Custom</PresentationFormat>
  <Paragraphs>646</Paragraphs>
  <Slides>72</Slides>
  <Notes>27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1" baseType="lpstr">
      <vt:lpstr>Arial</vt:lpstr>
      <vt:lpstr>Calibri</vt:lpstr>
      <vt:lpstr>Chalkboard</vt:lpstr>
      <vt:lpstr>Chalkduster</vt:lpstr>
      <vt:lpstr>Comic Sans MS</vt:lpstr>
      <vt:lpstr>Helvetica Neue</vt:lpstr>
      <vt:lpstr>Helvetica Neue Medium</vt:lpstr>
      <vt:lpstr>Marker Felt Thin</vt:lpstr>
      <vt:lpstr>White</vt:lpstr>
      <vt:lpstr>PowerPoint Presentation</vt:lpstr>
      <vt:lpstr>PowerPoint Presentation</vt:lpstr>
      <vt:lpstr>Goals for Today</vt:lpstr>
      <vt:lpstr>Vision &amp; Purpose</vt:lpstr>
      <vt:lpstr>PowerPoint Presentation</vt:lpstr>
      <vt:lpstr>Challenge Time…</vt:lpstr>
      <vt:lpstr>Square Pieces  Goal: Each team member is to form a square (flat on the table or ground) with the pieces of paper.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Aspirations Framework</vt:lpstr>
      <vt:lpstr>PowerPoint Presentation</vt:lpstr>
      <vt:lpstr>   </vt:lpstr>
      <vt:lpstr>PowerPoint Presentation</vt:lpstr>
      <vt:lpstr>PowerPoint Presentation</vt:lpstr>
      <vt:lpstr>Engagement</vt:lpstr>
      <vt:lpstr>Fun &amp; Excitement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The Ripple Protocol Adapted from Total Participation Techniques Himmele &amp; Himmele</vt:lpstr>
      <vt:lpstr>Ripple Protocol </vt:lpstr>
      <vt:lpstr>PowerPoint Presentation</vt:lpstr>
      <vt:lpstr>PowerPoint Presentation</vt:lpstr>
      <vt:lpstr>PowerPoint Presentation</vt:lpstr>
      <vt:lpstr>Curiosity &amp; Creativity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Provide students with an opportunity to explore something they are curious about.  See the Genius Hour Lesson Plan for suggestions on how to structure this activity for students.</vt:lpstr>
      <vt:lpstr>PowerPoint Presentation</vt:lpstr>
      <vt:lpstr>Microlabs Protocol Meeting Goals p. 52-56 Microlab: A short, active experience Create groups of 3 &amp; letter off A-C. (Read directions on p. 53.)</vt:lpstr>
      <vt:lpstr>PowerPoint Presentation</vt:lpstr>
      <vt:lpstr>PowerPoint Presentation</vt:lpstr>
      <vt:lpstr>PowerPoint Presentation</vt:lpstr>
      <vt:lpstr>Spirit of Adventure</vt:lpstr>
      <vt:lpstr>PowerPoint Presentation</vt:lpstr>
      <vt:lpstr>PowerPoint Presentation</vt:lpstr>
      <vt:lpstr>PowerPoint Presentation</vt:lpstr>
      <vt:lpstr>Challenge Time…</vt:lpstr>
      <vt:lpstr>Solve the Puzzle</vt:lpstr>
      <vt:lpstr>Solve the Puzzle</vt:lpstr>
      <vt:lpstr>PowerPoint Presentation</vt:lpstr>
      <vt:lpstr>PowerPoint Presentation</vt:lpstr>
      <vt:lpstr>PowerPoint Presentation</vt:lpstr>
      <vt:lpstr>PowerPoint Presentation</vt:lpstr>
      <vt:lpstr>Questions &amp; Assumptions Meeting Goals p. 39-41 (modified) </vt:lpstr>
      <vt:lpstr>PowerPoint Presentation</vt:lpstr>
      <vt:lpstr>PowerPoint Presentation</vt:lpstr>
      <vt:lpstr>PowerPoint Presentation</vt:lpstr>
      <vt:lpstr>Challenge Time…</vt:lpstr>
      <vt:lpstr>PowerPoint Presentation</vt:lpstr>
      <vt:lpstr>Marshmallow Challenge</vt:lpstr>
      <vt:lpstr>PowerPoint Presentation</vt:lpstr>
      <vt:lpstr>Check Up From the Neck 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761</cp:revision>
  <cp:lastPrinted>2024-01-18T18:14:35Z</cp:lastPrinted>
  <dcterms:modified xsi:type="dcterms:W3CDTF">2026-02-26T14:46:00Z</dcterms:modified>
</cp:coreProperties>
</file>