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970" r:id="rId2"/>
    <p:sldId id="895" r:id="rId3"/>
    <p:sldId id="1186" r:id="rId4"/>
    <p:sldId id="1397" r:id="rId5"/>
    <p:sldId id="1189" r:id="rId6"/>
    <p:sldId id="1359" r:id="rId7"/>
    <p:sldId id="380" r:id="rId8"/>
    <p:sldId id="362" r:id="rId9"/>
    <p:sldId id="1358" r:id="rId10"/>
    <p:sldId id="834" r:id="rId11"/>
    <p:sldId id="972" r:id="rId12"/>
    <p:sldId id="1216" r:id="rId13"/>
    <p:sldId id="977" r:id="rId14"/>
    <p:sldId id="732" r:id="rId15"/>
    <p:sldId id="679" r:id="rId16"/>
    <p:sldId id="814" r:id="rId17"/>
    <p:sldId id="772" r:id="rId18"/>
    <p:sldId id="1360" r:id="rId19"/>
    <p:sldId id="1398" r:id="rId20"/>
    <p:sldId id="680" r:id="rId21"/>
    <p:sldId id="660" r:id="rId22"/>
    <p:sldId id="1217" r:id="rId23"/>
    <p:sldId id="1396" r:id="rId24"/>
    <p:sldId id="559" r:id="rId25"/>
    <p:sldId id="654" r:id="rId26"/>
    <p:sldId id="641" r:id="rId27"/>
    <p:sldId id="516" r:id="rId28"/>
    <p:sldId id="517" r:id="rId29"/>
    <p:sldId id="518" r:id="rId30"/>
    <p:sldId id="519" r:id="rId31"/>
    <p:sldId id="552" r:id="rId32"/>
    <p:sldId id="688" r:id="rId33"/>
    <p:sldId id="993" r:id="rId34"/>
    <p:sldId id="1218" r:id="rId35"/>
    <p:sldId id="1219" r:id="rId36"/>
    <p:sldId id="1393" r:id="rId37"/>
    <p:sldId id="1394" r:id="rId38"/>
    <p:sldId id="1247" r:id="rId39"/>
    <p:sldId id="1395" r:id="rId40"/>
    <p:sldId id="980" r:id="rId41"/>
    <p:sldId id="848" r:id="rId42"/>
    <p:sldId id="1390" r:id="rId43"/>
    <p:sldId id="1347" r:id="rId44"/>
    <p:sldId id="1391" r:id="rId45"/>
    <p:sldId id="1392" r:id="rId4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A2D630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6" autoAdjust="0"/>
    <p:restoredTop sz="86395" autoAdjust="0"/>
  </p:normalViewPr>
  <p:slideViewPr>
    <p:cSldViewPr snapToGrid="0" snapToObjects="1">
      <p:cViewPr varScale="1">
        <p:scale>
          <a:sx n="77" d="100"/>
          <a:sy n="77" d="100"/>
        </p:scale>
        <p:origin x="2368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2/20/25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0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46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5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79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06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00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>
                <a:latin typeface="Arial" pitchFamily="-65" charset="0"/>
              </a:rPr>
              <a:t>Updated September 22, 2023</a:t>
            </a: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33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87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023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09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24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6395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08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28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21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874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075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08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019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498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081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700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6154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2346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989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7257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2/20/25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717581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92341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  <p:sldLayoutId id="2147483667" r:id="rId8"/>
    <p:sldLayoutId id="2147483668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5465557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youtu.be/jA9u9zaaJR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youtube.com/watch?v=O5Tt3H73IR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5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G"/><Relationship Id="rId5" Type="http://schemas.openxmlformats.org/officeDocument/2006/relationships/image" Target="../media/image5.tiff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4.jpg"/><Relationship Id="rId4" Type="http://schemas.openxmlformats.org/officeDocument/2006/relationships/image" Target="../media/image3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G"/><Relationship Id="rId4" Type="http://schemas.openxmlformats.org/officeDocument/2006/relationships/image" Target="../media/image5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qisva-lausd-schools-of-action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55857" y="4248792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7" y="5237778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 #1 April 9, 2024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E77CEF84-0373-2B05-DFBF-D625CF600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86" y="298928"/>
            <a:ext cx="4065732" cy="3765577"/>
          </a:xfrm>
          <a:prstGeom prst="rect">
            <a:avLst/>
          </a:prstGeom>
          <a:effectLst>
            <a:softEdge rad="57466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228625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>
                <a:solidFill>
                  <a:schemeClr val="bg1"/>
                </a:solidFill>
                <a:latin typeface="Chalkduster"/>
                <a:cs typeface="Chalkduster"/>
              </a:rPr>
              <a:t>Working together is </a:t>
            </a: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4245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3316335"/>
            <a:ext cx="12700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Understand &amp; embrace a common definition for Student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Voice impacts the school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improvement process.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the Community Schools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Implementation Team efforts at Jefferson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High School, particularly in relation to BSAP.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B66475C5-86A3-300B-B733-77AAE8DD2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435">
            <a:off x="850900" y="365397"/>
            <a:ext cx="2072134" cy="2590167"/>
          </a:xfrm>
          <a:prstGeom prst="rect">
            <a:avLst/>
          </a:prstGeom>
          <a:effectLst>
            <a:softEdge rad="87442"/>
          </a:effectLst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25" y="187539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Vision &amp; Purpose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04475" y="2808084"/>
            <a:ext cx="1219584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Community Schools Vision: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 family of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learning where educators, families,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community members work together to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prepare students in achieving their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academic &amp; career dreams.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BSAP Team Purpose: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Supports the social,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emotional, &amp; academic needs of our Black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students. It builds on the assets of the Black community &amp; works towards preserving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its history. 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artoon of a person throwing stars&#10;&#10;Description automatically generated">
            <a:extLst>
              <a:ext uri="{FF2B5EF4-FFF2-40B4-BE49-F238E27FC236}">
                <a16:creationId xmlns:a16="http://schemas.microsoft.com/office/drawing/2014/main" id="{D70EC0BF-2926-700B-B478-52D485DA9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5439">
            <a:off x="332358" y="187539"/>
            <a:ext cx="2311089" cy="3005656"/>
          </a:xfrm>
          <a:prstGeom prst="rect">
            <a:avLst/>
          </a:prstGeom>
          <a:effectLst>
            <a:softEdge rad="104379"/>
          </a:effectLst>
        </p:spPr>
      </p:pic>
    </p:spTree>
    <p:extLst>
      <p:ext uri="{BB962C8B-B14F-4D97-AF65-F5344CB8AC3E}">
        <p14:creationId xmlns:p14="http://schemas.microsoft.com/office/powerpoint/2010/main" val="21305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65548" y="4056741"/>
            <a:ext cx="12068022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Name &amp; Role at Jefferson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Your postcard connection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Something you want me to know about this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Team or Jefferson High in general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Your hopes &amp; dreams for this Team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042943" y="775239"/>
            <a:ext cx="10633282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Postcard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Introductions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Calendar&#10;&#10;Description automatically generated">
            <a:extLst>
              <a:ext uri="{FF2B5EF4-FFF2-40B4-BE49-F238E27FC236}">
                <a16:creationId xmlns:a16="http://schemas.microsoft.com/office/drawing/2014/main" id="{016B70C1-DCA2-010F-1899-A6A7F0CFB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6289">
            <a:off x="152813" y="90227"/>
            <a:ext cx="4610271" cy="4196067"/>
          </a:xfrm>
          <a:prstGeom prst="rect">
            <a:avLst/>
          </a:prstGeom>
          <a:effectLst>
            <a:softEdge rad="113290"/>
          </a:effectLst>
        </p:spPr>
      </p:pic>
    </p:spTree>
    <p:extLst>
      <p:ext uri="{BB962C8B-B14F-4D97-AF65-F5344CB8AC3E}">
        <p14:creationId xmlns:p14="http://schemas.microsoft.com/office/powerpoint/2010/main" val="84625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68389" y="3096533"/>
            <a:ext cx="12068022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rgbClr val="FF68B7"/>
                </a:solidFill>
                <a:latin typeface="Chalkduster" panose="03050602040202020205" pitchFamily="66" charset="77"/>
              </a:rPr>
              <a:t>Pink: 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What comes to mind when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you hear the term Student Voice?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Purple: 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Share an example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of how the voices of students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representing various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sub-populations are valued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&amp; heard at Jefferson.</a:t>
            </a:r>
            <a:endParaRPr lang="en-US" sz="48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10494" y="552512"/>
            <a:ext cx="7787866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0283.JPG">
            <a:extLst>
              <a:ext uri="{FF2B5EF4-FFF2-40B4-BE49-F238E27FC236}">
                <a16:creationId xmlns:a16="http://schemas.microsoft.com/office/drawing/2014/main" id="{ECD08895-0D3A-F2DB-B65F-A4E729068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351417" y="155933"/>
            <a:ext cx="2170656" cy="2669348"/>
          </a:xfrm>
          <a:prstGeom prst="rect">
            <a:avLst/>
          </a:prstGeo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1330678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6507723" y="6546510"/>
            <a:ext cx="102592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endParaRPr sz="8800" dirty="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714500" y="-953076"/>
            <a:ext cx="16433800" cy="3226968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Speed Dating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B30CEC-582C-B04A-8095-CCA8BBC26F69}"/>
              </a:ext>
            </a:extLst>
          </p:cNvPr>
          <p:cNvSpPr txBox="1">
            <a:spLocks/>
          </p:cNvSpPr>
          <p:nvPr/>
        </p:nvSpPr>
        <p:spPr>
          <a:xfrm>
            <a:off x="-1347537" y="8470231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3D81E5-20CA-7539-D081-324066C9F506}"/>
              </a:ext>
            </a:extLst>
          </p:cNvPr>
          <p:cNvSpPr txBox="1"/>
          <p:nvPr/>
        </p:nvSpPr>
        <p:spPr>
          <a:xfrm>
            <a:off x="1921773" y="2696911"/>
            <a:ext cx="916125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hlinkClick r:id="rId3"/>
              </a:rPr>
              <a:t>https://vimeo.com/854655576</a:t>
            </a:r>
            <a:endParaRPr lang="en-US" b="1" i="0" u="none" strike="noStrike" dirty="0">
              <a:solidFill>
                <a:srgbClr val="00ADEF"/>
              </a:solidFill>
              <a:effectLst/>
              <a:latin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https://youtu.be/jA9u9zaaJRs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08935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3183" y="-649705"/>
            <a:ext cx="16433800" cy="322696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Academic Speed Dating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669" y="2045369"/>
            <a:ext cx="9050940" cy="6795168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1B2196-D1ED-C64E-B94D-FA9B1F19A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3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456674" y="358277"/>
            <a:ext cx="96845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22C23-ADA6-E7CA-8DB5-8069937F3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334342" y="303575"/>
            <a:ext cx="2056278" cy="2536734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3196381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1955263" y="64325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79" y="3045390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0"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28939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86413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1,008,091 Student Voice Surveys Grades 6-12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153,137 Student Voice Surveys Grades 3-5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641,091 iKnow My Class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59,813 Teacher Voice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29,660 Parent Voice Surveys</a:t>
            </a:r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19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361077" y="-6361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59217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4251" y="1381222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539966"/>
            <a:ext cx="97575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185979" y="-83068"/>
            <a:ext cx="3211204" cy="4174265"/>
          </a:xfrm>
          <a:prstGeom prst="rect">
            <a:avLst/>
          </a:prstGeom>
          <a:effectLst>
            <a:softEdge rad="6096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93B8B-CE6D-C149-B416-0FAF3E8CF839}"/>
              </a:ext>
            </a:extLst>
          </p:cNvPr>
          <p:cNvSpPr txBox="1"/>
          <p:nvPr/>
        </p:nvSpPr>
        <p:spPr>
          <a:xfrm>
            <a:off x="301769" y="4974058"/>
            <a:ext cx="5730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National Reports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6-12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3-5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Teacher Voice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Parent Voice</a:t>
            </a:r>
          </a:p>
        </p:txBody>
      </p:sp>
      <p:pic>
        <p:nvPicPr>
          <p:cNvPr id="9" name="Picture 8" descr="A screenshot of a report&#10;&#10;Description automatically generated">
            <a:extLst>
              <a:ext uri="{FF2B5EF4-FFF2-40B4-BE49-F238E27FC236}">
                <a16:creationId xmlns:a16="http://schemas.microsoft.com/office/drawing/2014/main" id="{67F8E1E3-AC39-6C0E-BF12-18A9F10A9A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9"/>
          <a:stretch/>
        </p:blipFill>
        <p:spPr>
          <a:xfrm>
            <a:off x="6402963" y="2504721"/>
            <a:ext cx="4964218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289246" y="2794380"/>
            <a:ext cx="1323932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&amp;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395286" y="14011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7650" y="536082"/>
            <a:ext cx="9186282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TRIUMPHS…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1" y="1363690"/>
            <a:ext cx="1300479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When you Google “Student Voice” you get over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1,620,000,000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Search YouTube about “Student Voice” you get over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289,000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United Nations, </a:t>
            </a:r>
            <a:r>
              <a:rPr kumimoji="0" lang="en-US" sz="3200" b="0" i="0" u="sng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Rights of the Child</a:t>
            </a:r>
            <a:r>
              <a:rPr kumimoji="0" lang="en-US" sz="3200" b="0" i="0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addresses the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importance of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Countries, States,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school districts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are making Student Voice a key initiative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725BC-FE3B-444A-8808-5EC1363A12C3}"/>
              </a:ext>
            </a:extLst>
          </p:cNvPr>
          <p:cNvSpPr txBox="1"/>
          <p:nvPr/>
        </p:nvSpPr>
        <p:spPr>
          <a:xfrm>
            <a:off x="-390226" y="7966663"/>
            <a:ext cx="13785247" cy="6258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Chalkduster" panose="03050602040202020205" pitchFamily="66" charset="77"/>
                <a:sym typeface="Helvetica Light"/>
              </a:rPr>
              <a:t> Student Voice is not a passing educational whim.         </a:t>
            </a:r>
            <a:endParaRPr kumimoji="0" lang="en-US" sz="3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highlight>
                <a:srgbClr val="FFFF00"/>
              </a:highlight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20913-417D-044E-B3D7-4AF8BB958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6126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452955"/>
            <a:ext cx="11753850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TRIBULATIONS…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172935" y="2535572"/>
            <a:ext cx="10580915" cy="64427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52%  Adults and students work together to 		  make our school better.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52%  Students have a voice in decision                		  making at school.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54%  Adults at this school listen to 						</a:t>
            </a:r>
            <a:r>
              <a:rPr lang="en-US" sz="3200" dirty="0" err="1">
                <a:solidFill>
                  <a:schemeClr val="bg1"/>
                </a:solidFill>
                <a:latin typeface="Chalkduster"/>
                <a:cs typeface="Chalkduster"/>
              </a:rPr>
              <a:t>studentsʻ</a:t>
            </a: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 suggestions</a:t>
            </a:r>
          </a:p>
          <a:p>
            <a:pPr marL="487647" indent="-487647" algn="l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57%  I use my voice to express my thoughts 			and ideas.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9F54F-DB36-F244-AEE1-91732EB0A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60097" y="846530"/>
            <a:ext cx="12649200" cy="148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say…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701337" y="2662048"/>
            <a:ext cx="10966719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49% 	Teachers care if I am absent 					from school.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42%  I am a valued member of my 				school community.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41%  My classes help me understand 				what is	happening in my 	everyday life.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38% Teachers have fun at school.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48B4B-FAF8-CA49-8DDD-2B445A3D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440">
            <a:off x="387767" y="292200"/>
            <a:ext cx="1486995" cy="219414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2E8055-737D-DF4F-B339-A4AA11256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3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CCD5BFB-1992-F485-54BA-E8FC9024E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92" y="162422"/>
            <a:ext cx="9965452" cy="94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8758EC-A0AC-9523-510A-ED6A15C27AA5}"/>
              </a:ext>
            </a:extLst>
          </p:cNvPr>
          <p:cNvSpPr txBox="1"/>
          <p:nvPr/>
        </p:nvSpPr>
        <p:spPr>
          <a:xfrm>
            <a:off x="847699" y="4794841"/>
            <a:ext cx="1101014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https://www.youtube.com/watch?v=O5Tt3H73IR0</a:t>
            </a: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E6F5AA-E0EE-FDA2-4EAF-F9E0CF847AFF}"/>
              </a:ext>
            </a:extLst>
          </p:cNvPr>
          <p:cNvSpPr txBox="1"/>
          <p:nvPr/>
        </p:nvSpPr>
        <p:spPr>
          <a:xfrm>
            <a:off x="308896" y="303316"/>
            <a:ext cx="12476079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600" b="0" i="0" strike="noStrike" dirty="0">
                <a:solidFill>
                  <a:srgbClr val="FFFF00"/>
                </a:solidFill>
                <a:effectLst/>
                <a:latin typeface="Chalkduster" panose="03050602040202020205" pitchFamily="66" charset="77"/>
              </a:rPr>
              <a:t>Student Voice in </a:t>
            </a:r>
          </a:p>
          <a:p>
            <a:r>
              <a:rPr lang="en-US" sz="6600" b="0" i="0" strike="noStrike" dirty="0">
                <a:solidFill>
                  <a:srgbClr val="FFFF00"/>
                </a:solidFill>
                <a:effectLst/>
                <a:latin typeface="Chalkduster" panose="03050602040202020205" pitchFamily="66" charset="77"/>
              </a:rPr>
              <a:t>Los Angeles Unified School District</a:t>
            </a:r>
            <a:endParaRPr lang="en-US" sz="6600" b="0" i="0" dirty="0">
              <a:solidFill>
                <a:srgbClr val="FFFF00"/>
              </a:solidFill>
              <a:effectLst/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2952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And so the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285" y="5858020"/>
            <a:ext cx="12379161" cy="56251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resonates with you from the Voice definition? How does this connect with your work as the Community Schools Implementation Team?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419863" y="361115"/>
            <a:ext cx="2604365" cy="320269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179294" y="434060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4" y="1820845"/>
            <a:ext cx="8500410" cy="4646457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3285935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30863" y="534011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&amp; Equity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circles&#10;&#10;Description automatically generated">
            <a:extLst>
              <a:ext uri="{FF2B5EF4-FFF2-40B4-BE49-F238E27FC236}">
                <a16:creationId xmlns:a16="http://schemas.microsoft.com/office/drawing/2014/main" id="{25361150-2F77-8F53-643F-9AE6A1BCA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67" y="2017663"/>
            <a:ext cx="7772400" cy="6674603"/>
          </a:xfrm>
          <a:prstGeom prst="rect">
            <a:avLst/>
          </a:prstGeom>
          <a:effectLst>
            <a:softEdge rad="131319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908819-E283-E3A6-1566-A94AB17C22C4}"/>
              </a:ext>
            </a:extLst>
          </p:cNvPr>
          <p:cNvSpPr txBox="1"/>
          <p:nvPr/>
        </p:nvSpPr>
        <p:spPr>
          <a:xfrm>
            <a:off x="76003" y="631069"/>
            <a:ext cx="4815333" cy="115652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Every voice is unique &amp; represents individual experiences &amp; ideas.</a:t>
            </a:r>
          </a:p>
          <a:p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One voice is not better/more important than another.</a:t>
            </a:r>
          </a:p>
          <a:p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Equity recognizes that </a:t>
            </a:r>
            <a: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  <a:t>each person</a:t>
            </a:r>
            <a:b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  <a:t>has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different circumstances &amp; allocates the exact resources &amp; opportunities needed to reach an equal outcome…every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voice matters!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952835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159414" y="145731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4869" y="3192261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774">
            <a:off x="410795" y="291719"/>
            <a:ext cx="1739976" cy="2146527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48266" y="-85522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447" y="215687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910" y="3225898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1859081" y="646399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23" y="6463998"/>
            <a:ext cx="2186739" cy="277936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" b="23967"/>
          <a:stretch/>
        </p:blipFill>
        <p:spPr>
          <a:xfrm>
            <a:off x="228600" y="371476"/>
            <a:ext cx="6343650" cy="394335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1291" b="10394"/>
          <a:stretch/>
        </p:blipFill>
        <p:spPr>
          <a:xfrm>
            <a:off x="1001183" y="4586817"/>
            <a:ext cx="5257800" cy="4762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0" r="8468" b="14516"/>
          <a:stretch/>
        </p:blipFill>
        <p:spPr>
          <a:xfrm>
            <a:off x="6500283" y="4943474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r="32105" b="21192"/>
          <a:stretch/>
        </p:blipFill>
        <p:spPr>
          <a:xfrm>
            <a:off x="6775450" y="971551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18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r="8952"/>
          <a:stretch/>
        </p:blipFill>
        <p:spPr>
          <a:xfrm>
            <a:off x="7600950" y="371475"/>
            <a:ext cx="5086350" cy="842962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r="9167" b="14445"/>
          <a:stretch/>
        </p:blipFill>
        <p:spPr>
          <a:xfrm>
            <a:off x="942974" y="314325"/>
            <a:ext cx="5972175" cy="440055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1133" r="4639" b="4785"/>
          <a:stretch/>
        </p:blipFill>
        <p:spPr>
          <a:xfrm>
            <a:off x="1388533" y="4819923"/>
            <a:ext cx="6029325" cy="4506293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16298-B4C8-9041-A6F8-2D3183536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13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3477" r="3979" b="37597"/>
          <a:stretch/>
        </p:blipFill>
        <p:spPr>
          <a:xfrm>
            <a:off x="971550" y="314325"/>
            <a:ext cx="11058525" cy="4772025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14160"/>
          <a:stretch/>
        </p:blipFill>
        <p:spPr>
          <a:xfrm>
            <a:off x="1021047" y="5194768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739" r="-1346" b="14160"/>
          <a:stretch/>
        </p:blipFill>
        <p:spPr>
          <a:xfrm>
            <a:off x="8086726" y="5172075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70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24348" r="11957" b="16957"/>
          <a:stretch/>
        </p:blipFill>
        <p:spPr>
          <a:xfrm>
            <a:off x="244687" y="300568"/>
            <a:ext cx="5918200" cy="34290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11719" b="6250"/>
          <a:stretch/>
        </p:blipFill>
        <p:spPr>
          <a:xfrm>
            <a:off x="6318250" y="91440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0" t="50465" r="23433" b="4785"/>
          <a:stretch/>
        </p:blipFill>
        <p:spPr>
          <a:xfrm rot="10800000">
            <a:off x="353483" y="3917950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48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9" y="571499"/>
            <a:ext cx="11988801" cy="781131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20" y="1977437"/>
            <a:ext cx="1557126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842" y="5615917"/>
            <a:ext cx="1482410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720638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" y="287357"/>
            <a:ext cx="12602095" cy="91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15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639F3E8B-593C-0197-12BA-8B1EA847D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4" y="249381"/>
            <a:ext cx="12680176" cy="92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04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Chalkboard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55"/>
            <a:ext cx="13004801" cy="975791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862584" y="632246"/>
            <a:ext cx="11774097" cy="819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200">
                <a:solidFill>
                  <a:schemeClr val="accent5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-1719749" y="3985046"/>
            <a:ext cx="11774097" cy="488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pic>
        <p:nvPicPr>
          <p:cNvPr id="162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46" y="368635"/>
            <a:ext cx="8750738" cy="8750738"/>
          </a:xfrm>
          <a:prstGeom prst="rect">
            <a:avLst/>
          </a:prstGeom>
          <a:ln w="12700">
            <a:miter lim="400000"/>
          </a:ln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54E23-9A17-0A40-BBC5-1946B80E7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69177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79296" y="5829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Implementation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5BC2C880-2AB6-FBA3-C274-9DADEEF63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127113"/>
            <a:ext cx="6730999" cy="7043509"/>
          </a:xfrm>
          <a:prstGeom prst="rect">
            <a:avLst/>
          </a:prstGeom>
          <a:effectLst>
            <a:softEdge rad="90912"/>
          </a:effectLst>
        </p:spPr>
      </p:pic>
    </p:spTree>
    <p:extLst>
      <p:ext uri="{BB962C8B-B14F-4D97-AF65-F5344CB8AC3E}">
        <p14:creationId xmlns:p14="http://schemas.microsoft.com/office/powerpoint/2010/main" val="1335341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Lunch!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, cake&#10;&#10;Description automatically generated">
            <a:extLst>
              <a:ext uri="{FF2B5EF4-FFF2-40B4-BE49-F238E27FC236}">
                <a16:creationId xmlns:a16="http://schemas.microsoft.com/office/drawing/2014/main" id="{A14151B2-1C4F-7347-8C53-A509DE06A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038546"/>
            <a:ext cx="9189357" cy="7179839"/>
          </a:xfrm>
          <a:prstGeom prst="rect">
            <a:avLst/>
          </a:prstGeom>
          <a:effectLst>
            <a:softEdge rad="358328"/>
          </a:effectLst>
        </p:spPr>
      </p:pic>
    </p:spTree>
    <p:extLst>
      <p:ext uri="{BB962C8B-B14F-4D97-AF65-F5344CB8AC3E}">
        <p14:creationId xmlns:p14="http://schemas.microsoft.com/office/powerpoint/2010/main" val="317321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79296" y="5829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Implementation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5BC2C880-2AB6-FBA3-C274-9DADEEF63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127113"/>
            <a:ext cx="6730999" cy="7043509"/>
          </a:xfrm>
          <a:prstGeom prst="rect">
            <a:avLst/>
          </a:prstGeom>
          <a:effectLst>
            <a:softEdge rad="90912"/>
          </a:effectLst>
        </p:spPr>
      </p:pic>
    </p:spTree>
    <p:extLst>
      <p:ext uri="{BB962C8B-B14F-4D97-AF65-F5344CB8AC3E}">
        <p14:creationId xmlns:p14="http://schemas.microsoft.com/office/powerpoint/2010/main" val="40618978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061" y="268338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671212" y="2642004"/>
            <a:ext cx="13958427" cy="91512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Profile: Balancing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Dreaming &amp; Doing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 Listen,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Learn, Lead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Framework: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Self-Worth, Engagement, Purpose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Systems Thinking for Sustainable Change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263217" y="218108"/>
            <a:ext cx="2471145" cy="3205809"/>
          </a:xfrm>
          <a:prstGeom prst="rect">
            <a:avLst/>
          </a:prstGeom>
          <a:effectLst>
            <a:softEdge rad="334982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50" y="251920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770061" y="8125828"/>
            <a:ext cx="1146467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https://quagliainstitute.org/qisva-lausd-schools-of-action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DA0B3DD7-5511-8BB8-8481-6D0459525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029" y="1482821"/>
            <a:ext cx="6447064" cy="644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614" y="356667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0" y="3568541"/>
            <a:ext cx="5712480" cy="5712480"/>
          </a:xfrm>
          <a:prstGeom prst="rect">
            <a:avLst/>
          </a:prstGeom>
          <a:effectLst>
            <a:softEdge rad="122928"/>
          </a:effectLst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F58F0A7-EF89-4755-3E8F-A4FC3F4D1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042">
            <a:off x="4086813" y="3605587"/>
            <a:ext cx="4371594" cy="5381638"/>
          </a:xfrm>
          <a:prstGeom prst="rect">
            <a:avLst/>
          </a:prstGeom>
          <a:effectLst>
            <a:softEdge rad="211902"/>
          </a:effectLst>
        </p:spPr>
      </p:pic>
    </p:spTree>
    <p:extLst>
      <p:ext uri="{BB962C8B-B14F-4D97-AF65-F5344CB8AC3E}">
        <p14:creationId xmlns:p14="http://schemas.microsoft.com/office/powerpoint/2010/main" val="2718677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22606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507018" y="3426149"/>
            <a:ext cx="13776139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the opportunity to learn together today!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8" y="4682641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lande@quagliainstitute.org</a:t>
            </a:r>
          </a:p>
          <a:p>
            <a:r>
              <a:rPr lang="en-US" dirty="0">
                <a:solidFill>
                  <a:srgbClr val="A2D630"/>
                </a:solidFill>
                <a:latin typeface="Chalkduster" panose="03050602040202020205" pitchFamily="66" charset="77"/>
              </a:rPr>
              <a:t>@</a:t>
            </a:r>
            <a:r>
              <a:rPr lang="en-US" dirty="0" err="1">
                <a:solidFill>
                  <a:srgbClr val="A2D630"/>
                </a:solidFill>
                <a:latin typeface="Chalkduster" panose="03050602040202020205" pitchFamily="66" charset="77"/>
              </a:rPr>
              <a:t>Lisa_Lande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E77CEF84-0373-2B05-DFBF-D625CF600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250" y="164883"/>
            <a:ext cx="3325602" cy="3080088"/>
          </a:xfrm>
          <a:prstGeom prst="rect">
            <a:avLst/>
          </a:prstGeom>
          <a:effectLst>
            <a:softEdge rad="57466"/>
          </a:effectLst>
        </p:spPr>
      </p:pic>
    </p:spTree>
    <p:extLst>
      <p:ext uri="{BB962C8B-B14F-4D97-AF65-F5344CB8AC3E}">
        <p14:creationId xmlns:p14="http://schemas.microsoft.com/office/powerpoint/2010/main" val="20417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165191</TotalTime>
  <Words>1037</Words>
  <Application>Microsoft Macintosh PowerPoint</Application>
  <PresentationFormat>Custom</PresentationFormat>
  <Paragraphs>258</Paragraphs>
  <Slides>45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Chalkduster</vt:lpstr>
      <vt:lpstr>Comic Sans MS</vt:lpstr>
      <vt:lpstr>Helvetica Neue</vt:lpstr>
      <vt:lpstr>Wingdings</vt:lpstr>
      <vt:lpstr>White</vt:lpstr>
      <vt:lpstr>PowerPoint Presentation</vt:lpstr>
      <vt:lpstr>PowerPoint Presentation</vt:lpstr>
      <vt:lpstr>Goals for Today</vt:lpstr>
      <vt:lpstr>Vision &amp; Purpose</vt:lpstr>
      <vt:lpstr>PowerPoint Presentation</vt:lpstr>
      <vt:lpstr>PowerPoint Presentation</vt:lpstr>
      <vt:lpstr>PowerPoint Presentation</vt:lpstr>
      <vt:lpstr>Academic Speed Dating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Lunch!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703</cp:revision>
  <cp:lastPrinted>2022-04-26T14:31:14Z</cp:lastPrinted>
  <dcterms:modified xsi:type="dcterms:W3CDTF">2025-02-20T14:32:20Z</dcterms:modified>
</cp:coreProperties>
</file>