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1254" r:id="rId2"/>
    <p:sldId id="1361" r:id="rId3"/>
    <p:sldId id="1360" r:id="rId4"/>
    <p:sldId id="1362" r:id="rId5"/>
    <p:sldId id="4583" r:id="rId6"/>
    <p:sldId id="1364" r:id="rId7"/>
    <p:sldId id="4581" r:id="rId8"/>
    <p:sldId id="1365" r:id="rId9"/>
    <p:sldId id="1366" r:id="rId10"/>
    <p:sldId id="1369" r:id="rId11"/>
    <p:sldId id="1370" r:id="rId12"/>
    <p:sldId id="1371" r:id="rId13"/>
    <p:sldId id="1372" r:id="rId14"/>
    <p:sldId id="1368" r:id="rId15"/>
    <p:sldId id="1374" r:id="rId16"/>
    <p:sldId id="1274" r:id="rId17"/>
    <p:sldId id="1375" r:id="rId18"/>
    <p:sldId id="4584" r:id="rId19"/>
    <p:sldId id="4585" r:id="rId20"/>
    <p:sldId id="4586" r:id="rId21"/>
    <p:sldId id="1383" r:id="rId22"/>
    <p:sldId id="4580" r:id="rId23"/>
    <p:sldId id="4579" r:id="rId24"/>
    <p:sldId id="4578" r:id="rId25"/>
    <p:sldId id="1376" r:id="rId26"/>
    <p:sldId id="1379" r:id="rId27"/>
    <p:sldId id="4582" r:id="rId28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5" autoAdjust="0"/>
    <p:restoredTop sz="86735" autoAdjust="0"/>
  </p:normalViewPr>
  <p:slideViewPr>
    <p:cSldViewPr snapToGrid="0" snapToObjects="1">
      <p:cViewPr varScale="1">
        <p:scale>
          <a:sx n="77" d="100"/>
          <a:sy n="77" d="100"/>
        </p:scale>
        <p:origin x="2840" y="20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4/3/26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55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0A639-F80F-0B7B-6D57-44026333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2A1B6552-3F8A-7698-72DF-6D4C17A1FE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4E4EB021-00C3-FC84-F547-40DC9F2AC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F7398F68-39CB-7308-8A73-3D55EB198D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77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6A3C9-EAB0-4A32-3DDD-941243FD7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3D8E7D75-633F-B5E7-3AA0-60D189FDB4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B478E6F7-60D7-8B6A-6A7E-A32EA224B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BE2702A8-25BE-026B-68F3-963D9A46C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95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B2F25-6534-0095-4E7E-4B188F32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7793F5EC-8FF1-32BF-D05E-79050E7CE9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25277AA5-0587-AC51-F7B5-1CDA523B7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C66F5049-5B80-D48A-06CF-77DA40C1C0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93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B9A47-E223-9487-BD7A-CF997ED03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890BE9E8-74A3-EB5F-AEA3-EF4806E18B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DED2E130-F508-3E73-555F-B8DFC2DAE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8CE277F1-8B4F-FC30-88D5-541FC9BF44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364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E57F4-9F48-783C-7D6E-03976204B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2221EEBA-8D82-1D0C-27BD-A07D4069F8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C7DDD64E-5AEB-FA3C-2F5B-137E44198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581CC2FB-A0FA-F64D-80F0-8D592BE54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56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93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61DCA-D6B3-9DD8-44EC-7B81ED126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37A624F2-C7DB-672E-2B67-0C47A040C7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9B6C9C58-44B0-BB27-3D82-91E3BF0BD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2E86C5C5-7010-6670-4D5E-6C76F5E1B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63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9F1E6-0601-3E2E-887C-AA35EEC3A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0603A20D-7B02-7594-D6CF-229DB0BD16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9E2C0112-CB7C-8E2A-093A-AB15608A3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D7B7D1C-5C46-F872-3B50-AC6073ABB4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88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ABDF2-D46C-041D-C136-4ACAE9049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0E5B8E89-C212-DEAD-42DB-1539BA7C58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BA00A4E1-ECF6-BE51-2FDC-11F91992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6972F26C-BE13-F2E1-1CD3-4DE111DA9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26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9956A-067C-0F86-28AA-711EE1853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8277794D-5144-1B74-7A33-CE73F5C671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208DF810-80C0-53A8-4CB5-66624307D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0C32EE1D-F624-998E-9500-04930CF69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4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B9C61-495B-7338-ADB1-852DC883F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BC68B2BB-53BF-1EFF-A778-270D7F731C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23815C1C-6041-3BF0-E02A-FEF91EF89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394F7F82-E2F9-8CF7-83B0-B7D8E60BD2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98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BE670-36D5-6D83-596B-007E11EBC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E59E1072-276E-FE07-FDFB-8FB2FF8998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AFD726C0-C2A7-B700-9D65-BF4F2279D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327A2534-25E9-E4E3-97E8-086122B91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287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EE437-CE3F-E5D2-44FE-2CB19F1E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CCDD57F6-9DAD-F70F-5AE3-E2E6E5D871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4E4BB182-781E-BDA4-0E3E-3AF7E4701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CEED237E-57E4-A336-13AB-61178D7D2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41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A2BA1-8CCB-378B-40C0-1516D88D9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61925D6E-A85E-799E-6857-092D35D038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ECA023B0-8F93-7A82-25E9-8E37DE96A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9E37710-3B6F-E0FC-8C1B-96F5AA4852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94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66B4B-25AF-C35B-6547-D796654E3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7CB8AEFE-77E6-AAB1-4300-A66BFC1BB2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1DF5DAC2-D20D-88EE-0B89-915433A0F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99D632CA-DC03-D578-CC30-F1ADB9289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84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F2FD0-270B-4A49-1B62-1C8B57BAE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708F3F3B-2E97-25C6-C662-1553DFAA0D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2BBFD2E3-2441-E0DB-F1BF-4F0C9F6EB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AE1638BC-46F9-2D30-D725-16871C2E9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89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1710D-3947-650D-0A66-8D8D500D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EFC8ED9B-9DE2-3424-634B-BE5F5077C6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20C6DB8B-B177-3EB5-7E7A-5B61DFDCB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615FB8EC-CA64-DB6F-DAD9-0CEC9B961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7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46E00-8FC3-3ED2-7EF3-F809703D6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2AA3212A-006E-DA53-B8F0-913D97D9D8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56FF63EB-4A87-FFDC-7063-A002738A7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A2D905CF-291A-38EA-1174-BA8332F26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26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8F2D4-A99B-3E23-C2C9-AEAAED0AD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2BFB9081-95FE-3490-7FAF-E3D9B5B142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2C10FA48-8137-47E6-2575-98C4DF764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884F8716-B1FE-D920-9D01-52CFB9C0A0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27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425EB-23E0-F90F-3498-F9BFCF138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E03C1140-77A6-1E94-CFA1-B5B2ABF358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302FD506-4951-BD2F-3D08-47A9B1993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C74D6EDB-CD43-341C-8949-3732B4E07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364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223E9-FBE0-AD19-968E-6980C916E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61011742-D9EE-D471-D9F3-8C209CAA6B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594C734D-C681-71EC-4808-0ABCBD41A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98EBC294-81C1-64C2-6D1D-FC60D0C43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51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CC8A5-99DD-678B-B6C2-A5D5EEFFE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2A3AD114-3114-F86A-AFCE-169E7AD702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3CE1D860-ACAC-3DA7-818E-5C2AFCC19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32F6DA7D-4111-32C3-C4BF-41A45E67B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784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93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A6801-CB91-79BF-4783-92D902460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26FD601B-C211-761C-A322-7FF1D2971B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5B2B691A-EDCB-0820-2918-FFF1DEE6D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B654CAF8-E8EC-0FE7-3801-902B473F6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020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1407E-D094-E504-FD7B-EEE9CA90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8769510F-AC25-B1CA-1D2F-C5480643A4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C4741DA2-6545-B3CC-BB3E-66B632E82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09CA6E04-D565-CE92-8D91-E39AD7AE2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80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3C593-C2C9-28C5-FC6D-6BC9A7519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C1E9998-D386-F5B4-1814-BC7C27C099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88A3D64-932D-81D6-E8B3-A379B4B870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F8C6459-C0F9-A6B1-C573-7A0158DE6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360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5" r:id="rId5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179957559/4f8ae3361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hyperlink" Target="https://youtu.be/5w_hAzwvm7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179957255/c03311e8bb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hyperlink" Target="https://youtu.be/KZ6TMgHe4m0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607808"/>
            <a:ext cx="13165220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Curiosity &amp; Creativity</a:t>
            </a:r>
          </a:p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Spirit of Adventure</a:t>
            </a: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352" y="7790439"/>
            <a:ext cx="6546096" cy="11033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6355D0-5BF2-0620-BC78-E023E30AD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464" y="859848"/>
            <a:ext cx="4374292" cy="4374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7D7F88-4A75-0040-8791-A486EEBA9D5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48" y="1334763"/>
            <a:ext cx="2763983" cy="2743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DDC914-F059-1138-868D-3070B7C8D0D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0697" y="1319682"/>
            <a:ext cx="2763984" cy="2743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CF7F73-2251-77E9-7A89-2A3C5A3B090A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FF7D2D-D47D-CF9E-B2A3-6442BFB9C77B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47020-4C6C-4400-1B0D-5676A4382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528147-401C-26DC-BDCF-4156C8506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792480"/>
            <a:ext cx="2424835" cy="24248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B1DAFD-C1C5-D594-D7DE-6DE20ACCC9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21" t="7039" r="8072" b="6825"/>
          <a:stretch>
            <a:fillRect/>
          </a:stretch>
        </p:blipFill>
        <p:spPr>
          <a:xfrm>
            <a:off x="4396155" y="1821830"/>
            <a:ext cx="5416060" cy="69088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E847AE-44F6-4A5F-1401-4B1848D9366F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D39F1D-234F-2613-2807-503D7D17F658}"/>
              </a:ext>
            </a:extLst>
          </p:cNvPr>
          <p:cNvSpPr txBox="1"/>
          <p:nvPr/>
        </p:nvSpPr>
        <p:spPr>
          <a:xfrm>
            <a:off x="841564" y="703575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Curiosity &amp; Creativity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64A13F-6022-BA7B-E0D1-C4F685E7AB25}"/>
              </a:ext>
            </a:extLst>
          </p:cNvPr>
          <p:cNvSpPr txBox="1"/>
          <p:nvPr/>
        </p:nvSpPr>
        <p:spPr>
          <a:xfrm>
            <a:off x="0" y="895754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463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98FF6-753B-9BD7-5FBB-D07D71C31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E213D9-CD86-9E67-0488-4F338CBDA109}"/>
              </a:ext>
            </a:extLst>
          </p:cNvPr>
          <p:cNvSpPr txBox="1"/>
          <p:nvPr/>
        </p:nvSpPr>
        <p:spPr>
          <a:xfrm>
            <a:off x="1435100" y="1785939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Curiosity &amp; Creativity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BD1BC7-9AF5-0D7C-A04C-BE1954D5B4DE}"/>
              </a:ext>
            </a:extLst>
          </p:cNvPr>
          <p:cNvSpPr txBox="1"/>
          <p:nvPr/>
        </p:nvSpPr>
        <p:spPr>
          <a:xfrm>
            <a:off x="1617980" y="4764333"/>
            <a:ext cx="10134599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inquisitive, eager, &amp; intellectually engaged while having a strong desire to</a:t>
            </a:r>
            <a:b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 new or interesting things.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B12119-736B-6E52-280C-B2E4FF0D692A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C069AA-2C2D-A4E6-EF9C-1EBECED4F02B}"/>
              </a:ext>
            </a:extLst>
          </p:cNvPr>
          <p:cNvSpPr txBox="1"/>
          <p:nvPr/>
        </p:nvSpPr>
        <p:spPr>
          <a:xfrm>
            <a:off x="0" y="895834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F6BE1A-7B93-B216-71CC-215DC6971D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589" y="1120660"/>
            <a:ext cx="2670291" cy="265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75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2E8E8-B29C-5A25-62BD-C32385A12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95AA79-19A8-DE11-75D6-BF8D87D17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480"/>
            <a:ext cx="2424835" cy="242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6C00D0-C9B8-36E4-3DD6-B46AF8D5BC68}"/>
              </a:ext>
            </a:extLst>
          </p:cNvPr>
          <p:cNvSpPr txBox="1"/>
          <p:nvPr/>
        </p:nvSpPr>
        <p:spPr>
          <a:xfrm>
            <a:off x="2271038" y="2343451"/>
            <a:ext cx="9969385" cy="39190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4400" b="0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Using 6 toothpicks, </a:t>
            </a:r>
            <a:endParaRPr lang="en-US" sz="44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4400" b="0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make 4 </a:t>
            </a: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4400" b="0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only 4 equilateral triangles </a:t>
            </a:r>
            <a:endParaRPr lang="en-US" sz="44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4400" b="0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(all 3 sides the same size). </a:t>
            </a:r>
            <a:endParaRPr lang="en-US" sz="44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4400" b="0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may not break or the toothpicks. </a:t>
            </a:r>
            <a:endParaRPr lang="en-US" sz="44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en-US" dirty="0"/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1C2890-30B9-9683-BAC9-E68A49BB7756}"/>
              </a:ext>
            </a:extLst>
          </p:cNvPr>
          <p:cNvSpPr txBox="1"/>
          <p:nvPr/>
        </p:nvSpPr>
        <p:spPr>
          <a:xfrm>
            <a:off x="-404812" y="4553634"/>
            <a:ext cx="650557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DFA569-95F3-4412-5806-15555044C040}"/>
              </a:ext>
            </a:extLst>
          </p:cNvPr>
          <p:cNvSpPr txBox="1"/>
          <p:nvPr/>
        </p:nvSpPr>
        <p:spPr>
          <a:xfrm>
            <a:off x="0" y="-2596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D64E9-287A-1FC5-23DC-A0BB44781DC4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0CC781-E98F-0811-40FA-5247E6DBB9E4}"/>
              </a:ext>
            </a:extLst>
          </p:cNvPr>
          <p:cNvSpPr txBox="1"/>
          <p:nvPr/>
        </p:nvSpPr>
        <p:spPr>
          <a:xfrm>
            <a:off x="785081" y="969715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Toothpick Challenge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33883-96F9-BA35-CFE1-BE2E596F0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85790" y="5030305"/>
            <a:ext cx="3138854" cy="4062046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3951561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5F1CC-ABA3-A7A1-7A0E-1880DADC5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16AAE9-632B-02E6-EC52-298CAECA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792480"/>
            <a:ext cx="2424835" cy="242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415789-1223-159D-D456-6EC54E97C326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D9A2A-465F-BB8D-03A7-6CD9B5239AB8}"/>
              </a:ext>
            </a:extLst>
          </p:cNvPr>
          <p:cNvSpPr txBox="1"/>
          <p:nvPr/>
        </p:nvSpPr>
        <p:spPr>
          <a:xfrm>
            <a:off x="841564" y="703575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Toothpick Challenge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8BDED6-57A7-D536-E0AF-ACC4A6CD836E}"/>
              </a:ext>
            </a:extLst>
          </p:cNvPr>
          <p:cNvSpPr txBox="1"/>
          <p:nvPr/>
        </p:nvSpPr>
        <p:spPr>
          <a:xfrm>
            <a:off x="0" y="895754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BF9B53-9BAF-650A-A6D3-550D770EB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64" y="3217315"/>
            <a:ext cx="5005359" cy="5494734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088F1C-9BB2-C02D-B29E-B73A716128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50"/>
          <a:stretch/>
        </p:blipFill>
        <p:spPr>
          <a:xfrm rot="5400000">
            <a:off x="6003724" y="2055215"/>
            <a:ext cx="6890219" cy="6423448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204356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D3297-0838-9FC3-3C57-381A4FB17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B745EC-6FEF-3C36-0077-918048811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9" y="792479"/>
            <a:ext cx="2424835" cy="242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1076F2-4E55-F596-6751-DCF16E9A41F2}"/>
              </a:ext>
            </a:extLst>
          </p:cNvPr>
          <p:cNvSpPr txBox="1"/>
          <p:nvPr/>
        </p:nvSpPr>
        <p:spPr>
          <a:xfrm>
            <a:off x="2266950" y="4328656"/>
            <a:ext cx="874395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br>
              <a:rPr lang="en-US" dirty="0"/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A0803A-405C-CF05-8C99-4A1A09164746}"/>
              </a:ext>
            </a:extLst>
          </p:cNvPr>
          <p:cNvSpPr txBox="1"/>
          <p:nvPr/>
        </p:nvSpPr>
        <p:spPr>
          <a:xfrm>
            <a:off x="-404812" y="4553634"/>
            <a:ext cx="650557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3E4545-ED59-768D-D012-1A07997FB01C}"/>
              </a:ext>
            </a:extLst>
          </p:cNvPr>
          <p:cNvSpPr txBox="1"/>
          <p:nvPr/>
        </p:nvSpPr>
        <p:spPr>
          <a:xfrm>
            <a:off x="1781175" y="3217314"/>
            <a:ext cx="9715500" cy="527323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Why is it so challenging for many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people to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”think outside of the box?”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school, community or world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problem do you think could be solved with people thinking more creativity?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6CB689-0E19-C5FE-00F0-7E2B061A1521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6002C-121F-844A-F12E-3C5ADB4A3BAE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BA892B-FD91-7E09-927F-CE23B0676329}"/>
              </a:ext>
            </a:extLst>
          </p:cNvPr>
          <p:cNvSpPr txBox="1"/>
          <p:nvPr/>
        </p:nvSpPr>
        <p:spPr>
          <a:xfrm>
            <a:off x="564920" y="1278608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Curiosity &amp; Creativity</a:t>
            </a:r>
          </a:p>
        </p:txBody>
      </p:sp>
    </p:spTree>
    <p:extLst>
      <p:ext uri="{BB962C8B-B14F-4D97-AF65-F5344CB8AC3E}">
        <p14:creationId xmlns:p14="http://schemas.microsoft.com/office/powerpoint/2010/main" val="87401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E220F2-7F25-2C0E-F7EB-B689B067AFB6}"/>
              </a:ext>
            </a:extLst>
          </p:cNvPr>
          <p:cNvSpPr txBox="1"/>
          <p:nvPr/>
        </p:nvSpPr>
        <p:spPr>
          <a:xfrm>
            <a:off x="0" y="-511779"/>
            <a:ext cx="13004799" cy="1672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br>
              <a:rPr lang="en-US" sz="5400" dirty="0"/>
            </a:br>
            <a:r>
              <a:rPr lang="en-US" sz="4800" b="1" dirty="0">
                <a:solidFill>
                  <a:schemeClr val="tx1"/>
                </a:solidFill>
                <a:latin typeface="AVERIA SANS LIBRE LIGHT" panose="02000603000000000004" pitchFamily="2" charset="0"/>
              </a:rPr>
              <a:t>Where Does Your Curiosity Lead?</a:t>
            </a:r>
            <a:endParaRPr kumimoji="0" lang="en-US" sz="54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VERIA SANS LIBRE LIGHT" panose="02000603000000000004" pitchFamily="2" charset="0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37BCC-19BD-1CF9-5D6A-DAA2CE9E3B16}"/>
              </a:ext>
            </a:extLst>
          </p:cNvPr>
          <p:cNvSpPr txBox="1"/>
          <p:nvPr/>
        </p:nvSpPr>
        <p:spPr>
          <a:xfrm>
            <a:off x="166255" y="8815706"/>
            <a:ext cx="21114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E2B99D-FD97-8BA9-29E3-DEA079B04124}"/>
              </a:ext>
            </a:extLst>
          </p:cNvPr>
          <p:cNvSpPr txBox="1"/>
          <p:nvPr/>
        </p:nvSpPr>
        <p:spPr>
          <a:xfrm>
            <a:off x="1428375" y="5648435"/>
            <a:ext cx="10148047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</a:t>
            </a:r>
          </a:p>
          <a:p>
            <a:pPr rtl="0" latinLnBrk="1" hangingPunct="0"/>
            <a:r>
              <a:rPr lang="en-US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https://vimeo.com/1179957559/4f8ae33618</a:t>
            </a:r>
            <a:r>
              <a:rPr lang="en-US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accent4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</a:t>
            </a:r>
          </a:p>
          <a:p>
            <a:pPr rtl="0" latinLnBrk="1" hangingPunct="0"/>
            <a:r>
              <a:rPr lang="en-US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https://youtu.be/5w_hAzwvm7E</a:t>
            </a:r>
            <a:r>
              <a:rPr lang="en-US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accent4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75EC55-5B57-ABF3-2F81-936FEFB739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935" y="1285131"/>
            <a:ext cx="7050925" cy="423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183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72DBF-7EBF-5557-364C-D330209C4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78738C-4629-DA85-3A03-46350F8F0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55" y="84498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4A57B4-1E96-E599-3BEA-D67B6A863B44}"/>
              </a:ext>
            </a:extLst>
          </p:cNvPr>
          <p:cNvSpPr txBox="1"/>
          <p:nvPr/>
        </p:nvSpPr>
        <p:spPr>
          <a:xfrm>
            <a:off x="1170940" y="3341860"/>
            <a:ext cx="10134599" cy="4247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groups of 3, you will have 2 minutes per slide to develop a creative description of these everyday items.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07F9F7-446B-9495-D650-112005EB6C5D}"/>
              </a:ext>
            </a:extLst>
          </p:cNvPr>
          <p:cNvSpPr txBox="1"/>
          <p:nvPr/>
        </p:nvSpPr>
        <p:spPr>
          <a:xfrm>
            <a:off x="641495" y="1365817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Creativity Challenge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1F2086-5353-9ECC-7914-3DEF1BDFCF68}"/>
              </a:ext>
            </a:extLst>
          </p:cNvPr>
          <p:cNvSpPr txBox="1"/>
          <p:nvPr/>
        </p:nvSpPr>
        <p:spPr>
          <a:xfrm>
            <a:off x="0" y="-1954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F05142-AE5F-DC20-A564-51033E9DA626}"/>
              </a:ext>
            </a:extLst>
          </p:cNvPr>
          <p:cNvSpPr txBox="1"/>
          <p:nvPr/>
        </p:nvSpPr>
        <p:spPr>
          <a:xfrm>
            <a:off x="0" y="895820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62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26D08-F748-16A4-E2BA-4951D7DF3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8C62F1-680E-21E2-24F7-F6F8B9479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840580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EC2AF3-318F-C7FC-FB86-903E82BBDBB6}"/>
              </a:ext>
            </a:extLst>
          </p:cNvPr>
          <p:cNvSpPr txBox="1"/>
          <p:nvPr/>
        </p:nvSpPr>
        <p:spPr>
          <a:xfrm>
            <a:off x="1825192" y="2038796"/>
            <a:ext cx="10134599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780C97-4514-0729-46FD-C6782F4F4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0741" y="2980729"/>
            <a:ext cx="2603500" cy="2603500"/>
          </a:xfrm>
          <a:prstGeom prst="rect">
            <a:avLst/>
          </a:prstGeom>
          <a:effectLst>
            <a:softEdge rad="88638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A814E6-4E48-DA72-6096-9EA4E2F97480}"/>
              </a:ext>
            </a:extLst>
          </p:cNvPr>
          <p:cNvSpPr txBox="1"/>
          <p:nvPr/>
        </p:nvSpPr>
        <p:spPr>
          <a:xfrm>
            <a:off x="673100" y="5861716"/>
            <a:ext cx="11658600" cy="28110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This might look like a paperclip, but it is an alien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communication device. When it is stretched out         aliens can communicate with home, when it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looks like a paperclip it is in sleep mode.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053A6F-90CF-F60F-9BE4-607DCDB0F31E}"/>
              </a:ext>
            </a:extLst>
          </p:cNvPr>
          <p:cNvSpPr txBox="1"/>
          <p:nvPr/>
        </p:nvSpPr>
        <p:spPr>
          <a:xfrm>
            <a:off x="0" y="1089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537C87-638E-BEEE-DC46-DB3E49AF4143}"/>
              </a:ext>
            </a:extLst>
          </p:cNvPr>
          <p:cNvSpPr txBox="1"/>
          <p:nvPr/>
        </p:nvSpPr>
        <p:spPr>
          <a:xfrm>
            <a:off x="421842" y="934742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Creativity Challenge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5BAFD8-AA3D-AC8C-13E6-BF604E23B9C5}"/>
              </a:ext>
            </a:extLst>
          </p:cNvPr>
          <p:cNvSpPr txBox="1"/>
          <p:nvPr/>
        </p:nvSpPr>
        <p:spPr>
          <a:xfrm>
            <a:off x="0" y="895022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438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ED3B2-C9A9-6433-C012-FE4DB08EC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D6F1F8-EFB2-6DFF-AE0B-94F77B6C4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65" y="907466"/>
            <a:ext cx="2424835" cy="24248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0AF5B4-E6BD-B92B-C55A-B4FD945A0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484" y="2735952"/>
            <a:ext cx="4437007" cy="4437007"/>
          </a:xfrm>
          <a:prstGeom prst="rect">
            <a:avLst/>
          </a:prstGeom>
          <a:effectLst>
            <a:softEdge rad="146145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840724-E297-729A-A122-30AD4F589170}"/>
              </a:ext>
            </a:extLst>
          </p:cNvPr>
          <p:cNvSpPr txBox="1"/>
          <p:nvPr/>
        </p:nvSpPr>
        <p:spPr>
          <a:xfrm>
            <a:off x="2628900" y="7512436"/>
            <a:ext cx="9293629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is this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how can it be used?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3E5864-14A4-7B81-646A-D7E08098E0E5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AE0D34-04F8-DD5D-B5A5-66E26BD67179}"/>
              </a:ext>
            </a:extLst>
          </p:cNvPr>
          <p:cNvSpPr txBox="1"/>
          <p:nvPr/>
        </p:nvSpPr>
        <p:spPr>
          <a:xfrm>
            <a:off x="0" y="1089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B2328E-5E51-892F-EBE1-F10A3190BE55}"/>
              </a:ext>
            </a:extLst>
          </p:cNvPr>
          <p:cNvSpPr txBox="1"/>
          <p:nvPr/>
        </p:nvSpPr>
        <p:spPr>
          <a:xfrm>
            <a:off x="673100" y="1241213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Creativity Challenge</a:t>
            </a:r>
          </a:p>
        </p:txBody>
      </p:sp>
    </p:spTree>
    <p:extLst>
      <p:ext uri="{BB962C8B-B14F-4D97-AF65-F5344CB8AC3E}">
        <p14:creationId xmlns:p14="http://schemas.microsoft.com/office/powerpoint/2010/main" val="452597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0C70C-16E5-6353-F74D-4F235986A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2EBFD5-B3E4-D212-7CC1-C5B482DF3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844982"/>
            <a:ext cx="2424835" cy="24248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319AAE-2170-5040-7300-D18EB4CAC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550" y="2618718"/>
            <a:ext cx="3727450" cy="4964044"/>
          </a:xfrm>
          <a:prstGeom prst="rect">
            <a:avLst/>
          </a:prstGeom>
          <a:effectLst>
            <a:softEdge rad="155611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46894F-63CC-EF3C-5CFF-ECA8A8D30F67}"/>
              </a:ext>
            </a:extLst>
          </p:cNvPr>
          <p:cNvSpPr txBox="1"/>
          <p:nvPr/>
        </p:nvSpPr>
        <p:spPr>
          <a:xfrm>
            <a:off x="2488335" y="7762776"/>
            <a:ext cx="8517716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is this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how can it be used?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736EF8-A0DB-D54F-9C56-FCFC6AF0C825}"/>
              </a:ext>
            </a:extLst>
          </p:cNvPr>
          <p:cNvSpPr txBox="1"/>
          <p:nvPr/>
        </p:nvSpPr>
        <p:spPr>
          <a:xfrm>
            <a:off x="632460" y="1252733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Creativity Challenge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6D132-711E-E88C-C87D-DBA10099F298}"/>
              </a:ext>
            </a:extLst>
          </p:cNvPr>
          <p:cNvSpPr txBox="1"/>
          <p:nvPr/>
        </p:nvSpPr>
        <p:spPr>
          <a:xfrm>
            <a:off x="0" y="1089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EBE322-5D2D-81E0-46D6-01B03068553A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385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567A4-50BF-7A4C-FFDC-959B05A39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4612B9-702B-9F19-9DB2-B401A3D9C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15" y="865716"/>
            <a:ext cx="2424835" cy="24248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E33D92-48AB-4D9D-8CE5-2C4AD0F9B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1974" y="2571570"/>
            <a:ext cx="4861542" cy="4861542"/>
          </a:xfrm>
          <a:prstGeom prst="rect">
            <a:avLst/>
          </a:prstGeom>
          <a:effectLst>
            <a:softEdge rad="84184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5F4AFF-E4E1-157B-36F8-FE7A660688E6}"/>
              </a:ext>
            </a:extLst>
          </p:cNvPr>
          <p:cNvSpPr txBox="1"/>
          <p:nvPr/>
        </p:nvSpPr>
        <p:spPr>
          <a:xfrm>
            <a:off x="2273993" y="7926507"/>
            <a:ext cx="9393382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is this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how can it be used?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BD64BD-4833-3631-05E2-A6F77A4F0763}"/>
              </a:ext>
            </a:extLst>
          </p:cNvPr>
          <p:cNvSpPr txBox="1"/>
          <p:nvPr/>
        </p:nvSpPr>
        <p:spPr>
          <a:xfrm>
            <a:off x="0" y="1089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60E37E-A19B-1DF3-4CAD-53F32A51F283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02A25B-E7C6-827A-277B-AC7A9998A95B}"/>
              </a:ext>
            </a:extLst>
          </p:cNvPr>
          <p:cNvSpPr txBox="1"/>
          <p:nvPr/>
        </p:nvSpPr>
        <p:spPr>
          <a:xfrm>
            <a:off x="408940" y="1382571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Creativity Challenge</a:t>
            </a:r>
          </a:p>
        </p:txBody>
      </p:sp>
    </p:spTree>
    <p:extLst>
      <p:ext uri="{BB962C8B-B14F-4D97-AF65-F5344CB8AC3E}">
        <p14:creationId xmlns:p14="http://schemas.microsoft.com/office/powerpoint/2010/main" val="2392219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5FBD0-0963-D2C3-B89A-FD66A4B4E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9A1E55-8129-8879-888C-0DA12F045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47" y="815840"/>
            <a:ext cx="2424835" cy="24248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652474-4C12-F339-C5E4-0763D8286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464" y="2594254"/>
            <a:ext cx="5120996" cy="5120996"/>
          </a:xfrm>
          <a:prstGeom prst="rect">
            <a:avLst/>
          </a:prstGeom>
          <a:effectLst>
            <a:softEdge rad="149131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696CBB-2F9B-11BD-31AA-EDB9FF4083D1}"/>
              </a:ext>
            </a:extLst>
          </p:cNvPr>
          <p:cNvSpPr txBox="1"/>
          <p:nvPr/>
        </p:nvSpPr>
        <p:spPr>
          <a:xfrm>
            <a:off x="2625582" y="7941945"/>
            <a:ext cx="902762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is this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how can it be used?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6B50E7-D2D0-198E-6339-63E3E8978BC0}"/>
              </a:ext>
            </a:extLst>
          </p:cNvPr>
          <p:cNvSpPr txBox="1"/>
          <p:nvPr/>
        </p:nvSpPr>
        <p:spPr>
          <a:xfrm>
            <a:off x="652780" y="1318996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Creativity Challenge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C6EEAC-6804-5A6E-0E67-22B56A9F46DB}"/>
              </a:ext>
            </a:extLst>
          </p:cNvPr>
          <p:cNvSpPr txBox="1"/>
          <p:nvPr/>
        </p:nvSpPr>
        <p:spPr>
          <a:xfrm>
            <a:off x="-25113" y="1089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E4A362-23FC-FC48-F126-B7D82D901A71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924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9E116-5A45-190E-03DD-87EDFB60E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6CFD5B-6D82-85E9-4166-AFD485461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47" y="925226"/>
            <a:ext cx="2424835" cy="24248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2DA0E2-298F-2B7A-6DBB-90FD49D4A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8365" y="2421680"/>
            <a:ext cx="5704980" cy="4730959"/>
          </a:xfrm>
          <a:prstGeom prst="rect">
            <a:avLst/>
          </a:prstGeom>
          <a:effectLst>
            <a:softEdge rad="81956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266C5-08D8-5374-A51C-5F5FBD738051}"/>
              </a:ext>
            </a:extLst>
          </p:cNvPr>
          <p:cNvSpPr txBox="1"/>
          <p:nvPr/>
        </p:nvSpPr>
        <p:spPr>
          <a:xfrm>
            <a:off x="2708607" y="7655375"/>
            <a:ext cx="8944495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is this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how can it be used?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C8CD1F-9F2C-54DD-B857-7505E49E4651}"/>
              </a:ext>
            </a:extLst>
          </p:cNvPr>
          <p:cNvSpPr txBox="1"/>
          <p:nvPr/>
        </p:nvSpPr>
        <p:spPr>
          <a:xfrm>
            <a:off x="-25113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B7303-7E15-D510-FD12-E1C86BFACCAD}"/>
              </a:ext>
            </a:extLst>
          </p:cNvPr>
          <p:cNvSpPr txBox="1"/>
          <p:nvPr/>
        </p:nvSpPr>
        <p:spPr>
          <a:xfrm>
            <a:off x="-25113" y="8989073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99ACA9-8385-2B90-CE5C-1AD0BBFAC1F8}"/>
              </a:ext>
            </a:extLst>
          </p:cNvPr>
          <p:cNvSpPr txBox="1"/>
          <p:nvPr/>
        </p:nvSpPr>
        <p:spPr>
          <a:xfrm>
            <a:off x="673100" y="1114326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Creativity Challenge</a:t>
            </a:r>
          </a:p>
        </p:txBody>
      </p:sp>
    </p:spTree>
    <p:extLst>
      <p:ext uri="{BB962C8B-B14F-4D97-AF65-F5344CB8AC3E}">
        <p14:creationId xmlns:p14="http://schemas.microsoft.com/office/powerpoint/2010/main" val="2200573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DD098-9A60-A089-4554-A8742C4E9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0889FC-9DB5-C690-3836-9AAA7D086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4" y="844982"/>
            <a:ext cx="2424835" cy="242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9DF2D6-1E10-4EAB-23E8-5DDA7F658CAC}"/>
              </a:ext>
            </a:extLst>
          </p:cNvPr>
          <p:cNvSpPr txBox="1"/>
          <p:nvPr/>
        </p:nvSpPr>
        <p:spPr>
          <a:xfrm flipH="1">
            <a:off x="-3036116" y="3399706"/>
            <a:ext cx="12363450" cy="4154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 your level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creativity.</a:t>
            </a:r>
          </a:p>
          <a:p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What can you do to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more creative?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04E084-8305-F68E-40E2-5E964496A600}"/>
              </a:ext>
            </a:extLst>
          </p:cNvPr>
          <p:cNvSpPr txBox="1"/>
          <p:nvPr/>
        </p:nvSpPr>
        <p:spPr>
          <a:xfrm>
            <a:off x="1292501" y="844982"/>
            <a:ext cx="129413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Creativity Self-Assessment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12FDF3-10D8-3756-A3CE-860EFCC97CF7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pPr algn="ctr" defTabSz="584200" rtl="0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3FE988-DA93-16F0-5533-C64DB3B7C010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EA259-16D6-A0CA-D922-FA236700D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150" y="1963237"/>
            <a:ext cx="6176369" cy="686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F4D1B-8C1D-11F7-86B9-9E0774254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D232F6-2238-55FD-2E83-4F1BA4DBB196}"/>
              </a:ext>
            </a:extLst>
          </p:cNvPr>
          <p:cNvSpPr txBox="1"/>
          <p:nvPr/>
        </p:nvSpPr>
        <p:spPr>
          <a:xfrm>
            <a:off x="-517144" y="1459329"/>
            <a:ext cx="12954574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Spirit of</a:t>
            </a:r>
            <a:b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</a:b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Adventure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DDB82E-7547-5C0B-B1EB-BFC7D4154904}"/>
              </a:ext>
            </a:extLst>
          </p:cNvPr>
          <p:cNvSpPr txBox="1"/>
          <p:nvPr/>
        </p:nvSpPr>
        <p:spPr>
          <a:xfrm>
            <a:off x="1632671" y="5473183"/>
            <a:ext cx="10134599" cy="280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excited to try new things even when you aren’t sure you will be good at them. Taking positive, healthy challenges to tackle something new.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800394-5E2D-12F9-62AE-6985A3CFBE72}"/>
              </a:ext>
            </a:extLst>
          </p:cNvPr>
          <p:cNvSpPr txBox="1"/>
          <p:nvPr/>
        </p:nvSpPr>
        <p:spPr>
          <a:xfrm>
            <a:off x="-25113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C14D91-94E4-A863-E944-B00F26AADA73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CA78BC-6E05-B1AF-F0CE-C447FDB6A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623" y="1220172"/>
            <a:ext cx="3676830" cy="3656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0F82E9-03A2-572F-BA29-07A3E252F2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679" y="981893"/>
            <a:ext cx="276398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33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A9863-0D68-3CB8-B566-77F5FFDB3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EA6CB6-8DA1-E98B-138E-371DFDC43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69" y="867803"/>
            <a:ext cx="2424835" cy="242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700D87-7983-770A-8000-E2D3B233C8C1}"/>
              </a:ext>
            </a:extLst>
          </p:cNvPr>
          <p:cNvSpPr txBox="1"/>
          <p:nvPr/>
        </p:nvSpPr>
        <p:spPr>
          <a:xfrm>
            <a:off x="215900" y="5430884"/>
            <a:ext cx="12573000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 Up: Toss the ball around the group to establish a passing order. Everyone in the group must touch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ball once.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861AFE-F132-FD3F-3EBC-6F3913AC1E47}"/>
              </a:ext>
            </a:extLst>
          </p:cNvPr>
          <p:cNvSpPr txBox="1"/>
          <p:nvPr/>
        </p:nvSpPr>
        <p:spPr>
          <a:xfrm>
            <a:off x="-25113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87D41F-2221-60BB-866A-B60441134784}"/>
              </a:ext>
            </a:extLst>
          </p:cNvPr>
          <p:cNvSpPr txBox="1"/>
          <p:nvPr/>
        </p:nvSpPr>
        <p:spPr>
          <a:xfrm>
            <a:off x="1270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672BDEF5-6462-DF58-010D-054B7073C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362" y="902688"/>
            <a:ext cx="2698607" cy="3599900"/>
          </a:xfrm>
          <a:prstGeom prst="rect">
            <a:avLst/>
          </a:prstGeom>
          <a:effectLst>
            <a:softEdge rad="267523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CFD1F8-CBC3-800C-9932-DDC3407031DF}"/>
              </a:ext>
            </a:extLst>
          </p:cNvPr>
          <p:cNvSpPr txBox="1"/>
          <p:nvPr/>
        </p:nvSpPr>
        <p:spPr>
          <a:xfrm>
            <a:off x="-118743" y="1714195"/>
            <a:ext cx="1295457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Team Ball Challenge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F5AC00-4158-A633-A034-246B460AC2D3}"/>
              </a:ext>
            </a:extLst>
          </p:cNvPr>
          <p:cNvSpPr txBox="1"/>
          <p:nvPr/>
        </p:nvSpPr>
        <p:spPr>
          <a:xfrm>
            <a:off x="215900" y="3254866"/>
            <a:ext cx="1257300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We need 6-8 volunteers.</a:t>
            </a:r>
            <a:b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04941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31FA1-0C1A-3E9A-745E-E6DCC1643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B1BA1E-E83E-C1F0-6919-6D8AF3C4C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69" y="867803"/>
            <a:ext cx="2424835" cy="242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DF1738-2467-53AA-B576-9C26EED4DAEA}"/>
              </a:ext>
            </a:extLst>
          </p:cNvPr>
          <p:cNvSpPr txBox="1"/>
          <p:nvPr/>
        </p:nvSpPr>
        <p:spPr>
          <a:xfrm>
            <a:off x="190787" y="3424233"/>
            <a:ext cx="12573000" cy="60734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Goal: As a team, pass 3 balls through your established passing order as quickly as you can.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Rules: Maintain the same passing order &amp; everyone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touch all 3 balls.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 begins when the first ball is tossed &amp; ends when all 3 balls are back to the starting person.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3729E0-C507-82CE-0FD1-78FB83BDDF0A}"/>
              </a:ext>
            </a:extLst>
          </p:cNvPr>
          <p:cNvSpPr txBox="1"/>
          <p:nvPr/>
        </p:nvSpPr>
        <p:spPr>
          <a:xfrm>
            <a:off x="-25113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9C01E8-5B20-B944-6753-C81CADE429B7}"/>
              </a:ext>
            </a:extLst>
          </p:cNvPr>
          <p:cNvSpPr txBox="1"/>
          <p:nvPr/>
        </p:nvSpPr>
        <p:spPr>
          <a:xfrm>
            <a:off x="1270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878A6116-2022-8D1E-E2F6-3B2B5C416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163" y="759679"/>
            <a:ext cx="2189278" cy="2920463"/>
          </a:xfrm>
          <a:prstGeom prst="rect">
            <a:avLst/>
          </a:prstGeom>
          <a:effectLst>
            <a:softEdge rad="267523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607111-5BB2-0FD8-DAEC-BFB57D0E785E}"/>
              </a:ext>
            </a:extLst>
          </p:cNvPr>
          <p:cNvSpPr txBox="1"/>
          <p:nvPr/>
        </p:nvSpPr>
        <p:spPr>
          <a:xfrm>
            <a:off x="-118743" y="1714195"/>
            <a:ext cx="1295457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Team Ball Challenge</a:t>
            </a:r>
          </a:p>
        </p:txBody>
      </p:sp>
    </p:spTree>
    <p:extLst>
      <p:ext uri="{BB962C8B-B14F-4D97-AF65-F5344CB8AC3E}">
        <p14:creationId xmlns:p14="http://schemas.microsoft.com/office/powerpoint/2010/main" val="357291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42465-481A-0F6D-9B58-391FE6C04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2DE16D-6B35-7659-3895-AE78EC3DF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69" y="867803"/>
            <a:ext cx="2424835" cy="242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31FD15-FBF6-703E-6FFA-54DD93101097}"/>
              </a:ext>
            </a:extLst>
          </p:cNvPr>
          <p:cNvSpPr txBox="1"/>
          <p:nvPr/>
        </p:nvSpPr>
        <p:spPr>
          <a:xfrm>
            <a:off x="72044" y="4622433"/>
            <a:ext cx="12573000" cy="20108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ideas from the audience or team members on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you could improve your time &amp; do it faster?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ABDCB3-5DF0-FB20-D362-0678098CA1C7}"/>
              </a:ext>
            </a:extLst>
          </p:cNvPr>
          <p:cNvSpPr txBox="1"/>
          <p:nvPr/>
        </p:nvSpPr>
        <p:spPr>
          <a:xfrm>
            <a:off x="-25113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46667E-E557-9B71-3F8E-ADB8E54634EE}"/>
              </a:ext>
            </a:extLst>
          </p:cNvPr>
          <p:cNvSpPr txBox="1"/>
          <p:nvPr/>
        </p:nvSpPr>
        <p:spPr>
          <a:xfrm>
            <a:off x="1270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8F5445F9-063A-65D7-658B-5838BCCD95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362" y="902688"/>
            <a:ext cx="2698607" cy="3599900"/>
          </a:xfrm>
          <a:prstGeom prst="rect">
            <a:avLst/>
          </a:prstGeom>
          <a:effectLst>
            <a:softEdge rad="267523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80113E-0AC0-5596-6E67-EF2DE9CA8311}"/>
              </a:ext>
            </a:extLst>
          </p:cNvPr>
          <p:cNvSpPr txBox="1"/>
          <p:nvPr/>
        </p:nvSpPr>
        <p:spPr>
          <a:xfrm>
            <a:off x="-118743" y="1714195"/>
            <a:ext cx="1295457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Team Ball Challenge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ED684D-95CB-477E-4B6E-4B0D58E817AF}"/>
              </a:ext>
            </a:extLst>
          </p:cNvPr>
          <p:cNvSpPr txBox="1"/>
          <p:nvPr/>
        </p:nvSpPr>
        <p:spPr>
          <a:xfrm>
            <a:off x="228600" y="6753085"/>
            <a:ext cx="1257300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Two! Good luck beating your first time!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438698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A9855-0B68-4A83-97DB-367B71566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6646E4-1418-8739-635A-28E25AF62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69" y="867803"/>
            <a:ext cx="2424835" cy="242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575B2D-9096-287B-741B-A6BDB41F65E3}"/>
              </a:ext>
            </a:extLst>
          </p:cNvPr>
          <p:cNvSpPr txBox="1"/>
          <p:nvPr/>
        </p:nvSpPr>
        <p:spPr>
          <a:xfrm>
            <a:off x="168969" y="4335907"/>
            <a:ext cx="12573000" cy="40421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ideas from the audience or team members on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you could improve your time &amp; do it faster?</a:t>
            </a:r>
          </a:p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Remember…the only rules are to maintain the same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passing order &amp; everyone must touch all 3 balls.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57746C-7C38-5DF5-C981-2999C1AFB888}"/>
              </a:ext>
            </a:extLst>
          </p:cNvPr>
          <p:cNvSpPr txBox="1"/>
          <p:nvPr/>
        </p:nvSpPr>
        <p:spPr>
          <a:xfrm>
            <a:off x="-25113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8BA197-DF2D-A8C9-9D23-48AFE48BA0C5}"/>
              </a:ext>
            </a:extLst>
          </p:cNvPr>
          <p:cNvSpPr txBox="1"/>
          <p:nvPr/>
        </p:nvSpPr>
        <p:spPr>
          <a:xfrm>
            <a:off x="1270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2924234B-3150-440D-662E-6F92C82671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362" y="902688"/>
            <a:ext cx="2698607" cy="3599900"/>
          </a:xfrm>
          <a:prstGeom prst="rect">
            <a:avLst/>
          </a:prstGeom>
          <a:effectLst>
            <a:softEdge rad="267523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5E48B3-7C51-FAB1-DD68-52F9A705D85E}"/>
              </a:ext>
            </a:extLst>
          </p:cNvPr>
          <p:cNvSpPr txBox="1"/>
          <p:nvPr/>
        </p:nvSpPr>
        <p:spPr>
          <a:xfrm>
            <a:off x="-118743" y="1714195"/>
            <a:ext cx="1295457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Team Ball Challenge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F8AAF4-B788-EB3A-DC0E-9D6272ADEA0F}"/>
              </a:ext>
            </a:extLst>
          </p:cNvPr>
          <p:cNvSpPr txBox="1"/>
          <p:nvPr/>
        </p:nvSpPr>
        <p:spPr>
          <a:xfrm>
            <a:off x="228600" y="7517214"/>
            <a:ext cx="1257300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chance! Try to make this your fastest time yet!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25389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5F6A-1D8D-86B5-0F21-27B11BDE7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ACB195-3E98-5217-01D7-A26EBF818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2" y="792480"/>
            <a:ext cx="2424835" cy="242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5C23E7-2CB8-589B-D099-C03BC83E674B}"/>
              </a:ext>
            </a:extLst>
          </p:cNvPr>
          <p:cNvSpPr txBox="1"/>
          <p:nvPr/>
        </p:nvSpPr>
        <p:spPr>
          <a:xfrm>
            <a:off x="193327" y="3846846"/>
            <a:ext cx="12776721" cy="46576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When did it click that you could do</a:t>
            </a:r>
            <a:b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something different to improve your time?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8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 of Adventure 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about taking on healthy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challenges &amp; not just doing what is easy,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quick or obvious.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571D8D-DCBB-0F3B-155E-71B9EF2FE1C3}"/>
              </a:ext>
            </a:extLst>
          </p:cNvPr>
          <p:cNvSpPr txBox="1"/>
          <p:nvPr/>
        </p:nvSpPr>
        <p:spPr>
          <a:xfrm>
            <a:off x="-34752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C9CAF-7C89-69C9-8B0D-87769BDBD361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C57C73-C3D9-C294-9F8E-EB4DADCDAEEB}"/>
              </a:ext>
            </a:extLst>
          </p:cNvPr>
          <p:cNvSpPr txBox="1"/>
          <p:nvPr/>
        </p:nvSpPr>
        <p:spPr>
          <a:xfrm>
            <a:off x="25113" y="1249069"/>
            <a:ext cx="1295457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Reflect &amp; Discuss</a:t>
            </a:r>
          </a:p>
        </p:txBody>
      </p: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FA081A19-857A-7691-4BF9-A9DB73BC7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362" y="902688"/>
            <a:ext cx="2698607" cy="3599900"/>
          </a:xfrm>
          <a:prstGeom prst="rect">
            <a:avLst/>
          </a:prstGeom>
          <a:effectLst>
            <a:softEdge rad="267523"/>
          </a:effectLst>
        </p:spPr>
      </p:pic>
    </p:spTree>
    <p:extLst>
      <p:ext uri="{BB962C8B-B14F-4D97-AF65-F5344CB8AC3E}">
        <p14:creationId xmlns:p14="http://schemas.microsoft.com/office/powerpoint/2010/main" val="1986609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A6FA1-C2E7-FECA-F4A1-484FF64E4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53BB1D-230A-ABAC-DF8C-85E4A238C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0" y="801807"/>
            <a:ext cx="2424835" cy="24248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FC1771-A7AA-5342-F724-9A48F4366238}"/>
              </a:ext>
            </a:extLst>
          </p:cNvPr>
          <p:cNvSpPr txBox="1"/>
          <p:nvPr/>
        </p:nvSpPr>
        <p:spPr>
          <a:xfrm>
            <a:off x="2571922" y="3077839"/>
            <a:ext cx="991129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In small groups discuss the provided scenarios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E443DC-F682-B576-9A9F-15A6F30A83B0}"/>
              </a:ext>
            </a:extLst>
          </p:cNvPr>
          <p:cNvSpPr txBox="1"/>
          <p:nvPr/>
        </p:nvSpPr>
        <p:spPr>
          <a:xfrm>
            <a:off x="1050281" y="939258"/>
            <a:ext cx="12954574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Spirit of Adventure</a:t>
            </a:r>
            <a:b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</a:b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2DCC1B-689C-4F6D-4F19-7B14579C9E6A}"/>
              </a:ext>
            </a:extLst>
          </p:cNvPr>
          <p:cNvSpPr txBox="1"/>
          <p:nvPr/>
        </p:nvSpPr>
        <p:spPr>
          <a:xfrm>
            <a:off x="-34752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CEAEFE-C094-4ABA-8BC4-5CA887D03F23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B85268-9D64-9A07-BA71-6E1B6F982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00" y="4242215"/>
            <a:ext cx="5522103" cy="43891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345AC3-7B73-97E7-809A-60BF678132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115" y="4242215"/>
            <a:ext cx="5455185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98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AC420-3EBE-8350-A642-48F7CA100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2DEBB9-B926-A851-F5B9-4C14548FE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32" y="961762"/>
            <a:ext cx="2424835" cy="24248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913D9A-DF11-F376-9135-5097495C1F43}"/>
              </a:ext>
            </a:extLst>
          </p:cNvPr>
          <p:cNvSpPr txBox="1"/>
          <p:nvPr/>
        </p:nvSpPr>
        <p:spPr>
          <a:xfrm>
            <a:off x="1314449" y="4364646"/>
            <a:ext cx="10363200" cy="28110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Goal setting is fundamental to Spirit of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Adventure. Goal setting helps us take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positive risks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create a roadmap for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success.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05D59E-7CEE-548D-D6E2-81230FE4697E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D5008-921C-A5FC-6BF3-E5097B0700CB}"/>
              </a:ext>
            </a:extLst>
          </p:cNvPr>
          <p:cNvSpPr txBox="1"/>
          <p:nvPr/>
        </p:nvSpPr>
        <p:spPr>
          <a:xfrm>
            <a:off x="0" y="8974975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42DC2E-DB6D-BF20-1BD7-656CA58C394D}"/>
              </a:ext>
            </a:extLst>
          </p:cNvPr>
          <p:cNvSpPr txBox="1"/>
          <p:nvPr/>
        </p:nvSpPr>
        <p:spPr>
          <a:xfrm>
            <a:off x="420361" y="1447088"/>
            <a:ext cx="1295457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Goal Setting</a:t>
            </a:r>
          </a:p>
        </p:txBody>
      </p:sp>
    </p:spTree>
    <p:extLst>
      <p:ext uri="{BB962C8B-B14F-4D97-AF65-F5344CB8AC3E}">
        <p14:creationId xmlns:p14="http://schemas.microsoft.com/office/powerpoint/2010/main" val="898415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E220F2-7F25-2C0E-F7EB-B689B067AFB6}"/>
              </a:ext>
            </a:extLst>
          </p:cNvPr>
          <p:cNvSpPr txBox="1"/>
          <p:nvPr/>
        </p:nvSpPr>
        <p:spPr>
          <a:xfrm>
            <a:off x="0" y="-557945"/>
            <a:ext cx="130047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br>
              <a:rPr lang="en-US" sz="5400" dirty="0"/>
            </a:br>
            <a:r>
              <a:rPr lang="en-US" sz="5400" dirty="0">
                <a:solidFill>
                  <a:schemeClr val="tx1"/>
                </a:solidFill>
                <a:latin typeface="Averia Sans Libre Light" panose="02000603000000000004" pitchFamily="2" charset="0"/>
              </a:rPr>
              <a:t>Spirit of Adventure</a:t>
            </a:r>
            <a:r>
              <a:rPr lang="en-US" sz="4800" b="1" dirty="0">
                <a:solidFill>
                  <a:schemeClr val="tx1"/>
                </a:solidFill>
                <a:latin typeface="AVERIA SANS LIBRE LIGHT" panose="02000603000000000004" pitchFamily="2" charset="0"/>
              </a:rPr>
              <a:t>: Goal Setting </a:t>
            </a:r>
            <a:endParaRPr kumimoji="0" lang="en-US" sz="54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VERIA SANS LIBRE LIGHT" panose="02000603000000000004" pitchFamily="2" charset="0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37BCC-19BD-1CF9-5D6A-DAA2CE9E3B16}"/>
              </a:ext>
            </a:extLst>
          </p:cNvPr>
          <p:cNvSpPr txBox="1"/>
          <p:nvPr/>
        </p:nvSpPr>
        <p:spPr>
          <a:xfrm>
            <a:off x="232756" y="8981960"/>
            <a:ext cx="21114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3921EE-2D64-4EA7-817A-AA937C2F1EE7}"/>
              </a:ext>
            </a:extLst>
          </p:cNvPr>
          <p:cNvSpPr txBox="1"/>
          <p:nvPr/>
        </p:nvSpPr>
        <p:spPr>
          <a:xfrm>
            <a:off x="1428375" y="5532056"/>
            <a:ext cx="10148047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</a:t>
            </a:r>
          </a:p>
          <a:p>
            <a:pPr rtl="0" latinLnBrk="1" hangingPunct="0"/>
            <a:r>
              <a:rPr lang="en-US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https://vimeo.com/1179957255/c03311e8bb</a:t>
            </a:r>
            <a:r>
              <a:rPr lang="en-US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accent4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</a:t>
            </a:r>
          </a:p>
          <a:p>
            <a:pPr rtl="0" latinLnBrk="1" hangingPunct="0"/>
            <a:r>
              <a:rPr lang="en-US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https://youtu.be/KZ6TMgHe4m0</a:t>
            </a:r>
            <a:r>
              <a:rPr lang="en-US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accent4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4BDB0A-ED2A-676C-7222-F7C521CCA7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789" y="1348963"/>
            <a:ext cx="5101217" cy="396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88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0F219-989F-CD8A-35A8-12B56FDEF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9456EE-44B6-33AC-EBE5-D63D037D9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18" y="792480"/>
            <a:ext cx="2424835" cy="24248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E853E0-7146-72E6-5BB0-D12BAF8C1F8A}"/>
              </a:ext>
            </a:extLst>
          </p:cNvPr>
          <p:cNvSpPr txBox="1"/>
          <p:nvPr/>
        </p:nvSpPr>
        <p:spPr>
          <a:xfrm>
            <a:off x="106618" y="5372698"/>
            <a:ext cx="13004800" cy="33650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400" dirty="0">
              <a:solidFill>
                <a:schemeClr val="bg1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small groups create a recipe for successful goal setting.</a:t>
            </a:r>
            <a:b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the ingredients?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long will it take?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the name of your recipe?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recipe card with lines and text&#10;&#10;Description automatically generated">
            <a:extLst>
              <a:ext uri="{FF2B5EF4-FFF2-40B4-BE49-F238E27FC236}">
                <a16:creationId xmlns:a16="http://schemas.microsoft.com/office/drawing/2014/main" id="{6DCAD49D-3141-BC83-6252-E795AD802B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212" y="1920170"/>
            <a:ext cx="5505366" cy="38076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D46F4C-5614-CC71-CF02-1593A8E1B267}"/>
              </a:ext>
            </a:extLst>
          </p:cNvPr>
          <p:cNvSpPr txBox="1"/>
          <p:nvPr/>
        </p:nvSpPr>
        <p:spPr>
          <a:xfrm>
            <a:off x="0" y="1108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8E1F81-6290-5568-2C7B-B473FF7A27B8}"/>
              </a:ext>
            </a:extLst>
          </p:cNvPr>
          <p:cNvSpPr txBox="1"/>
          <p:nvPr/>
        </p:nvSpPr>
        <p:spPr>
          <a:xfrm>
            <a:off x="0" y="8972852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A81C67-8723-4C59-1940-FBBEF9D89F44}"/>
              </a:ext>
            </a:extLst>
          </p:cNvPr>
          <p:cNvSpPr txBox="1"/>
          <p:nvPr/>
        </p:nvSpPr>
        <p:spPr>
          <a:xfrm>
            <a:off x="872720" y="801915"/>
            <a:ext cx="1295457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Goal Setting Recipe</a:t>
            </a:r>
          </a:p>
        </p:txBody>
      </p:sp>
    </p:spTree>
    <p:extLst>
      <p:ext uri="{BB962C8B-B14F-4D97-AF65-F5344CB8AC3E}">
        <p14:creationId xmlns:p14="http://schemas.microsoft.com/office/powerpoint/2010/main" val="2659177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47FA5-716C-3FFE-DAA1-EF275A04D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04041-8B82-369F-D920-3E60532C1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367" y="792481"/>
            <a:ext cx="2204288" cy="22042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85DE1D-2AE5-DAF1-43D0-7B5744E5E9B7}"/>
              </a:ext>
            </a:extLst>
          </p:cNvPr>
          <p:cNvSpPr txBox="1"/>
          <p:nvPr/>
        </p:nvSpPr>
        <p:spPr>
          <a:xfrm>
            <a:off x="1162050" y="3981450"/>
            <a:ext cx="10134599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F8B705-F932-DDAC-5497-73CC97DDC358}"/>
              </a:ext>
            </a:extLst>
          </p:cNvPr>
          <p:cNvSpPr txBox="1"/>
          <p:nvPr/>
        </p:nvSpPr>
        <p:spPr>
          <a:xfrm>
            <a:off x="372977" y="2702997"/>
            <a:ext cx="12258845" cy="62581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healthy/positive risk are you willing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to take at school this month?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Risk isn’t about being reckless—it’s about being</a:t>
            </a:r>
            <a:br>
              <a:rPr lang="en-US" sz="4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willing to try, make mistakes along the way, &amp; persevere</a:t>
            </a:r>
            <a:br>
              <a:rPr lang="en-US" sz="4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move forward. That’s where growth happens.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accent4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are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ideal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outcomes of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healthy/positive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risk you ar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willing to take? What will you do if you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aren’t immediately successful?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1ECD06-EA33-C75A-A829-5AEC2A561529}"/>
              </a:ext>
            </a:extLst>
          </p:cNvPr>
          <p:cNvSpPr txBox="1"/>
          <p:nvPr/>
        </p:nvSpPr>
        <p:spPr>
          <a:xfrm>
            <a:off x="466320" y="1317208"/>
            <a:ext cx="12954574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Spirit of Adventure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AF6922-4F94-54A5-B92F-CAEC51E84096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017D85-7802-25C6-7EEC-4B227B03B98A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860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54305-F962-7FB9-F3D8-0A08050F7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E8A370-A360-9E97-E1DB-71E3F747857F}"/>
              </a:ext>
            </a:extLst>
          </p:cNvPr>
          <p:cNvSpPr/>
          <p:nvPr/>
        </p:nvSpPr>
        <p:spPr>
          <a:xfrm>
            <a:off x="0" y="5607808"/>
            <a:ext cx="13165220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Curiosity &amp; Creativity</a:t>
            </a:r>
          </a:p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Spirit of Adventure</a:t>
            </a: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368ED213-C813-332C-01C5-EE61A8975D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352" y="7790439"/>
            <a:ext cx="6546096" cy="11033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EBD7AC-B9A3-F5EE-718D-9C2470109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464" y="859848"/>
            <a:ext cx="4374292" cy="4374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9023B1-99C3-3837-36AE-CC2F50CD68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48" y="1334763"/>
            <a:ext cx="2763983" cy="2743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E44BE6-0CAF-D6F2-72F2-CDA54C9886D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0697" y="1319682"/>
            <a:ext cx="2763984" cy="2743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D780FB-0395-0890-8AFF-1517B1C4C263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92B51-563E-C7F1-0962-13688EFDB861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2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233799</TotalTime>
  <Words>747</Words>
  <Application>Microsoft Macintosh PowerPoint</Application>
  <PresentationFormat>Custom</PresentationFormat>
  <Paragraphs>129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AVERIA SANS LIBRE LIGHT</vt:lpstr>
      <vt:lpstr>AVERIA SANS LIBRE LIGHT</vt:lpstr>
      <vt:lpstr>Calibri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793</cp:revision>
  <cp:lastPrinted>2023-09-13T00:39:51Z</cp:lastPrinted>
  <dcterms:modified xsi:type="dcterms:W3CDTF">2026-04-03T18:52:35Z</dcterms:modified>
</cp:coreProperties>
</file>