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1403" r:id="rId2"/>
    <p:sldId id="1023" r:id="rId3"/>
    <p:sldId id="1216" r:id="rId4"/>
    <p:sldId id="1267" r:id="rId5"/>
    <p:sldId id="932" r:id="rId6"/>
    <p:sldId id="1040" r:id="rId7"/>
    <p:sldId id="1030" r:id="rId8"/>
    <p:sldId id="1214" r:id="rId9"/>
    <p:sldId id="1215" r:id="rId10"/>
    <p:sldId id="934" r:id="rId11"/>
    <p:sldId id="1185" r:id="rId12"/>
    <p:sldId id="1028" r:id="rId13"/>
    <p:sldId id="450" r:id="rId14"/>
    <p:sldId id="365" r:id="rId15"/>
    <p:sldId id="490" r:id="rId16"/>
    <p:sldId id="359" r:id="rId17"/>
    <p:sldId id="935" r:id="rId18"/>
    <p:sldId id="483" r:id="rId19"/>
    <p:sldId id="472" r:id="rId20"/>
    <p:sldId id="937" r:id="rId21"/>
    <p:sldId id="491" r:id="rId22"/>
    <p:sldId id="750" r:id="rId23"/>
    <p:sldId id="1399" r:id="rId24"/>
    <p:sldId id="455" r:id="rId25"/>
    <p:sldId id="456" r:id="rId26"/>
    <p:sldId id="453" r:id="rId27"/>
    <p:sldId id="465" r:id="rId28"/>
    <p:sldId id="464" r:id="rId29"/>
    <p:sldId id="452" r:id="rId30"/>
    <p:sldId id="454" r:id="rId31"/>
    <p:sldId id="466" r:id="rId32"/>
    <p:sldId id="1338" r:id="rId33"/>
    <p:sldId id="1039" r:id="rId34"/>
    <p:sldId id="1401" r:id="rId35"/>
    <p:sldId id="461" r:id="rId36"/>
    <p:sldId id="798" r:id="rId37"/>
    <p:sldId id="1398" r:id="rId38"/>
    <p:sldId id="887" r:id="rId39"/>
    <p:sldId id="370" r:id="rId40"/>
    <p:sldId id="754" r:id="rId41"/>
    <p:sldId id="1339" r:id="rId42"/>
    <p:sldId id="889" r:id="rId43"/>
    <p:sldId id="379" r:id="rId44"/>
    <p:sldId id="504" r:id="rId45"/>
    <p:sldId id="506" r:id="rId46"/>
    <p:sldId id="1356" r:id="rId47"/>
    <p:sldId id="848" r:id="rId48"/>
    <p:sldId id="1404" r:id="rId49"/>
    <p:sldId id="1405" r:id="rId50"/>
    <p:sldId id="1392" r:id="rId51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F0F8"/>
    <a:srgbClr val="C1E3FF"/>
    <a:srgbClr val="97C72B"/>
    <a:srgbClr val="21A64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8" autoAdjust="0"/>
    <p:restoredTop sz="78231" autoAdjust="0"/>
  </p:normalViewPr>
  <p:slideViewPr>
    <p:cSldViewPr snapToGrid="0" snapToObjects="1">
      <p:cViewPr varScale="1">
        <p:scale>
          <a:sx n="69" d="100"/>
          <a:sy n="69" d="100"/>
        </p:scale>
        <p:origin x="2480" y="20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3/24/25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884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33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50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82251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41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75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5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86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31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15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41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07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48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794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6091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838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68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2191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989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45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4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584200"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6" r:id="rId3"/>
    <p:sldLayoutId id="2147483657" r:id="rId4"/>
    <p:sldLayoutId id="2147483658" r:id="rId5"/>
    <p:sldLayoutId id="2147483662" r:id="rId6"/>
    <p:sldLayoutId id="2147483665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10.png"/><Relationship Id="rId7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tiff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oE9dKobjZU" TargetMode="External"/><Relationship Id="rId2" Type="http://schemas.openxmlformats.org/officeDocument/2006/relationships/hyperlink" Target="http://vimeo.com/qisva/listening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5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YKcvRfxK0o" TargetMode="External"/><Relationship Id="rId2" Type="http://schemas.openxmlformats.org/officeDocument/2006/relationships/hyperlink" Target="http://vimeo.com/qisva/time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youtu.be/Yl3JrRtyGHc" TargetMode="External"/><Relationship Id="rId4" Type="http://schemas.openxmlformats.org/officeDocument/2006/relationships/hyperlink" Target="http://vimeo.com/qisva/connection1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imeo.com/qisva/connections2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vimeo.com/qisva/connections3" TargetMode="External"/><Relationship Id="rId4" Type="http://schemas.openxmlformats.org/officeDocument/2006/relationships/hyperlink" Target="http://vimeo.com/qisva/connections2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imeo.com/qisva/connections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imeo.com/qisva/connections5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imeo.com/qisva/connections6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imeo.com/qisva/connections7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imeo.com/qisva/connections8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vimeo.com/qisva/connections9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if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TvZCdUP7N4" TargetMode="External"/><Relationship Id="rId2" Type="http://schemas.openxmlformats.org/officeDocument/2006/relationships/hyperlink" Target="https://vimeo.com/qisva/together" TargetMode="Externa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quagliainstitute.org/canoga-park-high-school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048" y="6761879"/>
            <a:ext cx="13004800" cy="1239308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Dr. Lisa Lande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March 20, 2025</a:t>
            </a: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80211" y="4781062"/>
            <a:ext cx="13165220" cy="179330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Voice Process:</a:t>
            </a:r>
            <a:br>
              <a:rPr lang="en-US" sz="54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54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Listen, Learn, Lead</a:t>
            </a:r>
            <a:endParaRPr lang="en-US" sz="5400" b="1" spc="213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53" y="8237804"/>
            <a:ext cx="8070493" cy="13602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F6E6C9-6F03-D071-4705-CB046897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606" y="286567"/>
            <a:ext cx="4999714" cy="4306983"/>
          </a:xfrm>
          <a:prstGeom prst="rect">
            <a:avLst/>
          </a:prstGeom>
          <a:effectLst>
            <a:softEdge rad="120889"/>
          </a:effectLst>
        </p:spPr>
      </p:pic>
    </p:spTree>
    <p:extLst>
      <p:ext uri="{BB962C8B-B14F-4D97-AF65-F5344CB8AC3E}">
        <p14:creationId xmlns:p14="http://schemas.microsoft.com/office/powerpoint/2010/main" val="85252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52FE27-4572-6842-8CCD-F22922DC4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62" y="323233"/>
            <a:ext cx="11528283" cy="8538135"/>
          </a:xfrm>
          <a:prstGeom prst="rect">
            <a:avLst/>
          </a:prstGeo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99136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48ADEE-BFE9-844F-AD99-F67EEFF12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53" y="742461"/>
            <a:ext cx="8565661" cy="8565661"/>
          </a:xfrm>
          <a:prstGeom prst="rect">
            <a:avLst/>
          </a:prstGeom>
          <a:effectLst>
            <a:softEdge rad="130980"/>
          </a:effectLst>
        </p:spPr>
      </p:pic>
    </p:spTree>
    <p:extLst>
      <p:ext uri="{BB962C8B-B14F-4D97-AF65-F5344CB8AC3E}">
        <p14:creationId xmlns:p14="http://schemas.microsoft.com/office/powerpoint/2010/main" val="233601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5595" y="576551"/>
            <a:ext cx="9775371" cy="2590167"/>
          </a:xfrm>
        </p:spPr>
        <p:txBody>
          <a:bodyPr anchor="ctr"/>
          <a:lstStyle/>
          <a:p>
            <a:pPr rtl="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Learning Intention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We are learning about the the School Voice Process &amp; how it can support our efforts to amplify student voice.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238602" y="3437828"/>
            <a:ext cx="12439847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Success Criteria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Discover the components &amp; nuances of the School Voice Process: Listen, Learn, Lead.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Consider how the School Voice Process can contribute</a:t>
            </a:r>
            <a:b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to fostering a positive school culture &amp; an effective</a:t>
            </a:r>
            <a:b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learning environment.</a:t>
            </a:r>
          </a:p>
          <a:p>
            <a:pPr algn="l" rtl="0" latinLnBrk="1" hangingPunct="0"/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Apply what has been learned about the School Voice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Process to efforts at your school to amplify Student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Voice &amp; support </a:t>
            </a:r>
            <a:r>
              <a:rPr lang="en-US" sz="2800" u="sng" dirty="0">
                <a:solidFill>
                  <a:schemeClr val="bg1"/>
                </a:solidFill>
                <a:latin typeface="Chalkduster"/>
                <a:cs typeface="Chalkduster"/>
              </a:rPr>
              <a:t>all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students in reaching their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fullest potential. 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Today will be a home run for me if…</a:t>
            </a:r>
          </a:p>
          <a:p>
            <a:pPr algn="l" rtl="0" latinLnBrk="1" hangingPunct="0"/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170CB401-DE34-97B8-AF47-291746D77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624">
            <a:off x="492383" y="197472"/>
            <a:ext cx="2961947" cy="3702434"/>
          </a:xfrm>
          <a:prstGeom prst="rect">
            <a:avLst/>
          </a:prstGeom>
          <a:effectLst>
            <a:softEdge rad="216102"/>
          </a:effectLst>
        </p:spPr>
      </p:pic>
    </p:spTree>
    <p:extLst>
      <p:ext uri="{BB962C8B-B14F-4D97-AF65-F5344CB8AC3E}">
        <p14:creationId xmlns:p14="http://schemas.microsoft.com/office/powerpoint/2010/main" val="274416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65845" y="5355024"/>
            <a:ext cx="1169764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What do you remember from our last session? </a:t>
            </a: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  <a:sym typeface="Wingdings" pitchFamily="2" charset="2"/>
              </a:rPr>
              <a:t></a:t>
            </a:r>
            <a:endParaRPr lang="en-US" sz="54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5703303" y="1050791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Quick Review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814F7-DE72-FD48-A81C-15DC2C3D8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8523">
            <a:off x="796857" y="1035060"/>
            <a:ext cx="4249972" cy="2749982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776040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0072" y="701156"/>
            <a:ext cx="1042966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 Map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02763F-1A83-8F47-B36D-284D4C49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6849">
            <a:off x="722795" y="2757008"/>
            <a:ext cx="4623307" cy="5997803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A025F8-0D29-A14E-ABC2-8A98C5977C0A}"/>
              </a:ext>
            </a:extLst>
          </p:cNvPr>
          <p:cNvSpPr txBox="1"/>
          <p:nvPr/>
        </p:nvSpPr>
        <p:spPr>
          <a:xfrm>
            <a:off x="5638801" y="3015508"/>
            <a:ext cx="6921461" cy="511729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Create a map that reflects your journey with Student Voice.</a:t>
            </a:r>
            <a:b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-Key Understandings</a:t>
            </a:r>
          </a:p>
          <a:p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-Important Experiences</a:t>
            </a:r>
          </a:p>
          <a:p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-Moments of Triumph</a:t>
            </a:r>
          </a:p>
          <a:p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-Epic Challenges</a:t>
            </a:r>
          </a:p>
          <a:p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-Next Destination</a:t>
            </a:r>
          </a:p>
        </p:txBody>
      </p:sp>
    </p:spTree>
    <p:extLst>
      <p:ext uri="{BB962C8B-B14F-4D97-AF65-F5344CB8AC3E}">
        <p14:creationId xmlns:p14="http://schemas.microsoft.com/office/powerpoint/2010/main" val="36289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0194" y="303590"/>
            <a:ext cx="1042966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 Map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8" name="Picture 7" descr="Text, whiteboard&#10;&#10;Description automatically generated">
            <a:extLst>
              <a:ext uri="{FF2B5EF4-FFF2-40B4-BE49-F238E27FC236}">
                <a16:creationId xmlns:a16="http://schemas.microsoft.com/office/drawing/2014/main" id="{19B463E4-D455-BD46-BEDB-2C2A2E986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05" y="1292087"/>
            <a:ext cx="11069982" cy="8302487"/>
          </a:xfrm>
          <a:prstGeom prst="rect">
            <a:avLst/>
          </a:prstGeom>
          <a:effectLst>
            <a:softEdge rad="465046"/>
          </a:effectLst>
        </p:spPr>
      </p:pic>
    </p:spTree>
    <p:extLst>
      <p:ext uri="{BB962C8B-B14F-4D97-AF65-F5344CB8AC3E}">
        <p14:creationId xmlns:p14="http://schemas.microsoft.com/office/powerpoint/2010/main" val="39042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0072" y="701156"/>
            <a:ext cx="1042966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 Map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00D7C4-6917-1145-8B27-36CE81EAAA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8" r="3347"/>
          <a:stretch/>
        </p:blipFill>
        <p:spPr>
          <a:xfrm>
            <a:off x="1746372" y="2271250"/>
            <a:ext cx="9373913" cy="6921911"/>
          </a:xfrm>
          <a:prstGeom prst="rect">
            <a:avLst/>
          </a:prstGeom>
          <a:effectLst>
            <a:softEdge rad="104705"/>
          </a:effectLst>
        </p:spPr>
      </p:pic>
    </p:spTree>
    <p:extLst>
      <p:ext uri="{BB962C8B-B14F-4D97-AF65-F5344CB8AC3E}">
        <p14:creationId xmlns:p14="http://schemas.microsoft.com/office/powerpoint/2010/main" val="94792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649978" y="311636"/>
            <a:ext cx="11178856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Advocate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Self-Assessment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1520-8A3B-0D44-BEF8-3DA8869BC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6740">
            <a:off x="623375" y="544749"/>
            <a:ext cx="2001589" cy="311285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8C0E2-1544-E748-AF46-C0BCFB01B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CF258A-021B-B04F-B432-657090F709B8}"/>
              </a:ext>
            </a:extLst>
          </p:cNvPr>
          <p:cNvSpPr txBox="1"/>
          <p:nvPr/>
        </p:nvSpPr>
        <p:spPr>
          <a:xfrm>
            <a:off x="-3396910" y="6477050"/>
            <a:ext cx="12790790" cy="2964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What did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you learn?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lang="en-US" sz="54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0A7D58-F4D3-A840-BD6C-24BD86EB8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0718">
            <a:off x="6070068" y="3439771"/>
            <a:ext cx="4459481" cy="55562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12A01A-3790-7746-9B3D-E8056FDDC7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9843">
            <a:off x="7874599" y="2580516"/>
            <a:ext cx="4666017" cy="56008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A46460-915A-CCAC-0BE6-EF1BC30B25A3}"/>
              </a:ext>
            </a:extLst>
          </p:cNvPr>
          <p:cNvSpPr txBox="1"/>
          <p:nvPr/>
        </p:nvSpPr>
        <p:spPr>
          <a:xfrm>
            <a:off x="-3396910" y="5003109"/>
            <a:ext cx="12790790" cy="2964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Complete the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Self-Assessment.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lang="en-US" sz="54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909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649978" y="311636"/>
            <a:ext cx="11178856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Self-Assessment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1520-8A3B-0D44-BEF8-3DA8869BC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6740">
            <a:off x="623375" y="544749"/>
            <a:ext cx="2001589" cy="311285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8C0E2-1544-E748-AF46-C0BCFB01B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CF258A-021B-B04F-B432-657090F709B8}"/>
              </a:ext>
            </a:extLst>
          </p:cNvPr>
          <p:cNvSpPr txBox="1"/>
          <p:nvPr/>
        </p:nvSpPr>
        <p:spPr>
          <a:xfrm>
            <a:off x="0" y="4418806"/>
            <a:ext cx="5705856" cy="567334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Consider having your students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complete this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“Understanding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</a:t>
            </a: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e Power of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My Voice”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self-assessment.</a:t>
            </a:r>
            <a:endParaRPr kumimoji="0" lang="en-US" sz="4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711306-34ED-FF42-B571-5C159E748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7254">
            <a:off x="5934456" y="3173441"/>
            <a:ext cx="4783500" cy="62374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B8CC29-332C-2F4D-B081-AF5B382EEE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69">
            <a:off x="7872984" y="2259330"/>
            <a:ext cx="4720834" cy="618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90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 rot="499267">
            <a:off x="3437109" y="2687415"/>
            <a:ext cx="10429663" cy="4747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Time to journey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 &amp; explore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Voice Process:</a:t>
            </a:r>
          </a:p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Listen, Learn,</a:t>
            </a:r>
          </a:p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&amp; Lead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02763F-1A83-8F47-B36D-284D4C49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3637">
            <a:off x="514802" y="2302325"/>
            <a:ext cx="4172697" cy="5413228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37843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3144117" y="8337129"/>
            <a:ext cx="6716578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FFFFFF"/>
                </a:solidFill>
              </a:rPr>
              <a:t>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9" grpId="0" animBg="1"/>
      <p:bldP spid="22" grpId="0" animBg="1"/>
      <p:bldP spid="25" grpId="0" animBg="1"/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72697">
            <a:off x="1726820" y="1654656"/>
            <a:ext cx="12209079" cy="24971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Let’s Dive Deeper</a:t>
            </a:r>
            <a:r>
              <a:rPr lang="is-I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…</a:t>
            </a:r>
            <a:br>
              <a:rPr lang="en-US" sz="3600" dirty="0">
                <a:solidFill>
                  <a:srgbClr val="97C72B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br>
              <a:rPr lang="en-US" sz="3600" dirty="0">
                <a:solidFill>
                  <a:srgbClr val="97C72B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sz="80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2FF438-74AD-2F44-8E78-E8DC75B5F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858" y="2334126"/>
            <a:ext cx="5057639" cy="6545179"/>
          </a:xfrm>
          <a:prstGeom prst="rect">
            <a:avLst/>
          </a:prstGeom>
          <a:effectLst>
            <a:softEdge rad="2413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95221B-91FC-1243-A9BD-A5C09DFA8F24}"/>
              </a:ext>
            </a:extLst>
          </p:cNvPr>
          <p:cNvSpPr txBox="1"/>
          <p:nvPr/>
        </p:nvSpPr>
        <p:spPr>
          <a:xfrm>
            <a:off x="7704139" y="3437823"/>
            <a:ext cx="7327839" cy="41498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l" rtl="0" latinLnBrk="1" hangingPunct="0"/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  <a:p>
            <a:pPr algn="l" rtl="0" latinLnBrk="1" hangingPunct="0"/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  <a:p>
            <a:pPr algn="l" rtl="0" latinLnBrk="1" hangingPunct="0"/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887AC9-BA65-C94F-B848-F5E2DBCAE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8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pic>
        <p:nvPicPr>
          <p:cNvPr id="5" name="Picture 4" descr="IMG_0342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815" y="2791326"/>
            <a:ext cx="4635141" cy="5496402"/>
          </a:xfrm>
          <a:prstGeom prst="rect">
            <a:avLst/>
          </a:prstGeom>
          <a:effectLst>
            <a:glow rad="127000">
              <a:schemeClr val="tx1">
                <a:alpha val="21000"/>
              </a:schemeClr>
            </a:glow>
            <a:reflection endPos="0" dir="5400000" sy="-100000" algn="bl" rotWithShape="0"/>
            <a:softEdge rad="508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AD3492-0154-A543-B1EF-68E6DD781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4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661479" y="273851"/>
            <a:ext cx="14230310" cy="1385702"/>
          </a:xfrm>
        </p:spPr>
        <p:txBody>
          <a:bodyPr lIns="91436" tIns="45719" rIns="91436" bIns="45719"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The Art of </a:t>
            </a:r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Listening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D7F28B-5E18-B2EF-2B34-1FB27A2FAE47}"/>
              </a:ext>
            </a:extLst>
          </p:cNvPr>
          <p:cNvSpPr txBox="1"/>
          <p:nvPr/>
        </p:nvSpPr>
        <p:spPr>
          <a:xfrm>
            <a:off x="1428376" y="2107489"/>
            <a:ext cx="10148047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http://vimeo.com/qisva/listening</a:t>
            </a:r>
            <a:endParaRPr lang="en-US" b="1" i="0" dirty="0">
              <a:solidFill>
                <a:schemeClr val="tx1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https://youtu.be/ooE9dKobjZU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5AE6E8-8E02-0730-B829-8796AC4F662E}"/>
              </a:ext>
            </a:extLst>
          </p:cNvPr>
          <p:cNvSpPr txBox="1">
            <a:spLocks/>
          </p:cNvSpPr>
          <p:nvPr/>
        </p:nvSpPr>
        <p:spPr>
          <a:xfrm>
            <a:off x="-1226926" y="8406357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36499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389305"/>
            <a:ext cx="12545616" cy="6750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Reach out &amp; listen to voices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you typically don’t hear from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Stay focused (put away your phone!)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Be genuine &amp; truly interested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Engage in 2-way conversations that are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life-giving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Be perpetually open to new ideas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BF520-3F75-9243-8DB5-A5076B96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49439" y="2085533"/>
            <a:ext cx="8847259" cy="57656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Round 1: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Find a partner &amp;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assign one person to be the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Describer, &amp; one person to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be the Artist. Sit back to back.  Without looking or asking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questions, describe to your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partner how to replicate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your picture.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5" name="Picture 4" descr="IMG_69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8633">
            <a:off x="8668059" y="2941208"/>
            <a:ext cx="3822888" cy="491765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54771" y="261257"/>
            <a:ext cx="11580959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 Time!</a:t>
            </a:r>
          </a:p>
          <a:p>
            <a:pPr defTabSz="914400">
              <a:lnSpc>
                <a:spcPct val="130000"/>
              </a:lnSpc>
            </a:pP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Drawing Dictations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4A027A-AE5C-F048-B33F-293E30FF9216}"/>
              </a:ext>
            </a:extLst>
          </p:cNvPr>
          <p:cNvSpPr txBox="1"/>
          <p:nvPr/>
        </p:nvSpPr>
        <p:spPr>
          <a:xfrm>
            <a:off x="0" y="6570076"/>
            <a:ext cx="8847259" cy="299569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Round 2: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Switch roles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(Describer &amp; Artist) &amp;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repeat, but this time you 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can ask clarifying questions.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D04D6B-4E60-D540-B0C5-4B9801F28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IMG_6943.JPG">
            <a:extLst>
              <a:ext uri="{FF2B5EF4-FFF2-40B4-BE49-F238E27FC236}">
                <a16:creationId xmlns:a16="http://schemas.microsoft.com/office/drawing/2014/main" id="{7AF861E4-E3E7-C24C-90E9-6EA94DEE4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0966">
            <a:off x="189389" y="5767"/>
            <a:ext cx="2877556" cy="3096336"/>
          </a:xfrm>
          <a:prstGeom prst="rect">
            <a:avLst/>
          </a:prstGeom>
          <a:effectLst>
            <a:softEdge rad="368300"/>
          </a:effectLst>
        </p:spPr>
      </p:pic>
    </p:spTree>
    <p:extLst>
      <p:ext uri="{BB962C8B-B14F-4D97-AF65-F5344CB8AC3E}">
        <p14:creationId xmlns:p14="http://schemas.microsoft.com/office/powerpoint/2010/main" val="77430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87680" y="2120054"/>
            <a:ext cx="7477760" cy="157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0935" y="5283398"/>
            <a:ext cx="12395198" cy="497879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chemeClr val="bg1"/>
                </a:solidFill>
                <a:latin typeface="Chalkduster"/>
                <a:cs typeface="Chalkduster"/>
              </a:rPr>
              <a:t>What are the biggest challenges/barriers to effectively “listening”</a:t>
            </a:r>
            <a:br>
              <a:rPr lang="en-US" sz="63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6300" dirty="0">
                <a:solidFill>
                  <a:schemeClr val="bg1"/>
                </a:solidFill>
                <a:latin typeface="Chalkduster"/>
                <a:cs typeface="Chalkduster"/>
              </a:rPr>
              <a:t>to students?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3" name="Picture 2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9922">
            <a:off x="8262469" y="814879"/>
            <a:ext cx="2934973" cy="3324992"/>
          </a:xfrm>
          <a:prstGeom prst="rect">
            <a:avLst/>
          </a:prstGeom>
          <a:effectLst>
            <a:softEdge rad="74923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B57430-692D-0A8C-FB61-F268692C6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97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0" y="3078558"/>
            <a:ext cx="6607192" cy="70583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rgbClr val="FFFF00"/>
                </a:solidFill>
                <a:latin typeface="Chalkduster" panose="03050602040202020205" pitchFamily="66" charset="77"/>
              </a:rPr>
              <a:t>What are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your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strengths </a:t>
            </a:r>
            <a:r>
              <a:rPr lang="en-US" sz="4000" dirty="0">
                <a:solidFill>
                  <a:srgbClr val="FFFF00"/>
                </a:solidFill>
                <a:latin typeface="Chalkduster" panose="03050602040202020205" pitchFamily="66" charset="77"/>
              </a:rPr>
              <a:t>&amp;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opportunities when it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comes to 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listening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to students?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How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are</a:t>
            </a: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you building</a:t>
            </a:r>
            <a:b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trust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positive</a:t>
            </a:r>
            <a:b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relationships with</a:t>
            </a:r>
            <a:b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ALL students?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165974" y="395321"/>
            <a:ext cx="603504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392993" y="129395"/>
            <a:ext cx="1734826" cy="269517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44E0EED7-A961-ED47-8C73-C74E7B0188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423" y="1023256"/>
            <a:ext cx="5818069" cy="752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870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372448" y="1212732"/>
            <a:ext cx="5960535" cy="2648051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pic>
        <p:nvPicPr>
          <p:cNvPr id="6" name="Picture 5" descr="IMG_028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161">
            <a:off x="5599429" y="817969"/>
            <a:ext cx="5641154" cy="7823311"/>
          </a:xfrm>
          <a:prstGeom prst="rect">
            <a:avLst/>
          </a:prstGeom>
          <a:effectLst>
            <a:glow rad="711200">
              <a:srgbClr val="FFFF00">
                <a:alpha val="20000"/>
              </a:srgbClr>
            </a:glow>
            <a:reflection blurRad="152400" stA="73000" endPos="33000" dir="5400000" sy="-100000" algn="bl" rotWithShape="0"/>
            <a:softEdge rad="596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51EBB4-DB96-2F40-9822-561BF3D5B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8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475091"/>
            <a:ext cx="12070770" cy="1385703"/>
          </a:xfrm>
        </p:spPr>
        <p:txBody>
          <a:bodyPr/>
          <a:lstStyle/>
          <a:p>
            <a:pPr lvl="0">
              <a:defRPr sz="1800"/>
            </a:pPr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Taking Time to Learn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07C834-21E8-9742-9FAD-841BD2F0A27D}"/>
              </a:ext>
            </a:extLst>
          </p:cNvPr>
          <p:cNvSpPr txBox="1">
            <a:spLocks/>
          </p:cNvSpPr>
          <p:nvPr/>
        </p:nvSpPr>
        <p:spPr>
          <a:xfrm>
            <a:off x="-1371600" y="8680208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6E513B-BCF5-60F2-25E0-7919D508335B}"/>
              </a:ext>
            </a:extLst>
          </p:cNvPr>
          <p:cNvSpPr txBox="1"/>
          <p:nvPr/>
        </p:nvSpPr>
        <p:spPr>
          <a:xfrm>
            <a:off x="1518023" y="2152314"/>
            <a:ext cx="9968753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vimeo.com/qisva/time </a:t>
            </a:r>
            <a:b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https://youtu.be/tYKcvRfxK0o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5286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85301" y="3821273"/>
            <a:ext cx="11697649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Find the connection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between the 4 individual pictures</a:t>
            </a: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845649" y="527258"/>
            <a:ext cx="7959200" cy="22570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 Time!</a:t>
            </a:r>
          </a:p>
          <a:p>
            <a:pPr rtl="0" latinLnBrk="1" hangingPunct="0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Connections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IMG_6943.JPG">
            <a:extLst>
              <a:ext uri="{FF2B5EF4-FFF2-40B4-BE49-F238E27FC236}">
                <a16:creationId xmlns:a16="http://schemas.microsoft.com/office/drawing/2014/main" id="{7D55E624-94F6-A74B-A07C-68530EF20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0966">
            <a:off x="189389" y="5767"/>
            <a:ext cx="2877556" cy="3096336"/>
          </a:xfrm>
          <a:prstGeom prst="rect">
            <a:avLst/>
          </a:prstGeom>
          <a:effectLst>
            <a:softEdge rad="368300"/>
          </a:effectLst>
        </p:spPr>
      </p:pic>
    </p:spTree>
    <p:extLst>
      <p:ext uri="{BB962C8B-B14F-4D97-AF65-F5344CB8AC3E}">
        <p14:creationId xmlns:p14="http://schemas.microsoft.com/office/powerpoint/2010/main" val="3517562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CF4D83-7378-0DAD-3A71-DA7BA55808B6}"/>
              </a:ext>
            </a:extLst>
          </p:cNvPr>
          <p:cNvSpPr txBox="1"/>
          <p:nvPr/>
        </p:nvSpPr>
        <p:spPr>
          <a:xfrm>
            <a:off x="1625600" y="2089560"/>
            <a:ext cx="9753599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vimeo.com/qisva/connection1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https://youtu.be/Yl3JrRtyGHc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(all 9 slides)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068DF6-0994-BF7D-700E-82DEFA0EC20C}"/>
              </a:ext>
            </a:extLst>
          </p:cNvPr>
          <p:cNvSpPr txBox="1"/>
          <p:nvPr/>
        </p:nvSpPr>
        <p:spPr>
          <a:xfrm>
            <a:off x="0" y="537446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8426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F6E88F-4C0C-5E4C-9B51-F7D855418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762176-6971-DD9D-D91D-529AD4521D0C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vimeo.com/qisva/connections2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55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1D803-834A-714C-A94D-0D517016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40BEE4-5439-8651-D951-58290DD975D8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</a:t>
            </a:r>
            <a:r>
              <a:rPr lang="en-US" b="1" i="0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eo.com</a:t>
            </a: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/qisva/connections3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7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F20A2C-E84D-1E48-9FD8-D70763246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646787-35B7-4D67-775C-02DA77EE3A92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vimeo.com/qisva/connections4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49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F7310A-AD02-C04A-90BF-9CD5B34BD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DB36DB-189A-A96F-E518-591519FEA7F9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vimeo.com/qisva/connections5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15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771262-EE9A-D946-9BE8-E52C8C9D1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5A7F80-FD0C-79B4-DD44-6A10DD10B993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vimeo.com/qisva/connections6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4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294126-8BB0-2B4A-A57E-77605B212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681685-5D6C-C026-41CD-D94A77956C7A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vimeo.com/qisva/connections7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3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EFBCB0-60AE-824D-9E8C-0A6E27D8C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0A5CA8-58D4-7366-660A-F51F16AC8E36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vimeo.com/qisva/connections8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1D803-834A-714C-A94D-0D517016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E579DA-9FEC-606A-131E-86D690275820}"/>
              </a:ext>
            </a:extLst>
          </p:cNvPr>
          <p:cNvSpPr txBox="1"/>
          <p:nvPr/>
        </p:nvSpPr>
        <p:spPr>
          <a:xfrm>
            <a:off x="1625600" y="3378038"/>
            <a:ext cx="975359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vimeo.com/qisva/connections9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2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52490" y="3319291"/>
            <a:ext cx="12326238" cy="59195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Pick a word that reflects your hopes &amp; dreams for </a:t>
            </a: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Student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  <a:t>Voice at Canoga Park</a:t>
            </a:r>
            <a:br>
              <a:rPr lang="en-US" sz="5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&amp; create 4 images.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Can the group guess</a:t>
            </a:r>
            <a:b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your word?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808325" y="508596"/>
            <a:ext cx="8108489" cy="22570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 Time!</a:t>
            </a:r>
          </a:p>
          <a:p>
            <a:pPr rtl="0" latinLnBrk="1" hangingPunct="0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Your Connections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IMG_6943.JPG">
            <a:extLst>
              <a:ext uri="{FF2B5EF4-FFF2-40B4-BE49-F238E27FC236}">
                <a16:creationId xmlns:a16="http://schemas.microsoft.com/office/drawing/2014/main" id="{7D55E624-94F6-A74B-A07C-68530EF20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0966">
            <a:off x="495068" y="254693"/>
            <a:ext cx="2567713" cy="2762936"/>
          </a:xfrm>
          <a:prstGeom prst="rect">
            <a:avLst/>
          </a:prstGeom>
          <a:effectLst>
            <a:softEdge rad="231652"/>
          </a:effectLst>
        </p:spPr>
      </p:pic>
    </p:spTree>
    <p:extLst>
      <p:ext uri="{BB962C8B-B14F-4D97-AF65-F5344CB8AC3E}">
        <p14:creationId xmlns:p14="http://schemas.microsoft.com/office/powerpoint/2010/main" val="1143564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06341" y="901558"/>
            <a:ext cx="7477760" cy="157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1" y="3585225"/>
            <a:ext cx="12395198" cy="594829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voices might you still need to learn from?</a:t>
            </a:r>
          </a:p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students are easiest &amp; which are the most challenging for you to listen to &amp; learn from? </a:t>
            </a: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3" name="Picture 2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2654">
            <a:off x="8271306" y="392299"/>
            <a:ext cx="2601379" cy="2947068"/>
          </a:xfrm>
          <a:prstGeom prst="rect">
            <a:avLst/>
          </a:prstGeom>
          <a:effectLst>
            <a:softEdge rad="74923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B57430-692D-0A8C-FB61-F268692C6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337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747899"/>
            <a:ext cx="13004800" cy="78585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Ask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questions for clarity &amp; take notes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Move from a place of judgement to wonder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you can learn from anyone</a:t>
            </a:r>
            <a:b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regardless of age, position, or any factor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Follow up &amp; communicate what you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LEARNED from listening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Be prepared to change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Do not fear what you do not know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AF50B-2307-4A41-B25A-803C4DDF1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6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424147" y="738664"/>
            <a:ext cx="7959200" cy="22570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 Time!</a:t>
            </a:r>
          </a:p>
          <a:p>
            <a:pPr rtl="0" latinLnBrk="1" hangingPunct="0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Why Why Why?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IMG_6943.JPG">
            <a:extLst>
              <a:ext uri="{FF2B5EF4-FFF2-40B4-BE49-F238E27FC236}">
                <a16:creationId xmlns:a16="http://schemas.microsoft.com/office/drawing/2014/main" id="{7D55E624-94F6-A74B-A07C-68530EF20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0966">
            <a:off x="357202" y="319009"/>
            <a:ext cx="2877556" cy="3096336"/>
          </a:xfrm>
          <a:prstGeom prst="rect">
            <a:avLst/>
          </a:prstGeom>
          <a:effectLst>
            <a:softEdge rad="190748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282CF1-E4A7-41E7-7922-7AF755A281A0}"/>
              </a:ext>
            </a:extLst>
          </p:cNvPr>
          <p:cNvSpPr txBox="1"/>
          <p:nvPr/>
        </p:nvSpPr>
        <p:spPr>
          <a:xfrm>
            <a:off x="476642" y="3589555"/>
            <a:ext cx="12051516" cy="527323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indent="-685800" rtl="0" latinLnBrk="1" hangingPunct="0">
              <a:buFont typeface="Arial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With a partner, consider the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provided scenario.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Write a list of possible </a:t>
            </a:r>
            <a:r>
              <a:rPr lang="en-US" sz="4800" u="sng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reasons WHY</a:t>
            </a: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behind your scenario.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</a:t>
            </a: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Try to get 30 reasons or MORE!</a:t>
            </a:r>
          </a:p>
        </p:txBody>
      </p:sp>
    </p:spTree>
    <p:extLst>
      <p:ext uri="{BB962C8B-B14F-4D97-AF65-F5344CB8AC3E}">
        <p14:creationId xmlns:p14="http://schemas.microsoft.com/office/powerpoint/2010/main" val="1494566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06341" y="901558"/>
            <a:ext cx="7477760" cy="157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1" y="4125753"/>
            <a:ext cx="12395198" cy="456329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Why do we jump to conclusions</a:t>
            </a:r>
            <a:b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&amp; solutions so quickly?</a:t>
            </a:r>
            <a:b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</a:br>
            <a:b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How might the component of “learn” impact your school improvement efforts?</a:t>
            </a:r>
          </a:p>
        </p:txBody>
      </p:sp>
      <p:pic>
        <p:nvPicPr>
          <p:cNvPr id="3" name="Picture 2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2654">
            <a:off x="8271306" y="392299"/>
            <a:ext cx="2601379" cy="2947068"/>
          </a:xfrm>
          <a:prstGeom prst="rect">
            <a:avLst/>
          </a:prstGeom>
          <a:effectLst>
            <a:softEdge rad="74923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B57430-692D-0A8C-FB61-F268692C6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048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 descr="IMG_69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07" y="529597"/>
            <a:ext cx="11162090" cy="8719729"/>
          </a:xfrm>
          <a:prstGeom prst="rect">
            <a:avLst/>
          </a:prstGeom>
          <a:effectLst>
            <a:softEdge rad="5842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11A836-D906-1A4E-BDD5-35B462FFE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7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9174" y="1232190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691988" y="4883512"/>
            <a:ext cx="8358167" cy="110273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 descr="ConfidenceActionMovingForColo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7821">
            <a:off x="1575581" y="1511176"/>
            <a:ext cx="5255234" cy="7010400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765F3B-1F48-EA48-8217-CE34370E4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6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475091"/>
            <a:ext cx="12070770" cy="1385703"/>
          </a:xfrm>
        </p:spPr>
        <p:txBody>
          <a:bodyPr/>
          <a:lstStyle/>
          <a:p>
            <a:pPr lvl="0">
              <a:defRPr sz="1800"/>
            </a:pPr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Leading Together…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2966534-5243-5D47-9535-483852E0B311}"/>
              </a:ext>
            </a:extLst>
          </p:cNvPr>
          <p:cNvSpPr txBox="1">
            <a:spLocks/>
          </p:cNvSpPr>
          <p:nvPr/>
        </p:nvSpPr>
        <p:spPr>
          <a:xfrm>
            <a:off x="-1371600" y="8680208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E9EAC2-2EE8-27BB-6788-AE74315216BD}"/>
              </a:ext>
            </a:extLst>
          </p:cNvPr>
          <p:cNvSpPr txBox="1"/>
          <p:nvPr/>
        </p:nvSpPr>
        <p:spPr>
          <a:xfrm>
            <a:off x="1283701" y="2848809"/>
            <a:ext cx="10524565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2"/>
              </a:rPr>
              <a:t>https://vimeo.com/qisva/together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https://youtu.be/RTvZCdUP7N4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4540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14435" y="4713666"/>
            <a:ext cx="12399263" cy="23801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did you observe related to the term </a:t>
            </a: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Lead</a:t>
            </a: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in this video?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805385" y="773300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56265" y="589970"/>
            <a:ext cx="2169286" cy="337014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609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6239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Lead</a:t>
            </a:r>
          </a:p>
        </p:txBody>
      </p:sp>
      <p:sp>
        <p:nvSpPr>
          <p:cNvPr id="4" name="Rectangle 3"/>
          <p:cNvSpPr/>
          <p:nvPr/>
        </p:nvSpPr>
        <p:spPr>
          <a:xfrm>
            <a:off x="171450" y="1743961"/>
            <a:ext cx="12661899" cy="117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Use what you have heard &amp; learned to drive meaningful change.</a:t>
            </a:r>
          </a:p>
          <a:p>
            <a:pPr marL="571500" indent="-571500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Leading is not a solo endeavor; take action in true partnership with others.</a:t>
            </a:r>
          </a:p>
          <a:p>
            <a:pPr marL="571500" indent="-571500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Created a shared sense of purpose.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is not about getting your own way.</a:t>
            </a:r>
          </a:p>
          <a:p>
            <a:pPr marL="571500" indent="-571500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You can’t please everyone; but you can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demonstrate value &amp; respect for all voices.</a:t>
            </a:r>
          </a:p>
          <a:p>
            <a:pPr algn="l"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00D019-A3A1-EC4E-A2EA-7F83710C6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7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68" y="335798"/>
            <a:ext cx="11054082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463380" y="2014805"/>
            <a:ext cx="7327839" cy="310341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What do</a:t>
            </a:r>
          </a:p>
          <a:p>
            <a:pPr rtl="0" latinLnBrk="1" hangingPunct="0"/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you value?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1378">
            <a:off x="5817443" y="2784063"/>
            <a:ext cx="6377074" cy="5318396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CF6147-47DF-4C4C-A586-EFF24B028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0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82" y="335798"/>
            <a:ext cx="12700699" cy="1918129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Auction Time!!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925543"/>
            <a:ext cx="6708116" cy="84279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857250" indent="-857250" rtl="0" latinLnBrk="1" hangingPunct="0">
              <a:lnSpc>
                <a:spcPct val="90000"/>
              </a:lnSpc>
              <a:buFont typeface="Arial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Your team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gets $2,000!</a:t>
            </a:r>
          </a:p>
          <a:p>
            <a:pPr marL="857250" indent="-857250" rtl="0" latinLnBrk="1" hangingPunct="0">
              <a:lnSpc>
                <a:spcPct val="90000"/>
              </a:lnSpc>
              <a:buFont typeface="Arial" charset="0"/>
              <a:buChar char="•"/>
            </a:pPr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857250" indent="-857250" rtl="0" latinLnBrk="1" hangingPunct="0">
              <a:lnSpc>
                <a:spcPct val="90000"/>
              </a:lnSpc>
              <a:buFont typeface="Arial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Determine what items you want to buy at the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auction.</a:t>
            </a:r>
          </a:p>
          <a:p>
            <a:pPr rtl="0" latinLnBrk="1" hangingPunct="0">
              <a:lnSpc>
                <a:spcPct val="90000"/>
              </a:lnSpc>
            </a:pPr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857250" indent="-857250" rtl="0" latinLnBrk="1" hangingPunct="0">
              <a:lnSpc>
                <a:spcPct val="90000"/>
              </a:lnSpc>
              <a:buFont typeface="Arial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How much are </a:t>
            </a:r>
          </a:p>
          <a:p>
            <a:pPr rtl="0" latinLnBrk="1" hangingPunct="0">
              <a:lnSpc>
                <a:spcPct val="90000"/>
              </a:lnSpc>
            </a:pP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you willing to </a:t>
            </a:r>
            <a:b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spend on what?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1378">
            <a:off x="7257985" y="3577843"/>
            <a:ext cx="5024069" cy="4190007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55885C-1630-DD47-A670-FCFC92328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7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88313" y="10180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Values Auction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3106798"/>
            <a:ext cx="12682816" cy="61965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Meaningful</a:t>
            </a: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 Collaboration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Planning Time</a:t>
            </a:r>
            <a:endParaRPr lang="en-US" sz="44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Professional</a:t>
            </a: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 Development</a:t>
            </a:r>
            <a:b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Opportunities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Small</a:t>
            </a: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Class Size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dirty="0">
                <a:solidFill>
                  <a:srgbClr val="FFFFFF"/>
                </a:solidFill>
                <a:latin typeface="Chalkduster"/>
                <a:cs typeface="Chalkduster"/>
              </a:rPr>
              <a:t>Amazing Administration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Supportive</a:t>
            </a: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Parents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High</a:t>
            </a:r>
            <a:r>
              <a:rPr kumimoji="0" lang="en-US" sz="44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 Student Achievement</a:t>
            </a:r>
          </a:p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4400" baseline="0" dirty="0">
                <a:solidFill>
                  <a:srgbClr val="FFFFFF"/>
                </a:solidFill>
                <a:latin typeface="Chalkduster"/>
                <a:cs typeface="Chalkduster"/>
              </a:rPr>
              <a:t>Effective Communication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1072">
            <a:off x="568758" y="582064"/>
            <a:ext cx="2902767" cy="242086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DABBAE-11FE-1F4A-A330-89CF04E4A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521561" y="3477059"/>
            <a:ext cx="11961678" cy="841255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What was the process like determining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your team strategy for the auction?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Why is it difficult to listen to &amp; learn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from individuals who have different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values from yours?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How do you go about leading when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differing values, points of view, ideas exist?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(in your professional context)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247931" y="448913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40954" y="354757"/>
            <a:ext cx="1734826" cy="269517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303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0322" y="746518"/>
            <a:ext cx="10246716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125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RESOURCES</a:t>
            </a:r>
            <a:endParaRPr kumimoji="0" lang="en-US" sz="125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412EB-1470-434A-BE6A-D6387AAD6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800" y="1655373"/>
            <a:ext cx="8249920" cy="8227781"/>
          </a:xfrm>
          <a:prstGeom prst="rect">
            <a:avLst/>
          </a:prstGeom>
          <a:effectLst>
            <a:softEdge rad="1231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289BBB-92E3-2345-92D2-0B9FA69A7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850" y="251920"/>
            <a:ext cx="1116109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1218902" y="8125828"/>
            <a:ext cx="1056699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rgbClr val="FFFF00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https://quagliainstitute.org/canoga-park-high-school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 descr="A qr code with a green logo&#10;&#10;AI-generated content may be incorrect.">
            <a:extLst>
              <a:ext uri="{FF2B5EF4-FFF2-40B4-BE49-F238E27FC236}">
                <a16:creationId xmlns:a16="http://schemas.microsoft.com/office/drawing/2014/main" id="{F00493CB-4C09-FA60-434D-27ED415230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202" y="1472512"/>
            <a:ext cx="6468392" cy="64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18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099861" y="529381"/>
            <a:ext cx="13328047" cy="105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Where do we go next?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-476814" y="2037327"/>
            <a:ext cx="13958427" cy="8997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35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35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Profile: Balancing</a:t>
            </a:r>
            <a:b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Dreaming &amp; Doing</a:t>
            </a: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35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Framework:</a:t>
            </a:r>
            <a:b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Self-Worth, Engagement, Purpose</a:t>
            </a:r>
            <a:b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(8 Conditions That Make a Difference)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35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indent="-571500" rtl="0" latinLnBrk="1" hangingPunct="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Systems Thinking for Sustainable Change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402082" y="519584"/>
            <a:ext cx="2339855" cy="3035487"/>
          </a:xfrm>
          <a:prstGeom prst="rect">
            <a:avLst/>
          </a:prstGeom>
          <a:effectLst>
            <a:softEdge rad="122630"/>
          </a:effectLst>
        </p:spPr>
      </p:pic>
    </p:spTree>
    <p:extLst>
      <p:ext uri="{BB962C8B-B14F-4D97-AF65-F5344CB8AC3E}">
        <p14:creationId xmlns:p14="http://schemas.microsoft.com/office/powerpoint/2010/main" val="29772296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710" y="8322606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507018" y="3426149"/>
            <a:ext cx="13776139" cy="290130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Thank you for the opportunity to learn together today!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201558" y="4682641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lande@quagliainstitute.org</a:t>
            </a:r>
          </a:p>
          <a:p>
            <a:r>
              <a:rPr lang="en-US" dirty="0">
                <a:solidFill>
                  <a:srgbClr val="A2D630"/>
                </a:solidFill>
                <a:latin typeface="Chalkduster" panose="03050602040202020205" pitchFamily="66" charset="77"/>
              </a:rPr>
              <a:t>@</a:t>
            </a:r>
            <a:r>
              <a:rPr lang="en-US" dirty="0" err="1">
                <a:solidFill>
                  <a:srgbClr val="A2D630"/>
                </a:solidFill>
                <a:latin typeface="Chalkduster" panose="03050602040202020205" pitchFamily="66" charset="77"/>
              </a:rPr>
              <a:t>Lisa_Lande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BD5E75-548D-81A8-D85D-53F2E5611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766" y="206696"/>
            <a:ext cx="3737267" cy="3219453"/>
          </a:xfrm>
          <a:prstGeom prst="rect">
            <a:avLst/>
          </a:prstGeom>
          <a:effectLst>
            <a:softEdge rad="120889"/>
          </a:effectLst>
        </p:spPr>
      </p:pic>
    </p:spTree>
    <p:extLst>
      <p:ext uri="{BB962C8B-B14F-4D97-AF65-F5344CB8AC3E}">
        <p14:creationId xmlns:p14="http://schemas.microsoft.com/office/powerpoint/2010/main" val="204178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74756</TotalTime>
  <Words>1152</Words>
  <Application>Microsoft Macintosh PowerPoint</Application>
  <PresentationFormat>Custom</PresentationFormat>
  <Paragraphs>261</Paragraphs>
  <Slides>50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Calibri</vt:lpstr>
      <vt:lpstr>Chalkboard</vt:lpstr>
      <vt:lpstr>Chalkduster</vt:lpstr>
      <vt:lpstr>Helvetica Neue</vt:lpstr>
      <vt:lpstr>Marker Felt Thin</vt:lpstr>
      <vt:lpstr>White</vt:lpstr>
      <vt:lpstr>PowerPoint Presentation</vt:lpstr>
      <vt:lpstr>PowerPoint Presentation</vt:lpstr>
      <vt:lpstr>PowerPoint Presentation</vt:lpstr>
      <vt:lpstr>Learning Intention We are learning about the the School Voice Process &amp; how it can support our efforts to amplify student voice.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Dive Deeper…  </vt:lpstr>
      <vt:lpstr>Listen</vt:lpstr>
      <vt:lpstr>The Art of Listening</vt:lpstr>
      <vt:lpstr>Listen</vt:lpstr>
      <vt:lpstr>PowerPoint Presentation</vt:lpstr>
      <vt:lpstr>PowerPoint Presentation</vt:lpstr>
      <vt:lpstr>PowerPoint Presentation</vt:lpstr>
      <vt:lpstr>Learn</vt:lpstr>
      <vt:lpstr>Taking Time to Learn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</vt:lpstr>
      <vt:lpstr>PowerPoint Presentation</vt:lpstr>
      <vt:lpstr>PowerPoint Presentation</vt:lpstr>
      <vt:lpstr>PowerPoint Presentation</vt:lpstr>
      <vt:lpstr>Lead</vt:lpstr>
      <vt:lpstr>Leading Together…</vt:lpstr>
      <vt:lpstr>PowerPoint Presentation</vt:lpstr>
      <vt:lpstr>Lead</vt:lpstr>
      <vt:lpstr>Lead</vt:lpstr>
      <vt:lpstr>Auction Time!!</vt:lpstr>
      <vt:lpstr>Values Auction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212</cp:revision>
  <cp:lastPrinted>2018-05-28T22:44:00Z</cp:lastPrinted>
  <dcterms:modified xsi:type="dcterms:W3CDTF">2025-03-24T17:44:56Z</dcterms:modified>
</cp:coreProperties>
</file>