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4577" r:id="rId2"/>
    <p:sldId id="4584" r:id="rId3"/>
    <p:sldId id="1267" r:id="rId4"/>
    <p:sldId id="1396" r:id="rId5"/>
    <p:sldId id="1190" r:id="rId6"/>
    <p:sldId id="380" r:id="rId7"/>
    <p:sldId id="362" r:id="rId8"/>
    <p:sldId id="1358" r:id="rId9"/>
    <p:sldId id="4585" r:id="rId10"/>
    <p:sldId id="972" r:id="rId11"/>
    <p:sldId id="1285" r:id="rId12"/>
    <p:sldId id="1216" r:id="rId13"/>
    <p:sldId id="977" r:id="rId14"/>
    <p:sldId id="732" r:id="rId15"/>
    <p:sldId id="4518" r:id="rId16"/>
    <p:sldId id="4558" r:id="rId17"/>
    <p:sldId id="4560" r:id="rId18"/>
    <p:sldId id="4557" r:id="rId19"/>
    <p:sldId id="4559" r:id="rId20"/>
    <p:sldId id="4561" r:id="rId21"/>
    <p:sldId id="680" r:id="rId22"/>
    <p:sldId id="1040" r:id="rId23"/>
    <p:sldId id="1360" r:id="rId24"/>
    <p:sldId id="1357" r:id="rId25"/>
    <p:sldId id="654" r:id="rId26"/>
    <p:sldId id="641" r:id="rId27"/>
    <p:sldId id="688" r:id="rId28"/>
    <p:sldId id="998" r:id="rId29"/>
    <p:sldId id="999" r:id="rId30"/>
    <p:sldId id="1351" r:id="rId31"/>
    <p:sldId id="1352" r:id="rId32"/>
    <p:sldId id="519" r:id="rId33"/>
    <p:sldId id="1353" r:id="rId34"/>
    <p:sldId id="1178" r:id="rId35"/>
    <p:sldId id="993" r:id="rId36"/>
    <p:sldId id="1218" r:id="rId37"/>
    <p:sldId id="1395" r:id="rId38"/>
    <p:sldId id="980" r:id="rId39"/>
    <p:sldId id="1390" r:id="rId40"/>
    <p:sldId id="1347" r:id="rId41"/>
    <p:sldId id="1391" r:id="rId42"/>
    <p:sldId id="1392" r:id="rId43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72B"/>
    <a:srgbClr val="21A64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55" autoAdjust="0"/>
    <p:restoredTop sz="81293" autoAdjust="0"/>
  </p:normalViewPr>
  <p:slideViewPr>
    <p:cSldViewPr snapToGrid="0" snapToObjects="1">
      <p:cViewPr varScale="1">
        <p:scale>
          <a:sx n="72" d="100"/>
          <a:sy n="72" d="100"/>
        </p:scale>
        <p:origin x="2096" y="208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3/18/25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9186B-7BD4-3FE4-DFF5-DF9785264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DA7EB33F-10F1-6367-5CDE-20C049666D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94C1AA3C-B27C-36D1-B005-184EDDD21B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4D0E6F83-F5E9-A0D8-B4D6-4190759115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580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79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</a:t>
            </a:fld>
            <a:endParaRPr lang="en-US" dirty="0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270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85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579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716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25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37750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r>
              <a:rPr lang="en-US">
                <a:latin typeface="Arial" pitchFamily="-65" charset="0"/>
              </a:rPr>
              <a:t>Updated Jan 3, 2022</a:t>
            </a: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6861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1803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9609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6228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536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22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0422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4311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5652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4152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9527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1335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1225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9355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0264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5763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1398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333517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0165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7272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2346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7457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4415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7257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248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defTabSz="584200">
              <a:defRPr sz="6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0364016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6808704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E5B17-1B6C-B140-B3A4-2DB230358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219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6" r:id="rId3"/>
    <p:sldLayoutId id="2147483657" r:id="rId4"/>
    <p:sldLayoutId id="2147483658" r:id="rId5"/>
    <p:sldLayoutId id="2147483662" r:id="rId6"/>
    <p:sldLayoutId id="2147483665" r:id="rId7"/>
    <p:sldLayoutId id="2147483667" r:id="rId8"/>
    <p:sldLayoutId id="2147483668" r:id="rId9"/>
    <p:sldLayoutId id="2147483669" r:id="rId10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854655576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youtu.be/jA9u9zaaJR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JPG"/><Relationship Id="rId4" Type="http://schemas.openxmlformats.org/officeDocument/2006/relationships/image" Target="../media/image5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youtu.be/eQubDPwngaw" TargetMode="External"/><Relationship Id="rId4" Type="http://schemas.openxmlformats.org/officeDocument/2006/relationships/hyperlink" Target="https://vimeo.com/qisva/lausd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25.png"/><Relationship Id="rId7" Type="http://schemas.microsoft.com/office/2007/relationships/hdphoto" Target="../media/hdphoto4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5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tiff"/><Relationship Id="rId4" Type="http://schemas.openxmlformats.org/officeDocument/2006/relationships/image" Target="../media/image3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tiff"/><Relationship Id="rId4" Type="http://schemas.openxmlformats.org/officeDocument/2006/relationships/image" Target="../media/image3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5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5.jpg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png"/><Relationship Id="rId4" Type="http://schemas.openxmlformats.org/officeDocument/2006/relationships/image" Target="../media/image5.tif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youtu.be/GLZdjHKUC6A" TargetMode="External"/><Relationship Id="rId5" Type="http://schemas.openxmlformats.org/officeDocument/2006/relationships/hyperlink" Target="https://vimeo.com/1008816318/7a58ebf306" TargetMode="External"/><Relationship Id="rId4" Type="http://schemas.openxmlformats.org/officeDocument/2006/relationships/image" Target="../media/image5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G"/><Relationship Id="rId4" Type="http://schemas.openxmlformats.org/officeDocument/2006/relationships/image" Target="../media/image5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quagliainstitute.org/canoga-park-high-school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CC533-69DA-7BD7-BE4D-5D6EA50FC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FBE4A4-BEB4-770B-7FC0-86387F866AD9}"/>
              </a:ext>
            </a:extLst>
          </p:cNvPr>
          <p:cNvSpPr txBox="1"/>
          <p:nvPr/>
        </p:nvSpPr>
        <p:spPr>
          <a:xfrm>
            <a:off x="223372" y="4891907"/>
            <a:ext cx="13004800" cy="2901301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halkduster"/>
                <a:cs typeface="Chalkduster"/>
              </a:rPr>
              <a:t>Dr. Lisa Lande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Chalkduster"/>
                <a:cs typeface="Chalkduster"/>
              </a:rPr>
              <a:t>@</a:t>
            </a:r>
            <a:r>
              <a:rPr lang="en-US" b="1" dirty="0" err="1">
                <a:solidFill>
                  <a:schemeClr val="bg1"/>
                </a:solidFill>
                <a:latin typeface="Chalkduster"/>
                <a:cs typeface="Chalkduster"/>
              </a:rPr>
              <a:t>QISVAtweets</a:t>
            </a:r>
            <a:r>
              <a:rPr lang="en-US" b="1" dirty="0">
                <a:solidFill>
                  <a:schemeClr val="bg1"/>
                </a:solidFill>
                <a:latin typeface="Chalkduster"/>
                <a:cs typeface="Chalkduster"/>
              </a:rPr>
              <a:t> @</a:t>
            </a:r>
            <a:r>
              <a:rPr lang="en-US" b="1" dirty="0" err="1">
                <a:solidFill>
                  <a:schemeClr val="bg1"/>
                </a:solidFill>
                <a:latin typeface="Chalkduster"/>
                <a:cs typeface="Chalkduster"/>
              </a:rPr>
              <a:t>Lisa_Lande</a:t>
            </a:r>
            <a:endParaRPr lang="en-US" b="1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Chalkduster"/>
                <a:cs typeface="Chalkduster"/>
              </a:rPr>
              <a:t>lande@quagliainstitute.org</a:t>
            </a:r>
          </a:p>
          <a:p>
            <a:pPr algn="ctr"/>
            <a:r>
              <a:rPr lang="en-US" b="1" dirty="0" err="1">
                <a:solidFill>
                  <a:schemeClr val="bg1"/>
                </a:solidFill>
                <a:latin typeface="Chalkduster"/>
                <a:cs typeface="Chalkduster"/>
              </a:rPr>
              <a:t>www.QuagliaInstitute.org</a:t>
            </a:r>
            <a:endParaRPr lang="en-US" b="1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Chalkduster"/>
                <a:cs typeface="Chalkduster"/>
              </a:rPr>
              <a:t>January 21, 2025</a:t>
            </a: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D30155-C2FB-524E-BE38-734F85FF46F3}"/>
              </a:ext>
            </a:extLst>
          </p:cNvPr>
          <p:cNvSpPr/>
          <p:nvPr/>
        </p:nvSpPr>
        <p:spPr>
          <a:xfrm>
            <a:off x="-80211" y="3684640"/>
            <a:ext cx="13165220" cy="962309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400" b="1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 Voice &amp; Aspirations</a:t>
            </a:r>
            <a:endParaRPr lang="en-US" sz="5400" b="1" spc="213" dirty="0">
              <a:ln w="11430"/>
              <a:solidFill>
                <a:srgbClr val="FFFF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</p:txBody>
      </p:sp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AACD0DD4-6B89-94B5-9E34-7AF95BB97E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525" y="8038166"/>
            <a:ext cx="8070493" cy="1360243"/>
          </a:xfrm>
          <a:prstGeom prst="rect">
            <a:avLst/>
          </a:prstGeom>
        </p:spPr>
      </p:pic>
      <p:pic>
        <p:nvPicPr>
          <p:cNvPr id="6" name="Picture 5" descr="A green and white sign&#10;&#10;AI-generated content may be incorrect.">
            <a:extLst>
              <a:ext uri="{FF2B5EF4-FFF2-40B4-BE49-F238E27FC236}">
                <a16:creationId xmlns:a16="http://schemas.microsoft.com/office/drawing/2014/main" id="{62B5050C-9A51-0AA9-DB5E-7A4931AB01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72" y="475856"/>
            <a:ext cx="12445763" cy="2539583"/>
          </a:xfrm>
          <a:prstGeom prst="rect">
            <a:avLst/>
          </a:prstGeom>
          <a:effectLst>
            <a:softEdge rad="76510"/>
          </a:effectLst>
        </p:spPr>
      </p:pic>
    </p:spTree>
    <p:extLst>
      <p:ext uri="{BB962C8B-B14F-4D97-AF65-F5344CB8AC3E}">
        <p14:creationId xmlns:p14="http://schemas.microsoft.com/office/powerpoint/2010/main" val="361397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E7C7A-CB7F-3288-5662-EE5F27141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F739168-9C17-F911-9901-694B78424E42}"/>
              </a:ext>
            </a:extLst>
          </p:cNvPr>
          <p:cNvSpPr txBox="1">
            <a:spLocks/>
          </p:cNvSpPr>
          <p:nvPr/>
        </p:nvSpPr>
        <p:spPr>
          <a:xfrm>
            <a:off x="353291" y="2884061"/>
            <a:ext cx="5616864" cy="3226968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haw-US" sz="6000" dirty="0">
                <a:solidFill>
                  <a:srgbClr val="FFFF00"/>
                </a:solidFill>
                <a:latin typeface="Chalkduster"/>
                <a:cs typeface="Chalkduster"/>
              </a:rPr>
              <a:t>Choose a card that represents a future you would like to create.</a:t>
            </a:r>
            <a:endParaRPr lang="en-US" sz="6000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94E24A-5552-64B1-EC71-C23577C66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066188-9FE0-528A-6B58-61DA221E47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535" y="475678"/>
            <a:ext cx="6527800" cy="8043735"/>
          </a:xfrm>
          <a:prstGeom prst="rect">
            <a:avLst/>
          </a:prstGeom>
          <a:effectLst>
            <a:softEdge rad="68163"/>
          </a:effectLst>
        </p:spPr>
      </p:pic>
    </p:spTree>
    <p:extLst>
      <p:ext uri="{BB962C8B-B14F-4D97-AF65-F5344CB8AC3E}">
        <p14:creationId xmlns:p14="http://schemas.microsoft.com/office/powerpoint/2010/main" val="115851888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6957" y="753607"/>
            <a:ext cx="9775371" cy="2590167"/>
          </a:xfrm>
        </p:spPr>
        <p:txBody>
          <a:bodyPr anchor="ctr"/>
          <a:lstStyle/>
          <a:p>
            <a:pPr rtl="0">
              <a:lnSpc>
                <a:spcPct val="130000"/>
              </a:lnSpc>
            </a:pP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Learning Intention</a:t>
            </a:r>
            <a:b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We are learning about the power of amplifying voice in schools to support students in reaching their fullest potential.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134" y="3875068"/>
            <a:ext cx="11511654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latinLnBrk="1" hangingPunct="0"/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Success Criteria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Embrace a common definition for student voice &amp; understand the difference between Noise &amp; Voice. 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Consider strategies for supporting </a:t>
            </a:r>
            <a:r>
              <a:rPr lang="en-US" sz="2800" u="sng" dirty="0">
                <a:solidFill>
                  <a:schemeClr val="bg1"/>
                </a:solidFill>
                <a:latin typeface="Chalkduster"/>
                <a:cs typeface="Chalkduster"/>
              </a:rPr>
              <a:t>all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 students in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developing &amp; using their voice to impact school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culture &amp; the classroom learning environment.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Apply voice skills &amp; pathways to instructional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practices at your school.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Chalkduster"/>
                <a:cs typeface="Chalkduster"/>
              </a:rPr>
              <a:t>Today will be a home run for me if…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drawing of a target with a arrow in the middle&#10;&#10;Description automatically generated">
            <a:extLst>
              <a:ext uri="{FF2B5EF4-FFF2-40B4-BE49-F238E27FC236}">
                <a16:creationId xmlns:a16="http://schemas.microsoft.com/office/drawing/2014/main" id="{170CB401-DE34-97B8-AF47-291746D77A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7624">
            <a:off x="492383" y="197472"/>
            <a:ext cx="2961947" cy="3702434"/>
          </a:xfrm>
          <a:prstGeom prst="rect">
            <a:avLst/>
          </a:prstGeom>
          <a:effectLst>
            <a:softEdge rad="216102"/>
          </a:effectLst>
        </p:spPr>
      </p:pic>
    </p:spTree>
    <p:extLst>
      <p:ext uri="{BB962C8B-B14F-4D97-AF65-F5344CB8AC3E}">
        <p14:creationId xmlns:p14="http://schemas.microsoft.com/office/powerpoint/2010/main" val="246957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259646"/>
            <a:ext cx="12083627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68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9709" y="2111893"/>
            <a:ext cx="11036016" cy="639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are the potential, not the problem.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have something to teach us.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Working together is the only way forward.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6838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468389" y="3037364"/>
            <a:ext cx="12068022" cy="6565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6000" dirty="0">
                <a:solidFill>
                  <a:srgbClr val="00B0F0"/>
                </a:solidFill>
                <a:latin typeface="Chalkduster" panose="03050602040202020205" pitchFamily="66" charset="77"/>
              </a:rPr>
              <a:t>Blue: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What comes to mind when you hear the term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Student Voice?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6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Yellow: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Share an example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you have seen of Student Voice in Action.</a:t>
            </a:r>
            <a:endParaRPr lang="en-US" sz="60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710494" y="552512"/>
            <a:ext cx="7787866" cy="167225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IMG_0283.JPG">
            <a:extLst>
              <a:ext uri="{FF2B5EF4-FFF2-40B4-BE49-F238E27FC236}">
                <a16:creationId xmlns:a16="http://schemas.microsoft.com/office/drawing/2014/main" id="{ECD08895-0D3A-F2DB-B65F-A4E7290689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0238">
            <a:off x="351417" y="155933"/>
            <a:ext cx="2170656" cy="2669348"/>
          </a:xfrm>
          <a:prstGeom prst="rect">
            <a:avLst/>
          </a:prstGeom>
          <a:effectLst>
            <a:softEdge rad="254000"/>
          </a:effectLst>
        </p:spPr>
      </p:pic>
    </p:spTree>
    <p:extLst>
      <p:ext uri="{BB962C8B-B14F-4D97-AF65-F5344CB8AC3E}">
        <p14:creationId xmlns:p14="http://schemas.microsoft.com/office/powerpoint/2010/main" val="157091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/>
        </p:nvSpPr>
        <p:spPr>
          <a:xfrm>
            <a:off x="6507723" y="6546510"/>
            <a:ext cx="102592" cy="1456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endParaRPr sz="8800" dirty="0">
              <a:solidFill>
                <a:srgbClr val="FFFFFF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1714500" y="-953076"/>
            <a:ext cx="16433800" cy="3226968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Speed Dating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1B30CEC-582C-B04A-8095-CCA8BBC26F69}"/>
              </a:ext>
            </a:extLst>
          </p:cNvPr>
          <p:cNvSpPr txBox="1">
            <a:spLocks/>
          </p:cNvSpPr>
          <p:nvPr/>
        </p:nvSpPr>
        <p:spPr>
          <a:xfrm>
            <a:off x="-1347537" y="8470231"/>
            <a:ext cx="5310603" cy="1073392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3600" dirty="0">
                <a:solidFill>
                  <a:srgbClr val="FFFF00"/>
                </a:solidFill>
                <a:latin typeface="Chalkduster"/>
                <a:cs typeface="Chalkduster"/>
              </a:rPr>
              <a:t>Video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B91F37-37B8-0456-5E3A-0002EAC69E5F}"/>
              </a:ext>
            </a:extLst>
          </p:cNvPr>
          <p:cNvSpPr txBox="1"/>
          <p:nvPr/>
        </p:nvSpPr>
        <p:spPr>
          <a:xfrm>
            <a:off x="1921773" y="2696911"/>
            <a:ext cx="9161253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u="none" strike="noStrike" dirty="0">
                <a:solidFill>
                  <a:srgbClr val="00ADEF"/>
                </a:solidFill>
                <a:effectLst/>
                <a:latin typeface="Helvetica Neue" panose="02000503000000020004" pitchFamily="2" charset="0"/>
                <a:hlinkClick r:id="rId3"/>
              </a:rPr>
              <a:t>https://vimeo.com/854655576</a:t>
            </a:r>
            <a:endParaRPr lang="en-US" b="1" i="0" u="none" strike="noStrike" dirty="0">
              <a:solidFill>
                <a:srgbClr val="00ADEF"/>
              </a:solidFill>
              <a:effectLst/>
              <a:latin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https://youtu.be/jA9u9zaaJRs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3008935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93183" y="-649705"/>
            <a:ext cx="16433800" cy="3226968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Academic Speed Dating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669" y="2045369"/>
            <a:ext cx="9050940" cy="6795168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1B2196-D1ED-C64E-B94D-FA9B1F19A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6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85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/>
          </p:cNvSpPr>
          <p:nvPr/>
        </p:nvSpPr>
        <p:spPr bwMode="auto">
          <a:xfrm>
            <a:off x="3678243" y="1727201"/>
            <a:ext cx="5638799" cy="11302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spcBef>
                <a:spcPts val="4339"/>
              </a:spcBef>
            </a:pPr>
            <a:endParaRPr lang="en-US" sz="5800" dirty="0">
              <a:solidFill>
                <a:srgbClr val="B9CDE5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3" name="Rectangle 3"/>
          <p:cNvSpPr>
            <a:spLocks/>
          </p:cNvSpPr>
          <p:nvPr/>
        </p:nvSpPr>
        <p:spPr bwMode="auto">
          <a:xfrm>
            <a:off x="192093" y="3086101"/>
            <a:ext cx="12814302" cy="5435599"/>
          </a:xfrm>
          <a:prstGeom prst="rect">
            <a:avLst/>
          </a:prstGeom>
          <a:noFill/>
          <a:ln w="63500" cap="rnd">
            <a:noFill/>
            <a:round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tabLst>
                <a:tab pos="1282753" algn="l"/>
                <a:tab pos="2171789" algn="l"/>
                <a:tab pos="2654409" algn="l"/>
              </a:tabLst>
              <a:defRPr/>
            </a:pPr>
            <a:endParaRPr lang="en-US" sz="3001" dirty="0">
              <a:solidFill>
                <a:srgbClr val="FFFFFF"/>
              </a:solidFill>
              <a:latin typeface="Comic Sans MS" charset="0"/>
              <a:ea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4" name="Rectangle 4"/>
          <p:cNvSpPr>
            <a:spLocks/>
          </p:cNvSpPr>
          <p:nvPr/>
        </p:nvSpPr>
        <p:spPr bwMode="auto">
          <a:xfrm>
            <a:off x="863603" y="5"/>
            <a:ext cx="10350501" cy="1765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/>
            <a:endParaRPr lang="en-US" sz="3601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67591" name="Rectangle 6"/>
          <p:cNvSpPr>
            <a:spLocks/>
          </p:cNvSpPr>
          <p:nvPr/>
        </p:nvSpPr>
        <p:spPr bwMode="auto">
          <a:xfrm>
            <a:off x="9618670" y="9825476"/>
            <a:ext cx="3200399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099" tIns="38099" rIns="38099" bIns="38099"/>
          <a:lstStyle/>
          <a:p>
            <a:pPr algn="l"/>
            <a:endParaRPr lang="en-US" sz="1600" dirty="0">
              <a:solidFill>
                <a:srgbClr val="FFFFFF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23201" y="6206407"/>
            <a:ext cx="8889999" cy="3243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Using 6 toothpicks,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make 4 and only 4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equilateral triangles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(all 3 sides the same size).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You may not break the toothpicks.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3942A-F72C-5842-AF1B-F8BE9F62074D}"/>
              </a:ext>
            </a:extLst>
          </p:cNvPr>
          <p:cNvSpPr txBox="1"/>
          <p:nvPr/>
        </p:nvSpPr>
        <p:spPr>
          <a:xfrm>
            <a:off x="2456674" y="358277"/>
            <a:ext cx="9684523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Toothpick Challenge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295D9D-0A88-3A41-BB4F-62F1E2997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15594" y="910226"/>
            <a:ext cx="4499676" cy="5823110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6A80BB-E7A7-7145-A07F-D7C64AC53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922C23-ADA6-E7CA-8DB5-8069937F3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4110">
            <a:off x="334342" y="303575"/>
            <a:ext cx="2056278" cy="2536734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4042750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4223899-96E1-684F-B328-76F26D54C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06665B-2C55-AD4E-B15E-E0B643EEC832}"/>
              </a:ext>
            </a:extLst>
          </p:cNvPr>
          <p:cNvSpPr txBox="1"/>
          <p:nvPr/>
        </p:nvSpPr>
        <p:spPr>
          <a:xfrm rot="20940751">
            <a:off x="-2104893" y="460377"/>
            <a:ext cx="12318460" cy="25032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8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rtl="0" latinLnBrk="1" hangingPunct="0"/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Today we invite you to do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some 3-D thinking!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38FB60-84E2-9C4D-9179-72D6FC8DF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69" y="3119109"/>
            <a:ext cx="5712462" cy="6270970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99147C-DE92-414F-9239-E8F6499EAB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50"/>
          <a:stretch/>
        </p:blipFill>
        <p:spPr>
          <a:xfrm rot="5400000">
            <a:off x="6361479" y="2398682"/>
            <a:ext cx="6356758" cy="5926126"/>
          </a:xfrm>
          <a:prstGeom prst="rect">
            <a:avLst/>
          </a:prstGeom>
          <a:effectLst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15265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BCEAC5A-E5B8-CA4B-9F47-85161DCBDBCC}"/>
              </a:ext>
            </a:extLst>
          </p:cNvPr>
          <p:cNvSpPr>
            <a:spLocks/>
          </p:cNvSpPr>
          <p:nvPr/>
        </p:nvSpPr>
        <p:spPr bwMode="auto">
          <a:xfrm>
            <a:off x="308896" y="9060253"/>
            <a:ext cx="1621288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Video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7F31EA-5236-A202-AD9A-9CBB31C19603}"/>
              </a:ext>
            </a:extLst>
          </p:cNvPr>
          <p:cNvSpPr txBox="1"/>
          <p:nvPr/>
        </p:nvSpPr>
        <p:spPr>
          <a:xfrm>
            <a:off x="5624774" y="8938646"/>
            <a:ext cx="649927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https://</a:t>
            </a:r>
            <a:r>
              <a:rPr lang="en-US" sz="1800" dirty="0" err="1">
                <a:solidFill>
                  <a:schemeClr val="bg1"/>
                </a:solidFill>
              </a:rPr>
              <a:t>www.youtube.com</a:t>
            </a:r>
            <a:r>
              <a:rPr lang="en-US" sz="1800" dirty="0">
                <a:solidFill>
                  <a:schemeClr val="bg1"/>
                </a:solidFill>
              </a:rPr>
              <a:t>/</a:t>
            </a:r>
            <a:r>
              <a:rPr lang="en-US" sz="1800" dirty="0" err="1">
                <a:solidFill>
                  <a:schemeClr val="bg1"/>
                </a:solidFill>
              </a:rPr>
              <a:t>watch?v</a:t>
            </a:r>
            <a:r>
              <a:rPr lang="en-US" sz="1800" dirty="0">
                <a:solidFill>
                  <a:schemeClr val="bg1"/>
                </a:solidFill>
              </a:rPr>
              <a:t>=O5Tt3H73IR0</a:t>
            </a:r>
          </a:p>
          <a:p>
            <a:r>
              <a:rPr lang="en-US" sz="1800" dirty="0">
                <a:solidFill>
                  <a:schemeClr val="bg1"/>
                </a:solidFill>
              </a:rPr>
              <a:t>Los Angeles, California, USA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07426F-3429-DAAE-4882-45AA4B087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3D9ECA-14DF-D22D-17AA-93AC38FD5FC3}"/>
              </a:ext>
            </a:extLst>
          </p:cNvPr>
          <p:cNvSpPr txBox="1"/>
          <p:nvPr/>
        </p:nvSpPr>
        <p:spPr>
          <a:xfrm>
            <a:off x="2250140" y="2817806"/>
            <a:ext cx="9263921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4"/>
              </a:rPr>
              <a:t>https://vimeo.com/qisva/lausd</a:t>
            </a:r>
            <a:r>
              <a:rPr kumimoji="0" lang="en-US" sz="36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5"/>
              </a:rPr>
              <a:t>https://youtu.be/eQubDPwngaw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AD88AA-FE80-29EC-FEC1-285A934B81B1}"/>
              </a:ext>
            </a:extLst>
          </p:cNvPr>
          <p:cNvSpPr/>
          <p:nvPr/>
        </p:nvSpPr>
        <p:spPr>
          <a:xfrm>
            <a:off x="266309" y="337527"/>
            <a:ext cx="125884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Students Listen </a:t>
            </a:r>
          </a:p>
          <a:p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to Teachers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932393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51887" y="3493402"/>
            <a:ext cx="13759109" cy="9610834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l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980,905 Student Voice Surveys Grades 6-12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142,186 Student Voice Surveys Grades 3-5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628,975 iKnow My Class Surveys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56,353 Teacher Voice Surveys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27,115 Parent Voice Surveys </a:t>
            </a:r>
          </a:p>
          <a:p>
            <a:endParaRPr lang="is-IS" sz="63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47220" y="371785"/>
            <a:ext cx="9757580" cy="33034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Quaglia Institute Research</a:t>
            </a:r>
          </a:p>
          <a:p>
            <a:pPr>
              <a:defRPr/>
            </a:pP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17 years of data</a:t>
            </a:r>
          </a:p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43 states</a:t>
            </a:r>
          </a:p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13 countries</a:t>
            </a:r>
            <a:endParaRPr lang="en-US" sz="4000" dirty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E67FB-3A76-484A-8990-80424B40E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31AA53-8219-B748-A2FA-C8738DC711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8" t="2207" r="4437" b="6428"/>
          <a:stretch/>
        </p:blipFill>
        <p:spPr>
          <a:xfrm rot="20376671">
            <a:off x="384451" y="-45683"/>
            <a:ext cx="3211204" cy="4174265"/>
          </a:xfrm>
          <a:prstGeom prst="rect">
            <a:avLst/>
          </a:prstGeom>
          <a:effectLst>
            <a:softEdge rad="609600"/>
          </a:effectLst>
        </p:spPr>
      </p:pic>
    </p:spTree>
    <p:extLst>
      <p:ext uri="{BB962C8B-B14F-4D97-AF65-F5344CB8AC3E}">
        <p14:creationId xmlns:p14="http://schemas.microsoft.com/office/powerpoint/2010/main" val="317957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1828" y="6864809"/>
            <a:ext cx="13759109" cy="407085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l"/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QuagliaInstitute.org</a:t>
            </a: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is-IS" sz="63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470251" y="4994565"/>
            <a:ext cx="975758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Quaglia Institute</a:t>
            </a:r>
            <a:b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Research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E67FB-3A76-484A-8990-80424B40E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31AA53-8219-B748-A2FA-C8738DC711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8" t="2207" r="4437" b="6428"/>
          <a:stretch/>
        </p:blipFill>
        <p:spPr>
          <a:xfrm rot="20819609">
            <a:off x="1802936" y="512487"/>
            <a:ext cx="3211204" cy="4174265"/>
          </a:xfrm>
          <a:prstGeom prst="rect">
            <a:avLst/>
          </a:prstGeom>
          <a:effectLst>
            <a:softEdge rad="341342"/>
          </a:effectLst>
        </p:spPr>
      </p:pic>
      <p:pic>
        <p:nvPicPr>
          <p:cNvPr id="9" name="Picture 8" descr="A screenshot of a report&#10;&#10;AI-generated content may be incorrect.">
            <a:extLst>
              <a:ext uri="{FF2B5EF4-FFF2-40B4-BE49-F238E27FC236}">
                <a16:creationId xmlns:a16="http://schemas.microsoft.com/office/drawing/2014/main" id="{B1D7241F-F707-68C6-4076-6E2E005EB4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878" y="238073"/>
            <a:ext cx="5432724" cy="844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64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298E77-9757-ED4F-B741-618A26918150}"/>
              </a:ext>
            </a:extLst>
          </p:cNvPr>
          <p:cNvSpPr txBox="1"/>
          <p:nvPr/>
        </p:nvSpPr>
        <p:spPr>
          <a:xfrm rot="21176823">
            <a:off x="2389000" y="3077422"/>
            <a:ext cx="13239329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Why</a:t>
            </a:r>
            <a:r>
              <a:rPr lang="en-US" sz="8000" dirty="0">
                <a:solidFill>
                  <a:srgbClr val="FFFF00"/>
                </a:solidFill>
                <a:latin typeface="Chalkduster" panose="03050602040202020205" pitchFamily="66" charset="77"/>
              </a:rPr>
              <a:t> </a:t>
            </a: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</a:t>
            </a:r>
            <a:b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Voice?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2EF5E5-BDC7-F54E-B8F9-2263B77AD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ACA94C-D966-BC40-BFD8-20E9F14053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0365">
            <a:off x="794299" y="2382096"/>
            <a:ext cx="4695981" cy="5605752"/>
          </a:xfrm>
          <a:prstGeom prst="rect">
            <a:avLst/>
          </a:prstGeom>
          <a:effectLst>
            <a:softEdge rad="469900"/>
          </a:effectLst>
        </p:spPr>
      </p:pic>
    </p:spTree>
    <p:extLst>
      <p:ext uri="{BB962C8B-B14F-4D97-AF65-F5344CB8AC3E}">
        <p14:creationId xmlns:p14="http://schemas.microsoft.com/office/powerpoint/2010/main" val="1422319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6E67FB-3A76-484A-8990-80424B40E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EBF7028-3D03-4F9D-E73F-D03DB942EE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4" t="20575" b="15202"/>
          <a:stretch/>
        </p:blipFill>
        <p:spPr>
          <a:xfrm>
            <a:off x="1024661" y="329981"/>
            <a:ext cx="10955477" cy="864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8126" y="5257175"/>
            <a:ext cx="10408548" cy="5177440"/>
          </a:xfrm>
        </p:spPr>
        <p:txBody>
          <a:bodyPr/>
          <a:lstStyle/>
          <a:p>
            <a:pPr lvl="0">
              <a:lnSpc>
                <a:spcPct val="12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54% </a:t>
            </a:r>
            <a:r>
              <a:rPr lang="en-US" sz="5500" dirty="0">
                <a:solidFill>
                  <a:srgbClr val="FFFFFF"/>
                </a:solidFill>
                <a:latin typeface="Chalkduster"/>
                <a:cs typeface="Chalkduster"/>
              </a:rPr>
              <a:t>of students report that adults listen to student suggestions.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FF5372-F83A-5841-98B5-BF354695D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252198-AEFE-7FB4-9E71-F921694EE5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72101"/>
            <a:ext cx="7772400" cy="4548135"/>
          </a:xfrm>
          <a:prstGeom prst="rect">
            <a:avLst/>
          </a:prstGeom>
          <a:effectLst>
            <a:softEdge rad="99946"/>
          </a:effectLst>
        </p:spPr>
      </p:pic>
    </p:spTree>
    <p:extLst>
      <p:ext uri="{BB962C8B-B14F-4D97-AF65-F5344CB8AC3E}">
        <p14:creationId xmlns:p14="http://schemas.microsoft.com/office/powerpoint/2010/main" val="107371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7812" y="2011953"/>
            <a:ext cx="6917340" cy="5177440"/>
          </a:xfrm>
        </p:spPr>
        <p:txBody>
          <a:bodyPr/>
          <a:lstStyle/>
          <a:p>
            <a:pPr lvl="0">
              <a:lnSpc>
                <a:spcPct val="12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52% </a:t>
            </a:r>
            <a:r>
              <a:rPr lang="en-US" sz="5500" dirty="0">
                <a:solidFill>
                  <a:srgbClr val="FFFFFF"/>
                </a:solidFill>
                <a:latin typeface="Chalkduster"/>
                <a:cs typeface="Chalkduster"/>
              </a:rPr>
              <a:t>of students report using their voice to express their thoughts &amp; ideas.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FF5372-F83A-5841-98B5-BF354695D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1DAE63-BC48-5151-D618-DF1867FFC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48" y="2011953"/>
            <a:ext cx="4945270" cy="6482314"/>
          </a:xfrm>
          <a:prstGeom prst="rect">
            <a:avLst/>
          </a:prstGeom>
          <a:effectLst>
            <a:softEdge rad="76334"/>
          </a:effectLst>
        </p:spPr>
      </p:pic>
    </p:spTree>
    <p:extLst>
      <p:ext uri="{BB962C8B-B14F-4D97-AF65-F5344CB8AC3E}">
        <p14:creationId xmlns:p14="http://schemas.microsoft.com/office/powerpoint/2010/main" val="71468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26" y="1228486"/>
            <a:ext cx="5594774" cy="7542808"/>
          </a:xfrm>
        </p:spPr>
        <p:txBody>
          <a:bodyPr/>
          <a:lstStyle/>
          <a:p>
            <a:pPr lvl="0">
              <a:lnSpc>
                <a:spcPct val="12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52% </a:t>
            </a:r>
            <a:r>
              <a:rPr lang="en-US" sz="5500" dirty="0">
                <a:solidFill>
                  <a:srgbClr val="FFFFFF"/>
                </a:solidFill>
                <a:latin typeface="Chalkduster"/>
                <a:cs typeface="Chalkduster"/>
              </a:rPr>
              <a:t>of students report having a voice in decision making at school.</a:t>
            </a:r>
            <a:br>
              <a:rPr lang="en-US" sz="5500" dirty="0">
                <a:solidFill>
                  <a:srgbClr val="FFFFFF"/>
                </a:solidFill>
                <a:latin typeface="Chalkduster"/>
                <a:cs typeface="Chalkduster"/>
              </a:rPr>
            </a:br>
            <a:br>
              <a:rPr lang="en-US" sz="5500" dirty="0">
                <a:solidFill>
                  <a:srgbClr val="FFFFFF"/>
                </a:solidFill>
                <a:latin typeface="Chalkduster"/>
                <a:cs typeface="Chalkduster"/>
              </a:rPr>
            </a:br>
            <a:endParaRPr lang="en-US" sz="5500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7" name="Picture 6" descr="Make-Decision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7" r="12076"/>
          <a:stretch/>
        </p:blipFill>
        <p:spPr>
          <a:xfrm>
            <a:off x="6129866" y="2757052"/>
            <a:ext cx="6316134" cy="46228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9E8619-7D36-AB4F-B18B-C7C18CE82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26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77" y="4876800"/>
            <a:ext cx="12904620" cy="6466455"/>
          </a:xfrm>
        </p:spPr>
        <p:txBody>
          <a:bodyPr/>
          <a:lstStyle/>
          <a:p>
            <a:pPr lvl="0">
              <a:lnSpc>
                <a:spcPct val="12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51% </a:t>
            </a:r>
            <a:r>
              <a:rPr lang="en-US" sz="5500" dirty="0">
                <a:solidFill>
                  <a:srgbClr val="FFFFFF"/>
                </a:solidFill>
                <a:latin typeface="Chalkduster"/>
                <a:cs typeface="Chalkduster"/>
              </a:rPr>
              <a:t>of students say they work with adults to make their school better.</a:t>
            </a:r>
          </a:p>
        </p:txBody>
      </p:sp>
      <p:pic>
        <p:nvPicPr>
          <p:cNvPr id="5" name="Picture 4" descr="DP-Communication-Head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094" y="270558"/>
            <a:ext cx="6455833" cy="4606242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FE40E5-EA66-1646-BBC4-45C86DF6F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53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2415" y="1608122"/>
            <a:ext cx="7284045" cy="61042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65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rtl="0" latinLnBrk="1" hangingPunct="0"/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Student Voice</a:t>
            </a:r>
            <a:b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is not </a:t>
            </a:r>
            <a:r>
              <a:rPr lang="en-US" sz="65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YET</a:t>
            </a:r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 a </a:t>
            </a:r>
            <a:b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natural way of</a:t>
            </a:r>
            <a:b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being.</a:t>
            </a:r>
          </a:p>
          <a:p>
            <a:pPr rtl="0" latinLnBrk="1" hangingPunct="0"/>
            <a:r>
              <a:rPr kumimoji="0" lang="en-US" sz="65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ea typeface="Marker Felt"/>
                <a:cs typeface="Chalkduster"/>
                <a:sym typeface="Marker Felt"/>
              </a:rPr>
              <a:t>Why Not?</a:t>
            </a:r>
            <a:endParaRPr kumimoji="0" lang="en-US" sz="65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 Ligh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8E0F45-2590-5E43-BD12-2783D905F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child with a zipper on his mouth&#10;&#10;Description automatically generated">
            <a:extLst>
              <a:ext uri="{FF2B5EF4-FFF2-40B4-BE49-F238E27FC236}">
                <a16:creationId xmlns:a16="http://schemas.microsoft.com/office/drawing/2014/main" id="{D2BE6A38-3351-B86B-5A9B-1E0E2283D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393" y="1636995"/>
            <a:ext cx="4281923" cy="6518749"/>
          </a:xfrm>
          <a:prstGeom prst="rect">
            <a:avLst/>
          </a:prstGeom>
          <a:effectLst>
            <a:softEdge rad="133678"/>
          </a:effectLst>
        </p:spPr>
      </p:pic>
    </p:spTree>
    <p:extLst>
      <p:ext uri="{BB962C8B-B14F-4D97-AF65-F5344CB8AC3E}">
        <p14:creationId xmlns:p14="http://schemas.microsoft.com/office/powerpoint/2010/main" val="8655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229956" y="918714"/>
            <a:ext cx="13328047" cy="216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The Student Voice</a:t>
            </a:r>
            <a:b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Journey Begins!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0" y="3822385"/>
            <a:ext cx="13004798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First, we need a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clear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definition of </a:t>
            </a: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S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tudent </a:t>
            </a: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V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oice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that we can all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understand,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a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ccept,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put into practice.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796">
            <a:off x="312853" y="229050"/>
            <a:ext cx="2937153" cy="381036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31827600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8459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1038" y="696170"/>
            <a:ext cx="9674829" cy="516346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lvl="0" rtl="0"/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How does this voice definition connect with goals, initiatives, programs, etc. at Canoga Park?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394187" y="168847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Meet With Your Feet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, cellphone, electronics&#10;&#10;Description automatically generated">
            <a:extLst>
              <a:ext uri="{FF2B5EF4-FFF2-40B4-BE49-F238E27FC236}">
                <a16:creationId xmlns:a16="http://schemas.microsoft.com/office/drawing/2014/main" id="{AEACBCC6-0FD9-A57A-BB2F-B0B684F59B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39" y="3388660"/>
            <a:ext cx="10824253" cy="5916706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B51AE5F-7A8E-0EF8-885B-9B7A22A43E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4208">
            <a:off x="93488" y="66142"/>
            <a:ext cx="2733925" cy="3256493"/>
          </a:xfrm>
          <a:prstGeom prst="rect">
            <a:avLst/>
          </a:prstGeom>
          <a:effectLst>
            <a:softEdge rad="76200"/>
          </a:effectLst>
          <a:scene3d>
            <a:camera prst="orthographicFront">
              <a:rot lat="0" lon="0" rev="1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1716443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65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789763" y="1510304"/>
            <a:ext cx="13123333" cy="869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 vs. Voice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1321" y="3090518"/>
            <a:ext cx="6773333" cy="431707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Share words, phrases,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examples of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Noise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424909" y="-201099"/>
            <a:ext cx="1017416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    </a:t>
            </a: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13" y="6177061"/>
            <a:ext cx="3406935" cy="3353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AAC3F1-8175-C84A-8DC4-AF82282E8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 descr="Noise.JPG">
            <a:extLst>
              <a:ext uri="{FF2B5EF4-FFF2-40B4-BE49-F238E27FC236}">
                <a16:creationId xmlns:a16="http://schemas.microsoft.com/office/drawing/2014/main" id="{A3BD5845-24ED-D24E-832D-2DC6050D33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975" y="2868105"/>
            <a:ext cx="2289687" cy="277056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B1A5D91-A008-2548-988B-89AE1E00B633}"/>
              </a:ext>
            </a:extLst>
          </p:cNvPr>
          <p:cNvSpPr txBox="1"/>
          <p:nvPr/>
        </p:nvSpPr>
        <p:spPr>
          <a:xfrm>
            <a:off x="3562548" y="6463996"/>
            <a:ext cx="6773333" cy="431707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Now share words, phrases,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examples of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Voice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3" name="Picture 12" descr="Voice.JPG">
            <a:extLst>
              <a:ext uri="{FF2B5EF4-FFF2-40B4-BE49-F238E27FC236}">
                <a16:creationId xmlns:a16="http://schemas.microsoft.com/office/drawing/2014/main" id="{FEE3EC9E-8667-8F43-8FBC-C0BE1C52FC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03" y="5934684"/>
            <a:ext cx="2186739" cy="2779363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1DB3F9-6FB4-46C1-E271-00D0C05482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4110">
            <a:off x="462703" y="380596"/>
            <a:ext cx="2017236" cy="2488569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353860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14301" y="-47413"/>
            <a:ext cx="12065566" cy="2757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5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</a:t>
            </a:r>
            <a:r>
              <a:rPr lang="en-US" sz="85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 </a:t>
            </a:r>
            <a:r>
              <a:rPr lang="en-US" sz="8500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vs</a:t>
            </a:r>
            <a:r>
              <a:rPr lang="en-US" sz="85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 Voice</a:t>
            </a:r>
          </a:p>
          <a:p>
            <a:pPr algn="ctr">
              <a:defRPr/>
            </a:pPr>
            <a:endParaRPr lang="en-US" sz="85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2257746" y="1478801"/>
            <a:ext cx="8164124" cy="109431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FF"/>
                </a:solidFill>
                <a:latin typeface="Chalkduster"/>
                <a:cs typeface="Chalkduster"/>
              </a:rPr>
              <a:t>Student Noise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25035" y="5418667"/>
            <a:ext cx="6591061" cy="1100812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00"/>
                </a:solidFill>
                <a:latin typeface="Chalkduster"/>
                <a:cs typeface="Chalkduster"/>
              </a:rPr>
              <a:t>Student Voice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6505" y="2542257"/>
            <a:ext cx="9329217" cy="3301415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Demands/commands/chaotic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Student opinion is most important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All adult voice is negative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Everyone needs to change but me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Complaining/whining 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70245" y="6413999"/>
            <a:ext cx="10098658" cy="4409410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Requests/inquiry/focused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Our ideas are stronger in partnership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Students are open to learn  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Personal reflection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Accepting responsibility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latin typeface="Chalkduster"/>
              <a:cs typeface="Chalkduster"/>
            </a:endParaRPr>
          </a:p>
        </p:txBody>
      </p:sp>
      <p:pic>
        <p:nvPicPr>
          <p:cNvPr id="2" name="Picture 1" descr="Noi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79" y="296216"/>
            <a:ext cx="1557126" cy="1884155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4" name="Picture 3" descr="Voic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317" y="296216"/>
            <a:ext cx="1482410" cy="188415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98C5D5-E5C3-9344-AA86-28A906FE7F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2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79514" y="440784"/>
            <a:ext cx="13183703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Students Control the Volume</a:t>
            </a: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2257746" y="1478801"/>
            <a:ext cx="8164124" cy="109431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FF"/>
                </a:solidFill>
                <a:latin typeface="Chalkduster"/>
                <a:cs typeface="Chalkduster"/>
              </a:rPr>
              <a:t>Voice Inhibitors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86121" y="5269338"/>
            <a:ext cx="7868881" cy="1100812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00"/>
                </a:solidFill>
                <a:latin typeface="Chalkduster"/>
                <a:cs typeface="Chalkduster"/>
              </a:rPr>
              <a:t>Voice Amplifiers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09690" y="2522379"/>
            <a:ext cx="6663423" cy="3301415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Anger/extreme emotion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Rhetoric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Volume/Tone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Close Minded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Self-Serving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43671" y="6518239"/>
            <a:ext cx="8109332" cy="4409410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Authenticity/Genuineness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Knowledge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Refocus, Reanalyze, Readjust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Relentless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Being a “student”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latin typeface="Chalkduster"/>
              <a:cs typeface="Chalkduster"/>
            </a:endParaRPr>
          </a:p>
        </p:txBody>
      </p:sp>
      <p:pic>
        <p:nvPicPr>
          <p:cNvPr id="2" name="Picture 1" descr="Noi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09" y="1977437"/>
            <a:ext cx="2099778" cy="254077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4" name="Picture 3" descr="Voic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705" y="4665307"/>
            <a:ext cx="2089264" cy="2655471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E921EA-56B4-8E4B-A355-6F24692EFB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30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3" grpId="0"/>
      <p:bldP spid="6" grpId="0"/>
      <p:bldP spid="7" grpId="0" build="allAtOnce"/>
      <p:bldP spid="8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194536" y="1727819"/>
            <a:ext cx="13123333" cy="1485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 vs. Voice Art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 rot="20985074">
            <a:off x="448789" y="3437338"/>
            <a:ext cx="5613621" cy="554818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As a table group, create a visual representation that reflects the difference between Noise v. Voice.</a:t>
            </a:r>
          </a:p>
          <a:p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When finished, post your art masterpiece on the walls around the room.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069018" y="-6829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55"/>
          <a:stretch/>
        </p:blipFill>
        <p:spPr>
          <a:xfrm>
            <a:off x="6514878" y="4179637"/>
            <a:ext cx="5862436" cy="32799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B5613B-DD99-B602-22C5-9D17715742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4110">
            <a:off x="541798" y="294870"/>
            <a:ext cx="2304361" cy="2842782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42648527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74242" y="2419391"/>
            <a:ext cx="6770158" cy="6779290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Welcome to the Silent Gallery!  </a:t>
            </a:r>
          </a:p>
          <a:p>
            <a:endParaRPr lang="en-US" sz="4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Take a wander around the room and take in the Noise v. Voice artwork created by the group.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448119" y="168442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Gallery Walk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9D08570-5DBA-EA45-A96D-96549322A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4467">
            <a:off x="125559" y="1518254"/>
            <a:ext cx="5974875" cy="7116927"/>
          </a:xfrm>
          <a:prstGeom prst="rect">
            <a:avLst/>
          </a:prstGeom>
          <a:effectLst>
            <a:softEdge rad="76200"/>
          </a:effectLst>
          <a:scene3d>
            <a:camera prst="orthographicFront">
              <a:rot lat="0" lon="0" rev="1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667001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6" t="13477" r="3979" b="37597"/>
          <a:stretch/>
        </p:blipFill>
        <p:spPr>
          <a:xfrm>
            <a:off x="2898321" y="1251140"/>
            <a:ext cx="9984921" cy="4308739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6" b="14160"/>
          <a:stretch/>
        </p:blipFill>
        <p:spPr>
          <a:xfrm>
            <a:off x="923076" y="5622824"/>
            <a:ext cx="6861175" cy="4130776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3" t="6739" r="-1346" b="14160"/>
          <a:stretch/>
        </p:blipFill>
        <p:spPr>
          <a:xfrm>
            <a:off x="8037740" y="5531304"/>
            <a:ext cx="3478742" cy="4101574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67EA59-D74C-0E4F-874E-AC85FFF1F4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8CD3CB4E-CA9B-AEF7-6B8E-2D516A3AFB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8071">
            <a:off x="293913" y="262165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EDD02B-53FE-88FE-7944-841127B54F28}"/>
              </a:ext>
            </a:extLst>
          </p:cNvPr>
          <p:cNvSpPr/>
          <p:nvPr/>
        </p:nvSpPr>
        <p:spPr>
          <a:xfrm>
            <a:off x="848193" y="240329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ECBEF7-74DD-38CC-907F-5517796EB02F}"/>
              </a:ext>
            </a:extLst>
          </p:cNvPr>
          <p:cNvSpPr txBox="1"/>
          <p:nvPr/>
        </p:nvSpPr>
        <p:spPr>
          <a:xfrm>
            <a:off x="-1788398" y="4595245"/>
            <a:ext cx="6499274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br>
              <a:rPr lang="en-AU" sz="1800" dirty="0">
                <a:solidFill>
                  <a:schemeClr val="bg1"/>
                </a:solidFill>
              </a:rPr>
            </a:br>
            <a:r>
              <a:rPr lang="en-AU" sz="1800" dirty="0">
                <a:solidFill>
                  <a:schemeClr val="bg1"/>
                </a:solidFill>
              </a:rPr>
              <a:t>Universal American School,</a:t>
            </a:r>
          </a:p>
          <a:p>
            <a:r>
              <a:rPr lang="en-AU" sz="1800" dirty="0">
                <a:solidFill>
                  <a:schemeClr val="bg1"/>
                </a:solidFill>
              </a:rPr>
              <a:t>Dubai, UAE</a:t>
            </a:r>
          </a:p>
        </p:txBody>
      </p:sp>
    </p:spTree>
    <p:extLst>
      <p:ext uri="{BB962C8B-B14F-4D97-AF65-F5344CB8AC3E}">
        <p14:creationId xmlns:p14="http://schemas.microsoft.com/office/powerpoint/2010/main" val="39871766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3" r="8265" b="30658"/>
          <a:stretch/>
        </p:blipFill>
        <p:spPr>
          <a:xfrm>
            <a:off x="146956" y="1932193"/>
            <a:ext cx="6123215" cy="3325608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1291" b="10394"/>
          <a:stretch/>
        </p:blipFill>
        <p:spPr>
          <a:xfrm>
            <a:off x="823498" y="5274128"/>
            <a:ext cx="4733355" cy="428745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0" r="8468" b="14516"/>
          <a:stretch/>
        </p:blipFill>
        <p:spPr>
          <a:xfrm>
            <a:off x="6467626" y="4927146"/>
            <a:ext cx="6175375" cy="397182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66" r="32105" b="21192"/>
          <a:stretch/>
        </p:blipFill>
        <p:spPr>
          <a:xfrm>
            <a:off x="6514194" y="1134836"/>
            <a:ext cx="6029325" cy="3765889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73AC8E-5C12-194C-8A80-7CDAD712AB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03880068-D0CD-52EC-CA70-BFC75732E3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8071">
            <a:off x="244928" y="102957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7593F88-AE71-BFCE-AB9C-F4C7AD5F7482}"/>
              </a:ext>
            </a:extLst>
          </p:cNvPr>
          <p:cNvSpPr txBox="1"/>
          <p:nvPr/>
        </p:nvSpPr>
        <p:spPr>
          <a:xfrm>
            <a:off x="5951344" y="9183573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Universal American School, Dubai, UAE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010237-AEA1-4E7C-CD64-835B58C5A1B7}"/>
              </a:ext>
            </a:extLst>
          </p:cNvPr>
          <p:cNvSpPr/>
          <p:nvPr/>
        </p:nvSpPr>
        <p:spPr>
          <a:xfrm>
            <a:off x="848193" y="240329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652521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5" t="29946" r="11957" b="20643"/>
          <a:stretch/>
        </p:blipFill>
        <p:spPr>
          <a:xfrm>
            <a:off x="208827" y="1954306"/>
            <a:ext cx="5918200" cy="2886635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4" t="11719" b="6250"/>
          <a:stretch/>
        </p:blipFill>
        <p:spPr>
          <a:xfrm>
            <a:off x="6354109" y="1506070"/>
            <a:ext cx="6356350" cy="7429500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80" t="50465" r="23433" b="4785"/>
          <a:stretch/>
        </p:blipFill>
        <p:spPr>
          <a:xfrm rot="10800000">
            <a:off x="299694" y="5083362"/>
            <a:ext cx="5842173" cy="44577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40CC73-1940-EA44-B191-1DE9E5C0B7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0D663F2A-437B-D596-BB92-D1D9B03D3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8071">
            <a:off x="244928" y="102957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171CFEE-7647-16C3-9570-3487395DC544}"/>
              </a:ext>
            </a:extLst>
          </p:cNvPr>
          <p:cNvSpPr/>
          <p:nvPr/>
        </p:nvSpPr>
        <p:spPr>
          <a:xfrm>
            <a:off x="955769" y="473411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85A611-AC9E-EFF5-C1E7-68828B57DC1B}"/>
              </a:ext>
            </a:extLst>
          </p:cNvPr>
          <p:cNvSpPr txBox="1"/>
          <p:nvPr/>
        </p:nvSpPr>
        <p:spPr>
          <a:xfrm>
            <a:off x="5951344" y="9183573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Universal American School, Dubai, UAE</a:t>
            </a:r>
          </a:p>
        </p:txBody>
      </p:sp>
    </p:spTree>
    <p:extLst>
      <p:ext uri="{BB962C8B-B14F-4D97-AF65-F5344CB8AC3E}">
        <p14:creationId xmlns:p14="http://schemas.microsoft.com/office/powerpoint/2010/main" val="26167535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E749312-6FA7-1A4E-ACC4-13A8373635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03" b="19521"/>
          <a:stretch/>
        </p:blipFill>
        <p:spPr>
          <a:xfrm>
            <a:off x="90549" y="2857500"/>
            <a:ext cx="12914251" cy="5012871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919449-1B22-654E-8D2C-DE2F5564C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72E6E901-79CA-3A29-CC93-E1BC9C2CF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8071">
            <a:off x="293914" y="245836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3EFDA7-25FE-5FF9-4EB1-DCD4DBEDD484}"/>
              </a:ext>
            </a:extLst>
          </p:cNvPr>
          <p:cNvSpPr txBox="1"/>
          <p:nvPr/>
        </p:nvSpPr>
        <p:spPr>
          <a:xfrm>
            <a:off x="-580085" y="8024247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Universal American School, Dubai, UAE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2508DF-825B-7D9B-C532-46D18DF3E9B0}"/>
              </a:ext>
            </a:extLst>
          </p:cNvPr>
          <p:cNvSpPr/>
          <p:nvPr/>
        </p:nvSpPr>
        <p:spPr>
          <a:xfrm>
            <a:off x="955769" y="473411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03050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06976" y="380533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EAC5A-E5B8-CA4B-9F47-85161DCBDBCC}"/>
              </a:ext>
            </a:extLst>
          </p:cNvPr>
          <p:cNvSpPr>
            <a:spLocks/>
          </p:cNvSpPr>
          <p:nvPr/>
        </p:nvSpPr>
        <p:spPr bwMode="auto">
          <a:xfrm>
            <a:off x="308896" y="9060253"/>
            <a:ext cx="1621288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Video</a:t>
            </a:r>
          </a:p>
        </p:txBody>
      </p:sp>
      <p:pic>
        <p:nvPicPr>
          <p:cNvPr id="6" name="Picture 5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C02F85E7-B2B5-DE87-CDBB-39800EBBB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8071">
            <a:off x="293914" y="262165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7F31EA-5236-A202-AD9A-9CBB31C19603}"/>
              </a:ext>
            </a:extLst>
          </p:cNvPr>
          <p:cNvSpPr txBox="1"/>
          <p:nvPr/>
        </p:nvSpPr>
        <p:spPr>
          <a:xfrm>
            <a:off x="5507208" y="9222763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Lawrence Middle School, Los Angeles, California, USA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07426F-3429-DAAE-4882-45AA4B087A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F5653DA-4EE8-4846-B56B-FA90D67BC786}"/>
              </a:ext>
            </a:extLst>
          </p:cNvPr>
          <p:cNvSpPr txBox="1"/>
          <p:nvPr/>
        </p:nvSpPr>
        <p:spPr>
          <a:xfrm>
            <a:off x="2056461" y="2716007"/>
            <a:ext cx="9681882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5"/>
              </a:rPr>
              <a:t>https://vimeo.com/1008816318/7a58ebf306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 </a:t>
            </a: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b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YouTube: </a:t>
            </a:r>
          </a:p>
          <a:p>
            <a:r>
              <a:rPr lang="en-US" b="1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6"/>
              </a:rPr>
              <a:t>https://youtu.be/GLZdjHKUC6A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926557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145770">
            <a:off x="920448" y="4033608"/>
            <a:ext cx="6439711" cy="710245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Chalkduster"/>
                <a:cs typeface="Chalkduster"/>
              </a:rPr>
              <a:t>What skills do your students need for their voices to be heard?</a:t>
            </a: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0238">
            <a:off x="740888" y="466927"/>
            <a:ext cx="2508150" cy="3084379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49029" y="697278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Voice.JPG">
            <a:extLst>
              <a:ext uri="{FF2B5EF4-FFF2-40B4-BE49-F238E27FC236}">
                <a16:creationId xmlns:a16="http://schemas.microsoft.com/office/drawing/2014/main" id="{CFFB73E5-7816-D040-8BD6-D1C4F08094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007" y="2956941"/>
            <a:ext cx="4648298" cy="5908024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36086508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F8E8D458-4476-84F9-5C52-474994032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82" y="225358"/>
            <a:ext cx="10032204" cy="7294543"/>
          </a:xfrm>
          <a:prstGeom prst="rect">
            <a:avLst/>
          </a:prstGeom>
        </p:spPr>
      </p:pic>
      <p:pic>
        <p:nvPicPr>
          <p:cNvPr id="4" name="Picture 3" descr="Table&#10;&#10;Description automatically generated with medium confidence">
            <a:extLst>
              <a:ext uri="{FF2B5EF4-FFF2-40B4-BE49-F238E27FC236}">
                <a16:creationId xmlns:a16="http://schemas.microsoft.com/office/drawing/2014/main" id="{10FC87EC-B463-9B68-51B3-8E4A23B7D5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462" y="2553868"/>
            <a:ext cx="9686878" cy="704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931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479296" y="582978"/>
            <a:ext cx="10046207" cy="19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Voice Implementation</a:t>
            </a:r>
            <a:br>
              <a:rPr lang="en-US" sz="600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endParaRPr lang="en-US" sz="6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group of colorful objects with text&#10;&#10;Description automatically generated">
            <a:extLst>
              <a:ext uri="{FF2B5EF4-FFF2-40B4-BE49-F238E27FC236}">
                <a16:creationId xmlns:a16="http://schemas.microsoft.com/office/drawing/2014/main" id="{5BC2C880-2AB6-FBA3-C274-9DADEEF633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900" y="2127113"/>
            <a:ext cx="6730999" cy="7043509"/>
          </a:xfrm>
          <a:prstGeom prst="rect">
            <a:avLst/>
          </a:prstGeom>
          <a:effectLst>
            <a:softEdge rad="90912"/>
          </a:effectLst>
        </p:spPr>
      </p:pic>
    </p:spTree>
    <p:extLst>
      <p:ext uri="{BB962C8B-B14F-4D97-AF65-F5344CB8AC3E}">
        <p14:creationId xmlns:p14="http://schemas.microsoft.com/office/powerpoint/2010/main" val="40618978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099861" y="529381"/>
            <a:ext cx="13328047" cy="1054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Where do we go next?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-476814" y="1360232"/>
            <a:ext cx="13958427" cy="1007455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857250" marR="0" indent="-85725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35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857250" marR="0" indent="-85725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  <a:t>Student Voice Process:</a:t>
            </a:r>
            <a:b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  <a:t>Listen, Learn, Lead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35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  <a:t>Aspirations Profile: Balancing</a:t>
            </a:r>
            <a:b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  <a:t>Dreaming &amp; Doing</a:t>
            </a:r>
          </a:p>
          <a:p>
            <a:pPr marL="857250" marR="0" indent="-85725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35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  <a:t>Aspirations Framework:</a:t>
            </a:r>
            <a:b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  <a:t>Self-Worth, Engagement, Purpose</a:t>
            </a:r>
            <a:b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  <a:t>(8 Conditions That Make a Difference)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sz="35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indent="-571500" rtl="0" latinLnBrk="1" hangingPunct="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bg1"/>
                </a:solidFill>
                <a:latin typeface="Chalkduster" panose="03050602040202020205" pitchFamily="66" charset="77"/>
              </a:rPr>
              <a:t>Systems Thinking for Sustainable Change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796">
            <a:off x="402082" y="519584"/>
            <a:ext cx="2339855" cy="3035487"/>
          </a:xfrm>
          <a:prstGeom prst="rect">
            <a:avLst/>
          </a:prstGeom>
          <a:effectLst>
            <a:softEdge rad="122630"/>
          </a:effectLst>
        </p:spPr>
      </p:pic>
    </p:spTree>
    <p:extLst>
      <p:ext uri="{BB962C8B-B14F-4D97-AF65-F5344CB8AC3E}">
        <p14:creationId xmlns:p14="http://schemas.microsoft.com/office/powerpoint/2010/main" val="36674131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850" y="251920"/>
            <a:ext cx="1116109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70905D-A164-610F-2A4C-7EF7C261ACEC}"/>
              </a:ext>
            </a:extLst>
          </p:cNvPr>
          <p:cNvSpPr txBox="1"/>
          <p:nvPr/>
        </p:nvSpPr>
        <p:spPr>
          <a:xfrm>
            <a:off x="1218902" y="8125828"/>
            <a:ext cx="1056699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b="0" i="0" dirty="0">
                <a:solidFill>
                  <a:srgbClr val="FFFF00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https://quagliainstitute.org/canoga-park-high-school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 descr="A qr code with a green logo&#10;&#10;AI-generated content may be incorrect.">
            <a:extLst>
              <a:ext uri="{FF2B5EF4-FFF2-40B4-BE49-F238E27FC236}">
                <a16:creationId xmlns:a16="http://schemas.microsoft.com/office/drawing/2014/main" id="{F00493CB-4C09-FA60-434D-27ED415230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202" y="1472512"/>
            <a:ext cx="6468392" cy="645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61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5614" y="356667"/>
            <a:ext cx="11827956" cy="590212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What is your key take away from today’s session you can share with colleagues &amp;/or students?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1B286D-E253-9B28-F46D-D83786968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160" y="3568541"/>
            <a:ext cx="5712480" cy="5712480"/>
          </a:xfrm>
          <a:prstGeom prst="rect">
            <a:avLst/>
          </a:prstGeom>
          <a:effectLst>
            <a:softEdge rad="122928"/>
          </a:effectLst>
        </p:spPr>
      </p:pic>
    </p:spTree>
    <p:extLst>
      <p:ext uri="{BB962C8B-B14F-4D97-AF65-F5344CB8AC3E}">
        <p14:creationId xmlns:p14="http://schemas.microsoft.com/office/powerpoint/2010/main" val="14947357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9658" y="257476"/>
            <a:ext cx="11827956" cy="590212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What is your key take away from today’s session you can share with colleagues &amp;/or students?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6F58F0A7-EF89-4755-3E8F-A4FC3F4D10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3042">
            <a:off x="4086813" y="3605587"/>
            <a:ext cx="4371594" cy="5381638"/>
          </a:xfrm>
          <a:prstGeom prst="rect">
            <a:avLst/>
          </a:prstGeom>
          <a:effectLst>
            <a:softEdge rad="211902"/>
          </a:effectLst>
        </p:spPr>
      </p:pic>
    </p:spTree>
    <p:extLst>
      <p:ext uri="{BB962C8B-B14F-4D97-AF65-F5344CB8AC3E}">
        <p14:creationId xmlns:p14="http://schemas.microsoft.com/office/powerpoint/2010/main" val="27186775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710" y="8322606"/>
            <a:ext cx="6716684" cy="1132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507018" y="3426149"/>
            <a:ext cx="13776139" cy="290130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Thank you for the opportunity to learn together today!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201558" y="4682641"/>
            <a:ext cx="13165220" cy="363996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lande@quagliainstitute.org</a:t>
            </a:r>
          </a:p>
          <a:p>
            <a:r>
              <a:rPr lang="en-US" dirty="0">
                <a:solidFill>
                  <a:srgbClr val="A2D630"/>
                </a:solidFill>
                <a:latin typeface="Chalkduster" panose="03050602040202020205" pitchFamily="66" charset="77"/>
              </a:rPr>
              <a:t>@</a:t>
            </a:r>
            <a:r>
              <a:rPr lang="en-US" dirty="0" err="1">
                <a:solidFill>
                  <a:srgbClr val="A2D630"/>
                </a:solidFill>
                <a:latin typeface="Chalkduster" panose="03050602040202020205" pitchFamily="66" charset="77"/>
              </a:rPr>
              <a:t>Lisa_Lande</a:t>
            </a:r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BD5E75-548D-81A8-D85D-53F2E5611E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766" y="206696"/>
            <a:ext cx="3737267" cy="3219453"/>
          </a:xfrm>
          <a:prstGeom prst="rect">
            <a:avLst/>
          </a:prstGeom>
          <a:effectLst>
            <a:softEdge rad="120889"/>
          </a:effectLst>
        </p:spPr>
      </p:pic>
    </p:spTree>
    <p:extLst>
      <p:ext uri="{BB962C8B-B14F-4D97-AF65-F5344CB8AC3E}">
        <p14:creationId xmlns:p14="http://schemas.microsoft.com/office/powerpoint/2010/main" val="204178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75088</TotalTime>
  <Words>963</Words>
  <Application>Microsoft Macintosh PowerPoint</Application>
  <PresentationFormat>Custom</PresentationFormat>
  <Paragraphs>223</Paragraphs>
  <Slides>42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Calibri</vt:lpstr>
      <vt:lpstr>Chalkduster</vt:lpstr>
      <vt:lpstr>Comic Sans MS</vt:lpstr>
      <vt:lpstr>Helvetica Light</vt:lpstr>
      <vt:lpstr>Helvetica Neue</vt:lpstr>
      <vt:lpstr>White</vt:lpstr>
      <vt:lpstr>PowerPoint Presentation</vt:lpstr>
      <vt:lpstr>PowerPoint Presentation</vt:lpstr>
      <vt:lpstr>Learning Intention We are learning about the power of amplifying voice in schools to support students in reaching their fullest potential.</vt:lpstr>
      <vt:lpstr>PowerPoint Presentation</vt:lpstr>
      <vt:lpstr>PowerPoint Presentation</vt:lpstr>
      <vt:lpstr>PowerPoint Presentation</vt:lpstr>
      <vt:lpstr>Academic Speed Dating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54% of students report that adults listen to student suggestions.</vt:lpstr>
      <vt:lpstr>52% of students report using their voice to express their thoughts &amp; ideas.</vt:lpstr>
      <vt:lpstr>52% of students report having a voice in decision making at school.  </vt:lpstr>
      <vt:lpstr>51% of students say they work with adults to make their school better.</vt:lpstr>
      <vt:lpstr>PowerPoint Presentation</vt:lpstr>
      <vt:lpstr>PowerPoint Presentation</vt:lpstr>
      <vt:lpstr>PowerPoint Presentation</vt:lpstr>
      <vt:lpstr>PowerPoint Presentation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220</cp:revision>
  <cp:lastPrinted>2021-06-14T17:01:28Z</cp:lastPrinted>
  <dcterms:modified xsi:type="dcterms:W3CDTF">2025-03-18T14:10:52Z</dcterms:modified>
</cp:coreProperties>
</file>