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267" r:id="rId2"/>
    <p:sldId id="1041" r:id="rId3"/>
    <p:sldId id="1267" r:id="rId4"/>
    <p:sldId id="732" r:id="rId5"/>
    <p:sldId id="684" r:id="rId6"/>
    <p:sldId id="4564" r:id="rId7"/>
    <p:sldId id="687" r:id="rId8"/>
    <p:sldId id="659" r:id="rId9"/>
    <p:sldId id="745" r:id="rId10"/>
    <p:sldId id="660" r:id="rId11"/>
    <p:sldId id="1362" r:id="rId12"/>
    <p:sldId id="4566" r:id="rId13"/>
    <p:sldId id="4563" r:id="rId14"/>
    <p:sldId id="4565" r:id="rId1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F68B7"/>
    <a:srgbClr val="A2D630"/>
    <a:srgbClr val="97C72B"/>
    <a:srgbClr val="F4B7AD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05" autoAdjust="0"/>
    <p:restoredTop sz="86438" autoAdjust="0"/>
  </p:normalViewPr>
  <p:slideViewPr>
    <p:cSldViewPr snapToGrid="0" snapToObjects="1">
      <p:cViewPr varScale="1">
        <p:scale>
          <a:sx n="67" d="100"/>
          <a:sy n="67" d="100"/>
        </p:scale>
        <p:origin x="2280" y="47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9/23/25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802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60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386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A1FF8-44A7-CDE2-A7EC-CB82A9F40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D48348F-B132-0DEF-A9D2-662A658616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F4CF9998-2198-B5A2-BE7C-0F8B96A4C3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64F6CE9-F8E1-64A8-041E-096BAE48CA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025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321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29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720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10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09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ED943-70B8-0707-29E7-8317E22FA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1F5649-8FED-6CCC-E379-B6FFB92457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76B167-EA0A-4254-6F91-3CFA82329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b="0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Here are </a:t>
            </a:r>
            <a:r>
              <a:rPr lang="en-US" sz="2200" b="1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four strong self-reflective questions</a:t>
            </a:r>
            <a:r>
              <a:rPr lang="en-US" sz="2200" b="0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 for educators to consider as they enter a three-day conference: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sz="2200" b="1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1. What do I hope to </a:t>
            </a:r>
            <a:r>
              <a:rPr lang="en-US" sz="2200" b="1" i="1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learn</a:t>
            </a:r>
            <a:r>
              <a:rPr lang="en-US" sz="2200" b="1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 </a:t>
            </a:r>
            <a:r>
              <a:rPr lang="en-US" sz="2200" b="1" i="1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feel</a:t>
            </a:r>
            <a:r>
              <a:rPr lang="en-US" sz="2200" b="1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or </a:t>
            </a:r>
            <a:r>
              <a:rPr lang="en-US" sz="2200" b="1" i="1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be inspired by</a:t>
            </a:r>
            <a:r>
              <a:rPr lang="en-US" sz="2200" b="1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 during this conference—and how will I stay open to unexpected insights?</a:t>
            </a:r>
          </a:p>
          <a:p>
            <a:r>
              <a:rPr lang="en-US" sz="2200" b="0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Encourages intentionality while allowing room for growth beyond the agenda.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sz="2200" b="1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2. How does my current practice align with my core values as an educator, and where am I feeling most disconnected?</a:t>
            </a:r>
          </a:p>
          <a:p>
            <a:r>
              <a:rPr lang="en-US" sz="2200" b="0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Prompts honest reflection on values-driven work and potential areas of misalignment.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sz="2200" b="1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3. Whose voices—students, colleagues, families—do I need to listen to more deeply in order to improve my impact?</a:t>
            </a:r>
          </a:p>
          <a:p>
            <a:r>
              <a:rPr lang="en-US" sz="2200" b="0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Re-centers relationships and elevates empathy as a tool for professional growth.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sz="2200" b="1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4. What is one mindset, habit, or assumption I am willing to </a:t>
            </a:r>
            <a:r>
              <a:rPr lang="en-US" sz="2200" b="1" i="1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challenge or change</a:t>
            </a:r>
            <a:r>
              <a:rPr lang="en-US" sz="2200" b="1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 based on what I experience here?</a:t>
            </a:r>
          </a:p>
          <a:p>
            <a:r>
              <a:rPr lang="en-US" sz="2200" b="0" i="0" u="none" strike="noStrike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Encourages courage and flexibility in applying new learning meaningfully.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613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E85BA-6D7E-9C6A-6492-093918262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3E1F85C8-B469-95A5-D829-4AEAB50FE8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11E24503-945E-C0C6-A058-E8FCFC4B83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617540E3-AD5D-4C94-DB76-C684D3DBD1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840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hyperlink" Target="https://agis-schools.squarespace.com/" TargetMode="External"/><Relationship Id="rId4" Type="http://schemas.openxmlformats.org/officeDocument/2006/relationships/hyperlink" Target="http://www.quagliainstitute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10.png"/><Relationship Id="rId7" Type="http://schemas.microsoft.com/office/2007/relationships/hdphoto" Target="../media/hdphoto4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hyperlink" Target="https://agis-schools.squarespace.com/" TargetMode="External"/><Relationship Id="rId4" Type="http://schemas.openxmlformats.org/officeDocument/2006/relationships/hyperlink" Target="http://www.quagliainstitute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924" y="8313565"/>
            <a:ext cx="6178952" cy="104143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1202268" y="3200400"/>
            <a:ext cx="10938932" cy="2347303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72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Power of </a:t>
            </a:r>
            <a:br>
              <a:rPr lang="en-US" sz="72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72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1016000" y="4673600"/>
            <a:ext cx="1112520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</a:t>
            </a: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September 27, 2025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1028" name="Picture 4" descr="AGIS">
            <a:hlinkClick r:id="rId5"/>
            <a:extLst>
              <a:ext uri="{FF2B5EF4-FFF2-40B4-BE49-F238E27FC236}">
                <a16:creationId xmlns:a16="http://schemas.microsoft.com/office/drawing/2014/main" id="{0A9BD207-0D3E-224C-A2E5-8CA5EC273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115" y="237067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93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530527" y="523209"/>
            <a:ext cx="1208362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835" y="2908728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with students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9C9699D6-184C-1326-E01C-503D71A0FF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4030">
            <a:off x="247387" y="182879"/>
            <a:ext cx="2136765" cy="2778941"/>
          </a:xfrm>
          <a:prstGeom prst="rect">
            <a:avLst/>
          </a:prstGeom>
          <a:effectLst>
            <a:softEdge rad="176951"/>
          </a:effectLst>
        </p:spPr>
      </p:pic>
    </p:spTree>
    <p:extLst>
      <p:ext uri="{BB962C8B-B14F-4D97-AF65-F5344CB8AC3E}">
        <p14:creationId xmlns:p14="http://schemas.microsoft.com/office/powerpoint/2010/main" val="126474969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-2590800"/>
            <a:ext cx="12691729" cy="14096999"/>
          </a:xfrm>
        </p:spPr>
        <p:txBody>
          <a:bodyPr anchor="ctr"/>
          <a:lstStyle/>
          <a:p>
            <a:pPr rtl="0"/>
            <a:r>
              <a:rPr lang="en-US" sz="7200" u="sng" dirty="0">
                <a:solidFill>
                  <a:srgbClr val="FFFF00"/>
                </a:solidFill>
                <a:latin typeface="Chalkduster"/>
                <a:cs typeface="Chalkduster"/>
              </a:rPr>
              <a:t>Learning Intentions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Discover the power of student voice in transforming schools. </a:t>
            </a:r>
            <a:b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</a:br>
            <a:b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Reflect on how your own sense of purpose sparks growth and impact.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298E77-9757-ED4F-B741-618A26918150}"/>
              </a:ext>
            </a:extLst>
          </p:cNvPr>
          <p:cNvSpPr txBox="1"/>
          <p:nvPr/>
        </p:nvSpPr>
        <p:spPr>
          <a:xfrm rot="21176823">
            <a:off x="2389000" y="3077422"/>
            <a:ext cx="13239329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Why</a:t>
            </a: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EF5E5-BDC7-F54E-B8F9-2263B77AD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CA94C-D966-BC40-BFD8-20E9F1405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0365">
            <a:off x="794299" y="2382096"/>
            <a:ext cx="4695981" cy="5605752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1422319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" y="3539067"/>
            <a:ext cx="12554655" cy="7271732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When students believe they have a voice:</a:t>
            </a:r>
          </a:p>
          <a:p>
            <a:endParaRPr lang="is-I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is-IS" dirty="0">
                <a:solidFill>
                  <a:schemeClr val="bg1"/>
                </a:solidFill>
                <a:latin typeface="Chalkduster"/>
                <a:cs typeface="Chalkduster"/>
              </a:rPr>
              <a:t>32% report greater </a:t>
            </a:r>
            <a:r>
              <a:rPr lang="is-IS" dirty="0">
                <a:solidFill>
                  <a:srgbClr val="FFFF00"/>
                </a:solidFill>
                <a:latin typeface="Chalkduster"/>
                <a:cs typeface="Chalkduster"/>
              </a:rPr>
              <a:t>self-worth</a:t>
            </a:r>
            <a:r>
              <a:rPr lang="is-IS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algn="l"/>
            <a:endParaRPr lang="is-I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is-IS" dirty="0">
                <a:solidFill>
                  <a:schemeClr val="bg1"/>
                </a:solidFill>
                <a:latin typeface="Chalkduster"/>
                <a:cs typeface="Chalkduster"/>
              </a:rPr>
              <a:t>38% report more </a:t>
            </a:r>
            <a:r>
              <a:rPr lang="is-IS" dirty="0">
                <a:solidFill>
                  <a:srgbClr val="FFFF00"/>
                </a:solidFill>
                <a:latin typeface="Chalkduster"/>
                <a:cs typeface="Chalkduster"/>
              </a:rPr>
              <a:t>engagement</a:t>
            </a:r>
            <a:r>
              <a:rPr lang="is-IS" dirty="0">
                <a:solidFill>
                  <a:schemeClr val="bg1"/>
                </a:solidFill>
                <a:latin typeface="Chalkduster"/>
                <a:cs typeface="Chalkduster"/>
              </a:rPr>
              <a:t> in learning.</a:t>
            </a:r>
          </a:p>
          <a:p>
            <a:pPr algn="l"/>
            <a:endParaRPr lang="is-I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is-IS" dirty="0">
                <a:solidFill>
                  <a:schemeClr val="bg1"/>
                </a:solidFill>
                <a:latin typeface="Chalkduster"/>
                <a:cs typeface="Chalkduster"/>
              </a:rPr>
              <a:t>43% report a greater sense of </a:t>
            </a:r>
            <a:r>
              <a:rPr lang="is-IS" dirty="0">
                <a:solidFill>
                  <a:srgbClr val="FFFF00"/>
                </a:solidFill>
                <a:latin typeface="Chalkduster"/>
                <a:cs typeface="Chalkduster"/>
              </a:rPr>
              <a:t>purpose</a:t>
            </a:r>
            <a:r>
              <a:rPr lang="is-IS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8438" y="298961"/>
            <a:ext cx="8872130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</a:t>
            </a:r>
          </a:p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Implications</a:t>
            </a:r>
            <a:r>
              <a:rPr lang="is-I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….</a:t>
            </a:r>
            <a:endParaRPr lang="en-US" sz="8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19AE3F-2BC9-1B41-A56B-D4E3CA32DF29}"/>
              </a:ext>
            </a:extLst>
          </p:cNvPr>
          <p:cNvSpPr txBox="1"/>
          <p:nvPr/>
        </p:nvSpPr>
        <p:spPr>
          <a:xfrm>
            <a:off x="10424160" y="9306374"/>
            <a:ext cx="2675287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22021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4C6CD-9C66-5ADE-6292-EF7A17927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02C57A-1087-63DE-C62D-69201C95F594}"/>
              </a:ext>
            </a:extLst>
          </p:cNvPr>
          <p:cNvSpPr txBox="1"/>
          <p:nvPr/>
        </p:nvSpPr>
        <p:spPr>
          <a:xfrm>
            <a:off x="-524933" y="2421467"/>
            <a:ext cx="13936133" cy="72409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812787" indent="-812787">
              <a:buFont typeface="Arial"/>
              <a:buChar char="•"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Human perspective in a tech-driven world.</a:t>
            </a:r>
          </a:p>
          <a:p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Reimagining the purpose of education.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Democratic engagement + global citizenship.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Cultural responsiveness and inclusion.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Social glue</a:t>
            </a: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A78407-5A7D-46D1-B35F-3867C1347073}"/>
              </a:ext>
            </a:extLst>
          </p:cNvPr>
          <p:cNvSpPr txBox="1"/>
          <p:nvPr/>
        </p:nvSpPr>
        <p:spPr>
          <a:xfrm>
            <a:off x="2168438" y="298961"/>
            <a:ext cx="8872130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</a:t>
            </a:r>
          </a:p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Implications</a:t>
            </a:r>
            <a:r>
              <a:rPr lang="is-I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….</a:t>
            </a:r>
            <a:endParaRPr lang="en-US" sz="8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CB0A64-A71A-FC14-46FF-C7C2AAE571D0}"/>
              </a:ext>
            </a:extLst>
          </p:cNvPr>
          <p:cNvSpPr txBox="1"/>
          <p:nvPr/>
        </p:nvSpPr>
        <p:spPr>
          <a:xfrm>
            <a:off x="10424160" y="9306374"/>
            <a:ext cx="2675287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6333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54000" y="1150035"/>
            <a:ext cx="12750798" cy="105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What is holding us back??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-1" y="2204677"/>
            <a:ext cx="13004799" cy="60734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There is not 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clear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definition of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 voice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that all of us can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understand,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ccept, and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put into practice.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F972F1-186D-0B43-8630-B8D3E1CF6730}"/>
              </a:ext>
            </a:extLst>
          </p:cNvPr>
          <p:cNvSpPr txBox="1"/>
          <p:nvPr/>
        </p:nvSpPr>
        <p:spPr>
          <a:xfrm>
            <a:off x="10424160" y="9306374"/>
            <a:ext cx="2675287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31844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87680" y="2120055"/>
            <a:ext cx="7477760" cy="157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387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" y="5637008"/>
            <a:ext cx="13004799" cy="3020373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sz="6258" dirty="0">
                <a:solidFill>
                  <a:schemeClr val="bg1"/>
                </a:solidFill>
                <a:latin typeface="Chalkduster"/>
                <a:cs typeface="Chalkduster"/>
              </a:rPr>
              <a:t>What comes to mind when you think of the term </a:t>
            </a:r>
            <a:r>
              <a:rPr lang="en-US" sz="6258" b="1" i="1" dirty="0">
                <a:solidFill>
                  <a:srgbClr val="FFFF00"/>
                </a:solidFill>
                <a:latin typeface="Chalkduster"/>
                <a:cs typeface="Chalkduster"/>
              </a:rPr>
              <a:t>student voice </a:t>
            </a:r>
            <a:r>
              <a:rPr lang="en-US" sz="6258" dirty="0">
                <a:solidFill>
                  <a:schemeClr val="bg1"/>
                </a:solidFill>
                <a:latin typeface="Chalkduster"/>
                <a:cs typeface="Chalkduster"/>
              </a:rPr>
              <a:t>?</a:t>
            </a:r>
          </a:p>
        </p:txBody>
      </p:sp>
      <p:pic>
        <p:nvPicPr>
          <p:cNvPr id="3" name="Picture 2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0298">
            <a:off x="8460742" y="769406"/>
            <a:ext cx="2934973" cy="4234967"/>
          </a:xfrm>
          <a:prstGeom prst="rect">
            <a:avLst/>
          </a:prstGeom>
          <a:effectLst>
            <a:softEdge rad="3556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C9C24D-1130-F249-AC8B-DDC70FB7F4FF}"/>
              </a:ext>
            </a:extLst>
          </p:cNvPr>
          <p:cNvSpPr txBox="1"/>
          <p:nvPr/>
        </p:nvSpPr>
        <p:spPr>
          <a:xfrm>
            <a:off x="10424160" y="9306374"/>
            <a:ext cx="2675287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170645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A05C01-A9A4-B14E-9D1C-BB2AC2F5091B}"/>
              </a:ext>
            </a:extLst>
          </p:cNvPr>
          <p:cNvSpPr txBox="1"/>
          <p:nvPr/>
        </p:nvSpPr>
        <p:spPr>
          <a:xfrm>
            <a:off x="216568" y="1457404"/>
            <a:ext cx="6448927" cy="55194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8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Students and Staff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tell us...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06B368-9AAB-8E48-A705-9F66159D4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5311">
            <a:off x="6643366" y="1323475"/>
            <a:ext cx="5139305" cy="7395410"/>
          </a:xfrm>
          <a:prstGeom prst="rect">
            <a:avLst/>
          </a:prstGeom>
          <a:effectLst>
            <a:softEdge rad="6858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6E14CC-B468-D442-B90D-685F084401FA}"/>
              </a:ext>
            </a:extLst>
          </p:cNvPr>
          <p:cNvSpPr txBox="1"/>
          <p:nvPr/>
        </p:nvSpPr>
        <p:spPr>
          <a:xfrm>
            <a:off x="10424160" y="9306374"/>
            <a:ext cx="2675287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091688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43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C01AE-FB68-7709-F99E-CBF4DB68F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1C667-D85D-D3FD-9B5A-0AAC21768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2533"/>
            <a:ext cx="13004799" cy="2050627"/>
          </a:xfrm>
        </p:spPr>
        <p:txBody>
          <a:bodyPr/>
          <a:lstStyle/>
          <a:p>
            <a:pPr lvl="0">
              <a:defRPr sz="1800"/>
            </a:pPr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Over the next few days I want you to think about </a:t>
            </a:r>
            <a:r>
              <a:rPr lang="en-US" sz="6000" b="1" u="sng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YOU!</a:t>
            </a:r>
            <a:b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9888E0-7DB2-CB37-1A84-684E5F81A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8BFBAA-D5B4-2DC5-44E0-C31BBD16A087}"/>
              </a:ext>
            </a:extLst>
          </p:cNvPr>
          <p:cNvSpPr txBox="1"/>
          <p:nvPr/>
        </p:nvSpPr>
        <p:spPr>
          <a:xfrm>
            <a:off x="868680" y="2872105"/>
            <a:ext cx="1129284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Why am I here?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AD7C07-DFFF-103C-44CC-72863FD388B3}"/>
              </a:ext>
            </a:extLst>
          </p:cNvPr>
          <p:cNvSpPr txBox="1"/>
          <p:nvPr/>
        </p:nvSpPr>
        <p:spPr>
          <a:xfrm>
            <a:off x="274320" y="3655450"/>
            <a:ext cx="1243584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What do I need to learn from my colleagues?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1F4F90-17B8-93BF-567E-41D8923B3799}"/>
              </a:ext>
            </a:extLst>
          </p:cNvPr>
          <p:cNvSpPr txBox="1"/>
          <p:nvPr/>
        </p:nvSpPr>
        <p:spPr>
          <a:xfrm>
            <a:off x="434340" y="5546725"/>
            <a:ext cx="1204722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What can my colleagues learn from me?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BD10BA-99C7-5959-5029-78F65FC0BF9F}"/>
              </a:ext>
            </a:extLst>
          </p:cNvPr>
          <p:cNvSpPr txBox="1"/>
          <p:nvPr/>
        </p:nvSpPr>
        <p:spPr>
          <a:xfrm>
            <a:off x="114299" y="5639714"/>
            <a:ext cx="1281449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How can I use my voice to make a difference?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0382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2" name="Text Box 3">
            <a:extLst>
              <a:ext uri="{FF2B5EF4-FFF2-40B4-BE49-F238E27FC236}">
                <a16:creationId xmlns:a16="http://schemas.microsoft.com/office/drawing/2014/main" id="{56153C35-D3E9-75E3-D465-E53F8DC3B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82701"/>
            <a:ext cx="13055204" cy="4747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endParaRPr lang="en-US" sz="6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  <a:p>
            <a:pPr algn="ctr">
              <a:defRPr/>
            </a:pPr>
            <a:endParaRPr lang="en-US" sz="6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  <a:p>
            <a:pPr algn="ctr">
              <a:defRPr/>
            </a:pPr>
            <a:endParaRPr lang="en-US" sz="6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 descr="A qr code with a logo&#10;&#10;AI-generated content may be incorrect.">
            <a:extLst>
              <a:ext uri="{FF2B5EF4-FFF2-40B4-BE49-F238E27FC236}">
                <a16:creationId xmlns:a16="http://schemas.microsoft.com/office/drawing/2014/main" id="{95E4589E-00D8-8D59-EE56-CCF4FF2A3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201" y="698105"/>
            <a:ext cx="6256397" cy="625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7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4C99C-89C8-CA08-A5A7-349BA019E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A9D88CDA-0BAD-E9C0-7ED5-299ACEF71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924" y="8313565"/>
            <a:ext cx="6178952" cy="104143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EA8D697-B278-B3D8-0BF6-59C4FDE395B1}"/>
              </a:ext>
            </a:extLst>
          </p:cNvPr>
          <p:cNvSpPr/>
          <p:nvPr/>
        </p:nvSpPr>
        <p:spPr>
          <a:xfrm>
            <a:off x="1202268" y="3200400"/>
            <a:ext cx="10938932" cy="2347303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72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Power of </a:t>
            </a:r>
            <a:br>
              <a:rPr lang="en-US" sz="72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72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38C149-C96E-C174-A029-6CB56026DA23}"/>
              </a:ext>
            </a:extLst>
          </p:cNvPr>
          <p:cNvSpPr/>
          <p:nvPr/>
        </p:nvSpPr>
        <p:spPr>
          <a:xfrm>
            <a:off x="1016000" y="4673600"/>
            <a:ext cx="1112520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</a:t>
            </a: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September 27, 2025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1028" name="Picture 4" descr="AGIS">
            <a:hlinkClick r:id="rId5"/>
            <a:extLst>
              <a:ext uri="{FF2B5EF4-FFF2-40B4-BE49-F238E27FC236}">
                <a16:creationId xmlns:a16="http://schemas.microsoft.com/office/drawing/2014/main" id="{DC4C55E5-9B24-423A-CA3F-D3FF48194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115" y="237067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75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167876</TotalTime>
  <Words>528</Words>
  <Application>Microsoft Macintosh PowerPoint</Application>
  <PresentationFormat>Custom</PresentationFormat>
  <Paragraphs>107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Chalkduster</vt:lpstr>
      <vt:lpstr>Helvetica Neue</vt:lpstr>
      <vt:lpstr>White</vt:lpstr>
      <vt:lpstr>PowerPoint Presentation</vt:lpstr>
      <vt:lpstr>PowerPoint Presentation</vt:lpstr>
      <vt:lpstr>Learning Intentions  Discover the power of student voice in transforming schools.   Reflect on how your own sense of purpose sparks growth and impact.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Over the next few days I want you to think about YOU!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Russell Quaglia</cp:lastModifiedBy>
  <cp:revision>724</cp:revision>
  <cp:lastPrinted>2022-09-30T01:17:24Z</cp:lastPrinted>
  <dcterms:modified xsi:type="dcterms:W3CDTF">2025-09-23T12:50:09Z</dcterms:modified>
</cp:coreProperties>
</file>