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80" r:id="rId2"/>
    <p:sldId id="279" r:id="rId3"/>
    <p:sldId id="278" r:id="rId4"/>
    <p:sldId id="277" r:id="rId5"/>
    <p:sldId id="276" r:id="rId6"/>
    <p:sldId id="275" r:id="rId7"/>
    <p:sldId id="274" r:id="rId8"/>
    <p:sldId id="273" r:id="rId9"/>
    <p:sldId id="272" r:id="rId10"/>
    <p:sldId id="271" r:id="rId11"/>
    <p:sldId id="270" r:id="rId12"/>
    <p:sldId id="269" r:id="rId13"/>
    <p:sldId id="268" r:id="rId14"/>
    <p:sldId id="267" r:id="rId15"/>
    <p:sldId id="266" r:id="rId16"/>
    <p:sldId id="265" r:id="rId17"/>
    <p:sldId id="264" r:id="rId18"/>
    <p:sldId id="263" r:id="rId19"/>
    <p:sldId id="262" r:id="rId20"/>
    <p:sldId id="261" r:id="rId21"/>
    <p:sldId id="260" r:id="rId22"/>
    <p:sldId id="259" r:id="rId23"/>
    <p:sldId id="256" r:id="rId24"/>
    <p:sldId id="258" r:id="rId25"/>
    <p:sldId id="257" r:id="rId26"/>
  </p:sldIdLst>
  <p:sldSz cx="9144000" cy="5143500" type="screen16x9"/>
  <p:notesSz cx="6858000" cy="9144000"/>
  <p:embeddedFontLst>
    <p:embeddedFont>
      <p:font typeface="Amatic SC" panose="02000803000000000000" pitchFamily="2" charset="0"/>
      <p:regular r:id="rId28"/>
      <p:bold r:id="rId29"/>
    </p:embeddedFont>
    <p:embeddedFont>
      <p:font typeface="Comfortaa" pitchFamily="2" charset="0"/>
      <p:regular r:id="rId30"/>
      <p:bold r:id="rId31"/>
    </p:embeddedFont>
    <p:embeddedFont>
      <p:font typeface="Comfortaa Regular" pitchFamily="2" charset="0"/>
      <p:regular r:id="rId32"/>
      <p:bold r:id="rId33"/>
    </p:embeddedFont>
    <p:embeddedFont>
      <p:font typeface="Oswald" pitchFamily="2" charset="77"/>
      <p:regular r:id="rId34"/>
      <p:bold r:id="rId35"/>
    </p:embeddedFont>
    <p:embeddedFont>
      <p:font typeface="Pacifico" pitchFamily="2" charset="77"/>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679"/>
  </p:normalViewPr>
  <p:slideViewPr>
    <p:cSldViewPr snapToGrid="0">
      <p:cViewPr varScale="1">
        <p:scale>
          <a:sx n="236" d="100"/>
          <a:sy n="236" d="100"/>
        </p:scale>
        <p:origin x="208" y="3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rive.google.com/file/d/1FFX9g8Q8gCyRCIfE-N9RymAw1KH6hy-T/view?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f86ffbb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f86ffbb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a83284c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a83284c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a7f61e1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a7f61e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f8d1323b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f8d1323b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17131c2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17131c2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5c12e85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5c12e85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5c12e854d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5c12e854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https://drive.google.com/file/d/1FFX9g8Q8gCyRCIfE-N9RymAw1KH6hy-T/view?usp=sharing</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64ac28e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64ac28e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9694537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9694537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d96009d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d96009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d99e921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d99e92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8f2cdad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8f2cdad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a6c2483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a6c2483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a6c2483d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da6c2483d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Maggy- Discuss the concept  </a:t>
            </a:r>
            <a:r>
              <a:rPr lang="en">
                <a:solidFill>
                  <a:schemeClr val="dk1"/>
                </a:solidFill>
              </a:rPr>
              <a:t>“How we feel affects how we communicate.” ask the students how it may affect the way they communicate or give an example Ie. being mad and asking mom to go out, whiny voice,etc</a:t>
            </a:r>
            <a:endParaRPr>
              <a:solidFill>
                <a:schemeClr val="dk1"/>
              </a:solidFill>
            </a:endParaRPr>
          </a:p>
          <a:p>
            <a:pPr marL="0" lvl="0" indent="0" algn="l" rtl="0">
              <a:spcBef>
                <a:spcPts val="0"/>
              </a:spcBef>
              <a:spcAft>
                <a:spcPts val="0"/>
              </a:spcAft>
              <a:buNone/>
            </a:pPr>
            <a:endParaRPr/>
          </a:p>
        </p:txBody>
      </p:sp>
      <p:sp>
        <p:nvSpPr>
          <p:cNvPr id="73" name="Google Shape;73;gda6c2483d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86ffbb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86ffbb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f09f9aa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f09f9aa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f09f9aa4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f09f9aa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03df92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403df92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281f7bc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281f7bc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Do students have the option on what kind of COVID test to take?  </a:t>
            </a:r>
            <a:endParaRPr/>
          </a:p>
          <a:p>
            <a:pPr marL="457200" lvl="0" indent="-298450" algn="l" rtl="0">
              <a:spcBef>
                <a:spcPts val="0"/>
              </a:spcBef>
              <a:spcAft>
                <a:spcPts val="0"/>
              </a:spcAft>
              <a:buSzPts val="1100"/>
              <a:buAutoNum type="arabicPeriod"/>
            </a:pPr>
            <a:r>
              <a:rPr lang="en"/>
              <a:t>Do schools know how long testing will be offered to everyone ?    </a:t>
            </a:r>
            <a:endParaRPr/>
          </a:p>
          <a:p>
            <a:pPr marL="457200" lvl="0" indent="-298450" algn="l" rtl="0">
              <a:spcBef>
                <a:spcPts val="0"/>
              </a:spcBef>
              <a:spcAft>
                <a:spcPts val="0"/>
              </a:spcAft>
              <a:buSzPts val="1100"/>
              <a:buAutoNum type="arabicPeriod"/>
            </a:pPr>
            <a:r>
              <a:rPr lang="en"/>
              <a:t>What if we are back at school and someone’s test results as “inconclusive”?- will they be let on campus? </a:t>
            </a:r>
            <a:endParaRPr/>
          </a:p>
          <a:p>
            <a:pPr marL="457200" lvl="0" indent="-298450" algn="l" rtl="0">
              <a:spcBef>
                <a:spcPts val="0"/>
              </a:spcBef>
              <a:spcAft>
                <a:spcPts val="0"/>
              </a:spcAft>
              <a:buSzPts val="1100"/>
              <a:buAutoNum type="arabicPeriod"/>
            </a:pPr>
            <a:r>
              <a:rPr lang="en"/>
              <a:t>When are we returning to campus?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df119d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df119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-senior college apps </a:t>
            </a:r>
            <a:endParaRPr/>
          </a:p>
          <a:p>
            <a:pPr marL="0" lvl="0" indent="0" algn="l" rtl="0">
              <a:spcBef>
                <a:spcPts val="0"/>
              </a:spcBef>
              <a:spcAft>
                <a:spcPts val="0"/>
              </a:spcAft>
              <a:buNone/>
            </a:pPr>
            <a:r>
              <a:rPr lang="en"/>
              <a:t>-credit recovery </a:t>
            </a:r>
            <a:endParaRPr/>
          </a:p>
          <a:p>
            <a:pPr marL="0" lvl="0" indent="0" algn="l" rtl="0">
              <a:spcBef>
                <a:spcPts val="0"/>
              </a:spcBef>
              <a:spcAft>
                <a:spcPts val="0"/>
              </a:spcAft>
              <a:buNone/>
            </a:pPr>
            <a:r>
              <a:rPr lang="en"/>
              <a:t>-Grades!!! </a:t>
            </a:r>
            <a:endParaRPr/>
          </a:p>
          <a:p>
            <a:pPr marL="0" lvl="0" indent="0" algn="l" rtl="0">
              <a:spcBef>
                <a:spcPts val="0"/>
              </a:spcBef>
              <a:spcAft>
                <a:spcPts val="0"/>
              </a:spcAft>
              <a:buNone/>
            </a:pPr>
            <a:r>
              <a:rPr lang="en"/>
              <a:t>-Attendance/concistency</a:t>
            </a:r>
            <a:endParaRPr/>
          </a:p>
          <a:p>
            <a:pPr marL="0" lvl="0" indent="0" algn="l" rtl="0">
              <a:spcBef>
                <a:spcPts val="0"/>
              </a:spcBef>
              <a:spcAft>
                <a:spcPts val="0"/>
              </a:spcAft>
              <a:buNone/>
            </a:pPr>
            <a:endParaRPr/>
          </a:p>
          <a:p>
            <a:pPr marL="0" lvl="0" indent="0" algn="l" rtl="0">
              <a:spcBef>
                <a:spcPts val="0"/>
              </a:spcBef>
              <a:spcAft>
                <a:spcPts val="0"/>
              </a:spcAft>
              <a:buNone/>
            </a:pPr>
            <a:r>
              <a:rPr lang="en"/>
              <a:t>-following meetings: student survey, feedback, improvements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f56cb434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f56cb43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149693e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149693e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e120a73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e120a7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9f086aee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9f086ae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gRrUJR0BU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gRrUJR0BUZ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s://drive.google.com/file/d/1FFX9g8Q8gCyRCIfE-N9RymAw1KH6hy-T/view?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reopening.lausd.net/familysection/SpringR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huntingtonparkhs-lausd-ca.schoolloop.com/athletics" TargetMode="External"/><Relationship Id="rId4" Type="http://schemas.openxmlformats.org/officeDocument/2006/relationships/hyperlink" Target="https://achieve.lausd.net/covidvaccineap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huntingtonparkhs-lausd-ca.schoolloop.com/athletics" TargetMode="External"/><Relationship Id="rId4" Type="http://schemas.openxmlformats.org/officeDocument/2006/relationships/hyperlink" Target="https://achieve.lausd.net/covidvaccineapp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huntingtonparkhs-lausd-ca.schoolloop.com/athletics" TargetMode="External"/><Relationship Id="rId4" Type="http://schemas.openxmlformats.org/officeDocument/2006/relationships/hyperlink" Target="https://achieve.lausd.net/covidvaccineapp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achieve.lausd.net/covidvaccineapp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www.youtube.com/watch?v=KdL4o7wU0CQ" TargetMode="External"/><Relationship Id="rId4" Type="http://schemas.openxmlformats.org/officeDocument/2006/relationships/hyperlink" Target="https://www.youtube.com/watch?v=KdL4o7wU0C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www.youtube.com/watch?v=EVpibqtFzW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gRrUJR0BUZA" TargetMode="External"/><Relationship Id="rId4" Type="http://schemas.openxmlformats.org/officeDocument/2006/relationships/hyperlink" Target="https://huntingtonparkhs-lausd-ca.schoolloop.com/clubsandorganiz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p37"/>
          <p:cNvSpPr txBox="1"/>
          <p:nvPr/>
        </p:nvSpPr>
        <p:spPr>
          <a:xfrm>
            <a:off x="1696875" y="1928850"/>
            <a:ext cx="5407500" cy="6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700" b="1">
                <a:solidFill>
                  <a:srgbClr val="FFFFFF"/>
                </a:solidFill>
                <a:latin typeface="Pacifico"/>
                <a:ea typeface="Pacifico"/>
                <a:cs typeface="Pacifico"/>
                <a:sym typeface="Pacifico"/>
              </a:rPr>
              <a:t>How can we build student voice? </a:t>
            </a:r>
            <a:endParaRPr sz="4700" b="1">
              <a:solidFill>
                <a:srgbClr val="FFFFFF"/>
              </a:solidFill>
              <a:latin typeface="Pacifico"/>
              <a:ea typeface="Pacifico"/>
              <a:cs typeface="Pacifico"/>
              <a:sym typeface="Pacifico"/>
            </a:endParaRPr>
          </a:p>
          <a:p>
            <a:pPr marL="0" lvl="0" indent="0" algn="l" rtl="0">
              <a:spcBef>
                <a:spcPts val="0"/>
              </a:spcBef>
              <a:spcAft>
                <a:spcPts val="0"/>
              </a:spcAft>
              <a:buNone/>
            </a:pP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8"/>
          <p:cNvPicPr preferRelativeResize="0"/>
          <p:nvPr/>
        </p:nvPicPr>
        <p:blipFill>
          <a:blip r:embed="rId3">
            <a:alphaModFix/>
          </a:blip>
          <a:stretch>
            <a:fillRect/>
          </a:stretch>
        </p:blipFill>
        <p:spPr>
          <a:xfrm>
            <a:off x="152400" y="152400"/>
            <a:ext cx="6025701" cy="315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7"/>
          <p:cNvPicPr preferRelativeResize="0"/>
          <p:nvPr/>
        </p:nvPicPr>
        <p:blipFill>
          <a:blip r:embed="rId3">
            <a:alphaModFix/>
          </a:blip>
          <a:stretch>
            <a:fillRect/>
          </a:stretch>
        </p:blipFill>
        <p:spPr>
          <a:xfrm rot="5400000">
            <a:off x="784600" y="195275"/>
            <a:ext cx="3654706" cy="4838701"/>
          </a:xfrm>
          <a:prstGeom prst="rect">
            <a:avLst/>
          </a:prstGeom>
          <a:noFill/>
          <a:ln>
            <a:noFill/>
          </a:ln>
        </p:spPr>
      </p:pic>
      <p:pic>
        <p:nvPicPr>
          <p:cNvPr id="177" name="Google Shape;177;p27"/>
          <p:cNvPicPr preferRelativeResize="0"/>
          <p:nvPr/>
        </p:nvPicPr>
        <p:blipFill>
          <a:blip r:embed="rId4">
            <a:alphaModFix/>
          </a:blip>
          <a:stretch>
            <a:fillRect/>
          </a:stretch>
        </p:blipFill>
        <p:spPr>
          <a:xfrm>
            <a:off x="5170381" y="152400"/>
            <a:ext cx="3716603" cy="4838700"/>
          </a:xfrm>
          <a:prstGeom prst="rect">
            <a:avLst/>
          </a:prstGeom>
          <a:noFill/>
          <a:ln>
            <a:noFill/>
          </a:ln>
        </p:spPr>
      </p:pic>
      <p:sp>
        <p:nvSpPr>
          <p:cNvPr id="178" name="Google Shape;178;p27"/>
          <p:cNvSpPr txBox="1"/>
          <p:nvPr/>
        </p:nvSpPr>
        <p:spPr>
          <a:xfrm>
            <a:off x="2057400" y="4590900"/>
            <a:ext cx="14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Destiny Garcia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6"/>
          <p:cNvSpPr txBox="1"/>
          <p:nvPr/>
        </p:nvSpPr>
        <p:spPr>
          <a:xfrm>
            <a:off x="1644212"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2/1</a:t>
            </a:r>
            <a:endParaRPr sz="2600" dirty="0">
              <a:solidFill>
                <a:srgbClr val="FFFFFF"/>
              </a:solidFill>
              <a:latin typeface="Pacifico"/>
              <a:ea typeface="Pacifico"/>
              <a:cs typeface="Pacifico"/>
              <a:sym typeface="Pacifico"/>
            </a:endParaRPr>
          </a:p>
        </p:txBody>
      </p:sp>
      <p:sp>
        <p:nvSpPr>
          <p:cNvPr id="170" name="Google Shape;170;p26"/>
          <p:cNvSpPr txBox="1"/>
          <p:nvPr/>
        </p:nvSpPr>
        <p:spPr>
          <a:xfrm>
            <a:off x="322275" y="1950825"/>
            <a:ext cx="3953100" cy="30426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FFFFFF"/>
              </a:buClr>
              <a:buSzPts val="1300"/>
              <a:buChar char="●"/>
            </a:pPr>
            <a:endParaRPr sz="1100"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Newsletter Announcements </a:t>
            </a:r>
            <a:endParaRPr sz="1300" dirty="0">
              <a:solidFill>
                <a:srgbClr val="FFFFFF"/>
              </a:solidFill>
            </a:endParaRPr>
          </a:p>
          <a:p>
            <a:pPr marL="0" lvl="0" indent="0" algn="l" rtl="0">
              <a:spcBef>
                <a:spcPts val="0"/>
              </a:spcBef>
              <a:spcAft>
                <a:spcPts val="0"/>
              </a:spcAft>
              <a:buNone/>
            </a:pPr>
            <a:endParaRPr sz="11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School Experience Survey- DUE!!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ELAC classes and college sign up</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Design shirt - any submissions?</a:t>
            </a:r>
            <a:endParaRPr sz="1300"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Officer speech- Secretary </a:t>
            </a:r>
            <a:endParaRPr sz="1300" dirty="0">
              <a:solidFill>
                <a:srgbClr val="FFFFFF"/>
              </a:solidFill>
            </a:endParaRPr>
          </a:p>
        </p:txBody>
      </p:sp>
      <p:pic>
        <p:nvPicPr>
          <p:cNvPr id="171" name="Google Shape;171;p26" title="Huntington Park High School Articulation Become a Spartan">
            <a:hlinkClick r:id="rId4"/>
          </p:cNvPr>
          <p:cNvPicPr preferRelativeResize="0"/>
          <p:nvPr/>
        </p:nvPicPr>
        <p:blipFill>
          <a:blip r:embed="rId5">
            <a:alphaModFix/>
          </a:blip>
          <a:stretch>
            <a:fillRect/>
          </a:stretch>
        </p:blipFill>
        <p:spPr>
          <a:xfrm>
            <a:off x="4572000" y="1422450"/>
            <a:ext cx="3833476" cy="287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25"/>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2/22</a:t>
            </a:r>
            <a:endParaRPr sz="2600" dirty="0">
              <a:solidFill>
                <a:srgbClr val="FFFFFF"/>
              </a:solidFill>
              <a:latin typeface="Pacifico"/>
              <a:ea typeface="Pacifico"/>
              <a:cs typeface="Pacifico"/>
              <a:sym typeface="Pacifico"/>
            </a:endParaRPr>
          </a:p>
        </p:txBody>
      </p:sp>
      <p:sp>
        <p:nvSpPr>
          <p:cNvPr id="163" name="Google Shape;163;p25"/>
          <p:cNvSpPr txBox="1"/>
          <p:nvPr/>
        </p:nvSpPr>
        <p:spPr>
          <a:xfrm>
            <a:off x="322275" y="1950825"/>
            <a:ext cx="3953100" cy="30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Newsletter Announcements </a:t>
            </a:r>
            <a:endParaRPr sz="1300" dirty="0">
              <a:solidFill>
                <a:srgbClr val="FFFFFF"/>
              </a:solidFill>
            </a:endParaRPr>
          </a:p>
          <a:p>
            <a:pPr marL="0" lvl="0" indent="0" algn="l" rtl="0">
              <a:spcBef>
                <a:spcPts val="0"/>
              </a:spcBef>
              <a:spcAft>
                <a:spcPts val="0"/>
              </a:spcAft>
              <a:buNone/>
            </a:pPr>
            <a:endParaRPr sz="11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Course Selection Survey THIS WEEK</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Attendance Campaign</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Design shirt - updates to come</a:t>
            </a:r>
            <a:endParaRPr sz="1300"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endParaRPr sz="1300" dirty="0">
              <a:solidFill>
                <a:srgbClr val="FFFFFF"/>
              </a:solidFill>
            </a:endParaRPr>
          </a:p>
        </p:txBody>
      </p:sp>
      <p:pic>
        <p:nvPicPr>
          <p:cNvPr id="164" name="Google Shape;164;p25" title="Huntington Park High School Articulation Become a Spartan">
            <a:hlinkClick r:id="rId4"/>
          </p:cNvPr>
          <p:cNvPicPr preferRelativeResize="0"/>
          <p:nvPr/>
        </p:nvPicPr>
        <p:blipFill>
          <a:blip r:embed="rId5">
            <a:alphaModFix/>
          </a:blip>
          <a:stretch>
            <a:fillRect/>
          </a:stretch>
        </p:blipFill>
        <p:spPr>
          <a:xfrm>
            <a:off x="4572000" y="1422450"/>
            <a:ext cx="3833476" cy="287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3/1</a:t>
            </a:r>
            <a:endParaRPr sz="2600" dirty="0">
              <a:solidFill>
                <a:srgbClr val="FFFFFF"/>
              </a:solidFill>
              <a:latin typeface="Pacifico"/>
              <a:ea typeface="Pacifico"/>
              <a:cs typeface="Pacifico"/>
              <a:sym typeface="Pacifico"/>
            </a:endParaRPr>
          </a:p>
        </p:txBody>
      </p:sp>
      <p:sp>
        <p:nvSpPr>
          <p:cNvPr id="157" name="Google Shape;157;p24"/>
          <p:cNvSpPr txBox="1"/>
          <p:nvPr/>
        </p:nvSpPr>
        <p:spPr>
          <a:xfrm>
            <a:off x="268675" y="1661500"/>
            <a:ext cx="3953100" cy="22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endParaRPr>
          </a:p>
          <a:p>
            <a:pPr marL="0" lvl="0" indent="0" algn="l" rtl="0">
              <a:spcBef>
                <a:spcPts val="0"/>
              </a:spcBef>
              <a:spcAft>
                <a:spcPts val="0"/>
              </a:spcAft>
              <a:buNone/>
            </a:pPr>
            <a:endParaRPr sz="1300" b="1"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Newsletter Announcements </a:t>
            </a:r>
            <a:endParaRPr sz="1300" dirty="0">
              <a:solidFill>
                <a:srgbClr val="FFFFFF"/>
              </a:solidFill>
            </a:endParaRPr>
          </a:p>
          <a:p>
            <a:pPr marL="0" lvl="0" indent="0" algn="l" rtl="0">
              <a:spcBef>
                <a:spcPts val="0"/>
              </a:spcBef>
              <a:spcAft>
                <a:spcPts val="0"/>
              </a:spcAft>
              <a:buNone/>
            </a:pPr>
            <a:endParaRPr sz="11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Course Selection Survey THIS WEEK</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Attendance Campaign</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Magnet Announcements- Mr. </a:t>
            </a:r>
            <a:r>
              <a:rPr lang="en" sz="1300" dirty="0" err="1">
                <a:solidFill>
                  <a:srgbClr val="FFFFFF"/>
                </a:solidFill>
              </a:rPr>
              <a:t>Carcamo</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ELPAC Class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endParaRPr sz="13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pic>
        <p:nvPicPr>
          <p:cNvPr id="150" name="Google Shape;150;p23">
            <a:hlinkClick r:id="rId4"/>
          </p:cNvPr>
          <p:cNvPicPr preferRelativeResize="0"/>
          <p:nvPr/>
        </p:nvPicPr>
        <p:blipFill>
          <a:blip r:embed="rId5">
            <a:alphaModFix/>
          </a:blip>
          <a:stretch>
            <a:fillRect/>
          </a:stretch>
        </p:blipFill>
        <p:spPr>
          <a:xfrm>
            <a:off x="1369875" y="1419150"/>
            <a:ext cx="6404250" cy="3123925"/>
          </a:xfrm>
          <a:prstGeom prst="rect">
            <a:avLst/>
          </a:prstGeom>
          <a:noFill/>
          <a:ln>
            <a:noFill/>
          </a:ln>
        </p:spPr>
      </p:pic>
      <p:pic>
        <p:nvPicPr>
          <p:cNvPr id="151" name="Google Shape;151;p23"/>
          <p:cNvPicPr preferRelativeResize="0"/>
          <p:nvPr/>
        </p:nvPicPr>
        <p:blipFill>
          <a:blip r:embed="rId6">
            <a:alphaModFix/>
          </a:blip>
          <a:stretch>
            <a:fillRect/>
          </a:stretch>
        </p:blipFill>
        <p:spPr>
          <a:xfrm>
            <a:off x="53351" y="3265150"/>
            <a:ext cx="852800" cy="991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2"/>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3/8</a:t>
            </a:r>
            <a:endParaRPr sz="2600" dirty="0">
              <a:solidFill>
                <a:srgbClr val="FFFFFF"/>
              </a:solidFill>
              <a:latin typeface="Pacifico"/>
              <a:ea typeface="Pacifico"/>
              <a:cs typeface="Pacifico"/>
              <a:sym typeface="Pacifico"/>
            </a:endParaRPr>
          </a:p>
        </p:txBody>
      </p:sp>
      <p:sp>
        <p:nvSpPr>
          <p:cNvPr id="144" name="Google Shape;144;p22"/>
          <p:cNvSpPr txBox="1"/>
          <p:nvPr/>
        </p:nvSpPr>
        <p:spPr>
          <a:xfrm>
            <a:off x="268675" y="1661500"/>
            <a:ext cx="3953100" cy="22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Newsletter Announcements </a:t>
            </a:r>
            <a:endParaRPr sz="1300">
              <a:solidFill>
                <a:srgbClr val="FFFFFF"/>
              </a:solidFill>
            </a:endParaRPr>
          </a:p>
          <a:p>
            <a:pPr marL="0" lvl="0" indent="0" algn="l" rtl="0">
              <a:spcBef>
                <a:spcPts val="0"/>
              </a:spcBef>
              <a:spcAft>
                <a:spcPts val="0"/>
              </a:spcAft>
              <a:buNone/>
            </a:pPr>
            <a:endParaRPr sz="11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Spring Break 3/26-4/2</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Attendance Campaign</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Magnet Announcements- Mr. Carcamo</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ELPAC Class </a:t>
            </a: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MESA Winners </a:t>
            </a: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sp>
        <p:nvSpPr>
          <p:cNvPr id="145" name="Google Shape;145;p22"/>
          <p:cNvSpPr txBox="1"/>
          <p:nvPr/>
        </p:nvSpPr>
        <p:spPr>
          <a:xfrm>
            <a:off x="4639875" y="1810950"/>
            <a:ext cx="4039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rgbClr val="FF9900"/>
                </a:solidFill>
              </a:rPr>
              <a:t>International Women’s Week! </a:t>
            </a:r>
            <a:endParaRPr sz="3200">
              <a:solidFill>
                <a:srgbClr val="FF9900"/>
              </a:solidFill>
            </a:endParaRPr>
          </a:p>
          <a:p>
            <a:pPr marL="0" lvl="0" indent="0" algn="l" rtl="0">
              <a:spcBef>
                <a:spcPts val="0"/>
              </a:spcBef>
              <a:spcAft>
                <a:spcPts val="0"/>
              </a:spcAft>
              <a:buNone/>
            </a:pPr>
            <a:r>
              <a:rPr lang="en" sz="3200">
                <a:solidFill>
                  <a:srgbClr val="FF9900"/>
                </a:solidFill>
              </a:rPr>
              <a:t>March 7-11</a:t>
            </a:r>
            <a:endParaRPr sz="3200">
              <a:solidFill>
                <a:srgbClr val="FF99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1"/>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3/15</a:t>
            </a:r>
            <a:endParaRPr sz="2600" dirty="0">
              <a:solidFill>
                <a:srgbClr val="FFFFFF"/>
              </a:solidFill>
              <a:latin typeface="Pacifico"/>
              <a:ea typeface="Pacifico"/>
              <a:cs typeface="Pacifico"/>
              <a:sym typeface="Pacifico"/>
            </a:endParaRPr>
          </a:p>
        </p:txBody>
      </p:sp>
      <p:sp>
        <p:nvSpPr>
          <p:cNvPr id="137" name="Google Shape;137;p21"/>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Credit Recovery! Sign ups happening now</a:t>
            </a:r>
            <a:endParaRPr sz="1300">
              <a:solidFill>
                <a:srgbClr val="FFFFFF"/>
              </a:solidFill>
            </a:endParaRPr>
          </a:p>
          <a:p>
            <a:pPr marL="0" lvl="0" indent="0" algn="l" rtl="0">
              <a:spcBef>
                <a:spcPts val="0"/>
              </a:spcBef>
              <a:spcAft>
                <a:spcPts val="0"/>
              </a:spcAft>
              <a:buNone/>
            </a:pPr>
            <a:endParaRPr sz="11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Spring Break 3/26-4/2</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2 Fails or more meeting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Parent/Student </a:t>
            </a:r>
            <a:r>
              <a:rPr lang="en" sz="1300" u="sng">
                <a:solidFill>
                  <a:schemeClr val="hlink"/>
                </a:solidFill>
                <a:hlinkClick r:id="rId4"/>
              </a:rPr>
              <a:t>Survey</a:t>
            </a:r>
            <a:r>
              <a:rPr lang="en" sz="1300">
                <a:solidFill>
                  <a:srgbClr val="FFFFFF"/>
                </a:solidFill>
              </a:rPr>
              <a:t>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pic>
        <p:nvPicPr>
          <p:cNvPr id="138" name="Google Shape;138;p21"/>
          <p:cNvPicPr preferRelativeResize="0"/>
          <p:nvPr/>
        </p:nvPicPr>
        <p:blipFill>
          <a:blip r:embed="rId5">
            <a:alphaModFix/>
          </a:blip>
          <a:stretch>
            <a:fillRect/>
          </a:stretch>
        </p:blipFill>
        <p:spPr>
          <a:xfrm>
            <a:off x="5089925" y="1458400"/>
            <a:ext cx="3070601" cy="3480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0"/>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3/22</a:t>
            </a:r>
            <a:endParaRPr sz="2600" dirty="0">
              <a:solidFill>
                <a:srgbClr val="FFFFFF"/>
              </a:solidFill>
              <a:latin typeface="Pacifico"/>
              <a:ea typeface="Pacifico"/>
              <a:cs typeface="Pacifico"/>
              <a:sym typeface="Pacifico"/>
            </a:endParaRPr>
          </a:p>
        </p:txBody>
      </p:sp>
      <p:sp>
        <p:nvSpPr>
          <p:cNvPr id="130" name="Google Shape;130;p20"/>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Credit Recovery! Sign ups happening now</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chemeClr val="lt1"/>
                </a:solidFill>
              </a:rPr>
              <a:t>Spring Break 3/26-4/2</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Down Syndrome Awareness Week!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Interest in athletics? School website</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pic>
        <p:nvPicPr>
          <p:cNvPr id="131" name="Google Shape;131;p20"/>
          <p:cNvPicPr preferRelativeResize="0"/>
          <p:nvPr/>
        </p:nvPicPr>
        <p:blipFill>
          <a:blip r:embed="rId4">
            <a:alphaModFix/>
          </a:blip>
          <a:stretch>
            <a:fillRect/>
          </a:stretch>
        </p:blipFill>
        <p:spPr>
          <a:xfrm>
            <a:off x="5089925" y="1458400"/>
            <a:ext cx="3070601" cy="3480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9"/>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4/12</a:t>
            </a:r>
            <a:endParaRPr sz="2600" dirty="0">
              <a:solidFill>
                <a:srgbClr val="FFFFFF"/>
              </a:solidFill>
              <a:latin typeface="Pacifico"/>
              <a:ea typeface="Pacifico"/>
              <a:cs typeface="Pacifico"/>
              <a:sym typeface="Pacifico"/>
            </a:endParaRPr>
          </a:p>
        </p:txBody>
      </p:sp>
      <p:sp>
        <p:nvSpPr>
          <p:cNvPr id="122" name="Google Shape;122;p19"/>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Daily Pass for school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u="sng">
                <a:solidFill>
                  <a:schemeClr val="hlink"/>
                </a:solidFill>
                <a:hlinkClick r:id="rId4"/>
              </a:rPr>
              <a:t>New vaccine site for community</a:t>
            </a:r>
            <a:r>
              <a:rPr lang="en" sz="1300">
                <a:solidFill>
                  <a:srgbClr val="FFFFFF"/>
                </a:solidFill>
              </a:rPr>
              <a:t>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Autism Awareness Month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AP exam update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u="sng">
                <a:solidFill>
                  <a:schemeClr val="hlink"/>
                </a:solidFill>
                <a:hlinkClick r:id="rId5"/>
              </a:rPr>
              <a:t>Sports Updates</a:t>
            </a:r>
            <a:r>
              <a:rPr lang="en" sz="1300">
                <a:solidFill>
                  <a:srgbClr val="FFFFFF"/>
                </a:solidFill>
              </a:rPr>
              <a:t> </a:t>
            </a: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sp>
        <p:nvSpPr>
          <p:cNvPr id="123" name="Google Shape;123;p19"/>
          <p:cNvSpPr txBox="1"/>
          <p:nvPr/>
        </p:nvSpPr>
        <p:spPr>
          <a:xfrm>
            <a:off x="6100050" y="2312900"/>
            <a:ext cx="22794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Oswald"/>
                <a:ea typeface="Oswald"/>
                <a:cs typeface="Oswald"/>
                <a:sym typeface="Oswald"/>
              </a:rPr>
              <a:t>@HphsSpartans </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@HpSpartanShield</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@HphsLeadership</a:t>
            </a:r>
            <a:r>
              <a:rPr lang="en" sz="2300"/>
              <a:t> </a:t>
            </a:r>
            <a:endParaRPr sz="2300"/>
          </a:p>
          <a:p>
            <a:pPr marL="0" lvl="0" indent="0" algn="l" rtl="0">
              <a:spcBef>
                <a:spcPts val="0"/>
              </a:spcBef>
              <a:spcAft>
                <a:spcPts val="0"/>
              </a:spcAft>
              <a:buNone/>
            </a:pPr>
            <a:endParaRPr/>
          </a:p>
        </p:txBody>
      </p:sp>
      <p:pic>
        <p:nvPicPr>
          <p:cNvPr id="124" name="Google Shape;124;p19"/>
          <p:cNvPicPr preferRelativeResize="0"/>
          <p:nvPr/>
        </p:nvPicPr>
        <p:blipFill>
          <a:blip r:embed="rId6">
            <a:alphaModFix/>
          </a:blip>
          <a:stretch>
            <a:fillRect/>
          </a:stretch>
        </p:blipFill>
        <p:spPr>
          <a:xfrm>
            <a:off x="4780750" y="2647800"/>
            <a:ext cx="1169850" cy="65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6"/>
          <p:cNvSpPr txBox="1"/>
          <p:nvPr/>
        </p:nvSpPr>
        <p:spPr>
          <a:xfrm>
            <a:off x="206225" y="2401900"/>
            <a:ext cx="3942600" cy="1479900"/>
          </a:xfrm>
          <a:prstGeom prst="rect">
            <a:avLst/>
          </a:prstGeom>
          <a:noFill/>
          <a:ln>
            <a:noFill/>
          </a:ln>
        </p:spPr>
        <p:txBody>
          <a:bodyPr spcFirstLastPara="1" wrap="square" lIns="91425" tIns="91425" rIns="91425" bIns="91425" anchor="t" anchorCtr="0">
            <a:noAutofit/>
          </a:bodyPr>
          <a:lstStyle/>
          <a:p>
            <a:pPr marL="457200" lvl="0" indent="-349250" algn="l" rtl="0">
              <a:lnSpc>
                <a:spcPct val="150000"/>
              </a:lnSpc>
              <a:spcBef>
                <a:spcPts val="0"/>
              </a:spcBef>
              <a:spcAft>
                <a:spcPts val="0"/>
              </a:spcAft>
              <a:buClr>
                <a:srgbClr val="FFFFFF"/>
              </a:buClr>
              <a:buSzPts val="1900"/>
              <a:buFont typeface="Comfortaa Regular"/>
              <a:buChar char="●"/>
            </a:pPr>
            <a:r>
              <a:rPr lang="en" sz="1900">
                <a:solidFill>
                  <a:srgbClr val="FFFFFF"/>
                </a:solidFill>
                <a:latin typeface="Comfortaa Regular"/>
                <a:ea typeface="Comfortaa Regular"/>
                <a:cs typeface="Comfortaa Regular"/>
                <a:sym typeface="Comfortaa Regular"/>
              </a:rPr>
              <a:t>Counselor Newsletter #6 </a:t>
            </a:r>
            <a:endParaRPr sz="1900">
              <a:solidFill>
                <a:srgbClr val="FFFFFF"/>
              </a:solidFill>
              <a:latin typeface="Comfortaa Regular"/>
              <a:ea typeface="Comfortaa Regular"/>
              <a:cs typeface="Comfortaa Regular"/>
              <a:sym typeface="Comfortaa Regular"/>
            </a:endParaRPr>
          </a:p>
          <a:p>
            <a:pPr marL="457200" lvl="0" indent="-349250" algn="l" rtl="0">
              <a:lnSpc>
                <a:spcPct val="150000"/>
              </a:lnSpc>
              <a:spcBef>
                <a:spcPts val="0"/>
              </a:spcBef>
              <a:spcAft>
                <a:spcPts val="0"/>
              </a:spcAft>
              <a:buClr>
                <a:srgbClr val="FFFFFF"/>
              </a:buClr>
              <a:buSzPts val="1900"/>
              <a:buFont typeface="Comfortaa Regular"/>
              <a:buChar char="●"/>
            </a:pPr>
            <a:r>
              <a:rPr lang="en" sz="1900">
                <a:solidFill>
                  <a:srgbClr val="FFFFFF"/>
                </a:solidFill>
                <a:latin typeface="Comfortaa Regular"/>
                <a:ea typeface="Comfortaa Regular"/>
                <a:cs typeface="Comfortaa Regular"/>
                <a:sym typeface="Comfortaa Regular"/>
              </a:rPr>
              <a:t>Student Voice </a:t>
            </a:r>
            <a:endParaRPr sz="1900">
              <a:solidFill>
                <a:srgbClr val="FFFFFF"/>
              </a:solidFill>
              <a:latin typeface="Comfortaa Regular"/>
              <a:ea typeface="Comfortaa Regular"/>
              <a:cs typeface="Comfortaa Regular"/>
              <a:sym typeface="Comfortaa Regular"/>
            </a:endParaRPr>
          </a:p>
          <a:p>
            <a:pPr marL="457200" lvl="0" indent="-349250" algn="l" rtl="0">
              <a:lnSpc>
                <a:spcPct val="150000"/>
              </a:lnSpc>
              <a:spcBef>
                <a:spcPts val="0"/>
              </a:spcBef>
              <a:spcAft>
                <a:spcPts val="0"/>
              </a:spcAft>
              <a:buClr>
                <a:srgbClr val="FFFFFF"/>
              </a:buClr>
              <a:buSzPts val="1900"/>
              <a:buFont typeface="Comfortaa Regular"/>
              <a:buChar char="●"/>
            </a:pPr>
            <a:r>
              <a:rPr lang="en" sz="1900">
                <a:solidFill>
                  <a:srgbClr val="FFFFFF"/>
                </a:solidFill>
                <a:latin typeface="Comfortaa Regular"/>
                <a:ea typeface="Comfortaa Regular"/>
                <a:cs typeface="Comfortaa Regular"/>
                <a:sym typeface="Comfortaa Regular"/>
              </a:rPr>
              <a:t>Any questions or announcements?</a:t>
            </a:r>
            <a:endParaRPr sz="1900">
              <a:solidFill>
                <a:srgbClr val="FFFFFF"/>
              </a:solidFill>
              <a:latin typeface="Comfortaa Regular"/>
              <a:ea typeface="Comfortaa Regular"/>
              <a:cs typeface="Comfortaa Regular"/>
              <a:sym typeface="Comfortaa Regular"/>
            </a:endParaRPr>
          </a:p>
        </p:txBody>
      </p:sp>
      <p:sp>
        <p:nvSpPr>
          <p:cNvPr id="238" name="Google Shape;238;p36"/>
          <p:cNvSpPr txBox="1"/>
          <p:nvPr/>
        </p:nvSpPr>
        <p:spPr>
          <a:xfrm>
            <a:off x="1843900" y="1528500"/>
            <a:ext cx="1928100" cy="3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latin typeface="Comfortaa"/>
                <a:ea typeface="Comfortaa"/>
                <a:cs typeface="Comfortaa"/>
                <a:sym typeface="Comfortaa"/>
              </a:rPr>
              <a:t>10/26/2020</a:t>
            </a:r>
            <a:endParaRPr sz="2200" b="1">
              <a:solidFill>
                <a:srgbClr val="FFFFFF"/>
              </a:solidFill>
              <a:latin typeface="Comfortaa"/>
              <a:ea typeface="Comfortaa"/>
              <a:cs typeface="Comfortaa"/>
              <a:sym typeface="Comfortaa"/>
            </a:endParaRPr>
          </a:p>
        </p:txBody>
      </p:sp>
      <p:pic>
        <p:nvPicPr>
          <p:cNvPr id="239" name="Google Shape;239;p36"/>
          <p:cNvPicPr preferRelativeResize="0"/>
          <p:nvPr/>
        </p:nvPicPr>
        <p:blipFill>
          <a:blip r:embed="rId4">
            <a:alphaModFix/>
          </a:blip>
          <a:stretch>
            <a:fillRect/>
          </a:stretch>
        </p:blipFill>
        <p:spPr>
          <a:xfrm>
            <a:off x="4148825" y="2241749"/>
            <a:ext cx="4868085" cy="1640050"/>
          </a:xfrm>
          <a:prstGeom prst="rect">
            <a:avLst/>
          </a:prstGeom>
          <a:noFill/>
          <a:ln>
            <a:noFill/>
          </a:ln>
        </p:spPr>
      </p:pic>
      <p:sp>
        <p:nvSpPr>
          <p:cNvPr id="240" name="Google Shape;240;p36"/>
          <p:cNvSpPr txBox="1"/>
          <p:nvPr/>
        </p:nvSpPr>
        <p:spPr>
          <a:xfrm>
            <a:off x="4585475" y="1746850"/>
            <a:ext cx="43512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highlight>
                  <a:srgbClr val="434343"/>
                </a:highlight>
                <a:latin typeface="Comfortaa"/>
                <a:ea typeface="Comfortaa"/>
                <a:cs typeface="Comfortaa"/>
                <a:sym typeface="Comfortaa"/>
              </a:rPr>
              <a:t>True or False - Speak or type it in the chat</a:t>
            </a:r>
            <a:endParaRPr b="1">
              <a:solidFill>
                <a:srgbClr val="FFFFFF"/>
              </a:solidFill>
              <a:highlight>
                <a:srgbClr val="434343"/>
              </a:highlight>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8"/>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4/19</a:t>
            </a:r>
            <a:endParaRPr sz="2600" dirty="0">
              <a:solidFill>
                <a:srgbClr val="FFFFFF"/>
              </a:solidFill>
              <a:latin typeface="Pacifico"/>
              <a:ea typeface="Pacifico"/>
              <a:cs typeface="Pacifico"/>
              <a:sym typeface="Pacifico"/>
            </a:endParaRPr>
          </a:p>
        </p:txBody>
      </p:sp>
      <p:sp>
        <p:nvSpPr>
          <p:cNvPr id="114" name="Google Shape;114;p18"/>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FFFFFF"/>
              </a:solidFill>
            </a:endParaRPr>
          </a:p>
          <a:p>
            <a:pPr marL="0" lvl="0" indent="0" algn="l" rtl="0">
              <a:spcBef>
                <a:spcPts val="0"/>
              </a:spcBef>
              <a:spcAft>
                <a:spcPts val="0"/>
              </a:spcAft>
              <a:buNone/>
            </a:pPr>
            <a:endParaRPr sz="1300" b="1"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Autism Awareness circle back</a:t>
            </a:r>
            <a:endParaRPr sz="1300" dirty="0">
              <a:solidFill>
                <a:srgbClr val="FFFFFF"/>
              </a:solidFill>
            </a:endParaRPr>
          </a:p>
          <a:p>
            <a:pPr marL="45720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Daily Pass for school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u="sng" dirty="0">
                <a:solidFill>
                  <a:schemeClr val="hlink"/>
                </a:solidFill>
                <a:hlinkClick r:id="rId4"/>
              </a:rPr>
              <a:t>New vaccine site for community</a:t>
            </a:r>
            <a:r>
              <a:rPr lang="en" sz="1300" dirty="0">
                <a:solidFill>
                  <a:srgbClr val="FFFFFF"/>
                </a:solidFill>
              </a:rPr>
              <a:t>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Autism Awareness Month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dirty="0">
                <a:solidFill>
                  <a:srgbClr val="FFFFFF"/>
                </a:solidFill>
              </a:rPr>
              <a:t>AP exam update </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1150" algn="l" rtl="0">
              <a:spcBef>
                <a:spcPts val="0"/>
              </a:spcBef>
              <a:spcAft>
                <a:spcPts val="0"/>
              </a:spcAft>
              <a:buClr>
                <a:srgbClr val="FFFFFF"/>
              </a:buClr>
              <a:buSzPts val="1300"/>
              <a:buChar char="●"/>
            </a:pPr>
            <a:r>
              <a:rPr lang="en" sz="1300" u="sng" dirty="0">
                <a:solidFill>
                  <a:schemeClr val="hlink"/>
                </a:solidFill>
                <a:hlinkClick r:id="rId5"/>
              </a:rPr>
              <a:t>Sports Updates</a:t>
            </a:r>
            <a:r>
              <a:rPr lang="en" sz="1300" dirty="0">
                <a:solidFill>
                  <a:srgbClr val="FFFFFF"/>
                </a:solidFill>
              </a:rPr>
              <a:t> </a:t>
            </a:r>
            <a:endParaRPr sz="1300" dirty="0">
              <a:solidFill>
                <a:srgbClr val="FFFFFF"/>
              </a:solidFill>
            </a:endParaRPr>
          </a:p>
          <a:p>
            <a:pPr marL="45720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endParaRPr sz="1300" dirty="0">
              <a:solidFill>
                <a:srgbClr val="FFFFFF"/>
              </a:solidFill>
            </a:endParaRPr>
          </a:p>
        </p:txBody>
      </p:sp>
      <p:sp>
        <p:nvSpPr>
          <p:cNvPr id="115" name="Google Shape;115;p18"/>
          <p:cNvSpPr txBox="1"/>
          <p:nvPr/>
        </p:nvSpPr>
        <p:spPr>
          <a:xfrm>
            <a:off x="6100050" y="2312900"/>
            <a:ext cx="22794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Oswald"/>
                <a:ea typeface="Oswald"/>
                <a:cs typeface="Oswald"/>
                <a:sym typeface="Oswald"/>
              </a:rPr>
              <a:t>@HphsSpartans </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@HpSpartanShield</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@HphsLeadership</a:t>
            </a:r>
            <a:r>
              <a:rPr lang="en" sz="2300"/>
              <a:t> </a:t>
            </a:r>
            <a:endParaRPr sz="2300"/>
          </a:p>
          <a:p>
            <a:pPr marL="0" lvl="0" indent="0" algn="l" rtl="0">
              <a:spcBef>
                <a:spcPts val="0"/>
              </a:spcBef>
              <a:spcAft>
                <a:spcPts val="0"/>
              </a:spcAft>
              <a:buNone/>
            </a:pPr>
            <a:endParaRPr/>
          </a:p>
        </p:txBody>
      </p:sp>
      <p:pic>
        <p:nvPicPr>
          <p:cNvPr id="116" name="Google Shape;116;p18"/>
          <p:cNvPicPr preferRelativeResize="0"/>
          <p:nvPr/>
        </p:nvPicPr>
        <p:blipFill>
          <a:blip r:embed="rId6">
            <a:alphaModFix/>
          </a:blip>
          <a:stretch>
            <a:fillRect/>
          </a:stretch>
        </p:blipFill>
        <p:spPr>
          <a:xfrm>
            <a:off x="4780750" y="2647800"/>
            <a:ext cx="1169850" cy="658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7"/>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5/12</a:t>
            </a:r>
            <a:endParaRPr sz="2600" dirty="0">
              <a:solidFill>
                <a:srgbClr val="FFFFFF"/>
              </a:solidFill>
              <a:latin typeface="Pacifico"/>
              <a:ea typeface="Pacifico"/>
              <a:cs typeface="Pacifico"/>
              <a:sym typeface="Pacifico"/>
            </a:endParaRPr>
          </a:p>
        </p:txBody>
      </p:sp>
      <p:sp>
        <p:nvSpPr>
          <p:cNvPr id="106" name="Google Shape;106;p17"/>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Mental Health Awareness Month</a:t>
            </a:r>
            <a:endParaRPr sz="1300">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COVID Testing- Gage MS</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u="sng">
                <a:solidFill>
                  <a:schemeClr val="hlink"/>
                </a:solidFill>
                <a:hlinkClick r:id="rId4"/>
              </a:rPr>
              <a:t>New vaccine site for community</a:t>
            </a:r>
            <a:r>
              <a:rPr lang="en" sz="1300">
                <a:solidFill>
                  <a:srgbClr val="FFFFFF"/>
                </a:solidFill>
              </a:rPr>
              <a:t>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Summer School- EMAIL COUNSELORS</a:t>
            </a: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u="sng">
                <a:solidFill>
                  <a:schemeClr val="hlink"/>
                </a:solidFill>
                <a:hlinkClick r:id="rId5"/>
              </a:rPr>
              <a:t>Sports Updates</a:t>
            </a:r>
            <a:r>
              <a:rPr lang="en" sz="1300">
                <a:solidFill>
                  <a:srgbClr val="FFFFFF"/>
                </a:solidFill>
              </a:rPr>
              <a:t> </a:t>
            </a: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sp>
        <p:nvSpPr>
          <p:cNvPr id="107" name="Google Shape;107;p17"/>
          <p:cNvSpPr txBox="1"/>
          <p:nvPr/>
        </p:nvSpPr>
        <p:spPr>
          <a:xfrm>
            <a:off x="6100050" y="2312900"/>
            <a:ext cx="22794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Oswald"/>
                <a:ea typeface="Oswald"/>
                <a:cs typeface="Oswald"/>
                <a:sym typeface="Oswald"/>
              </a:rPr>
              <a:t>@HphsSpartans </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@HpSpartanShield</a:t>
            </a:r>
            <a:endParaRPr sz="2300">
              <a:latin typeface="Oswald"/>
              <a:ea typeface="Oswald"/>
              <a:cs typeface="Oswald"/>
              <a:sym typeface="Oswald"/>
            </a:endParaRPr>
          </a:p>
          <a:p>
            <a:pPr marL="0" lvl="0" indent="0" algn="l" rtl="0">
              <a:spcBef>
                <a:spcPts val="0"/>
              </a:spcBef>
              <a:spcAft>
                <a:spcPts val="0"/>
              </a:spcAft>
              <a:buNone/>
            </a:pPr>
            <a:r>
              <a:rPr lang="en" sz="2300">
                <a:latin typeface="Oswald"/>
                <a:ea typeface="Oswald"/>
                <a:cs typeface="Oswald"/>
                <a:sym typeface="Oswald"/>
              </a:rPr>
              <a:t>@HphsLeadership</a:t>
            </a:r>
            <a:r>
              <a:rPr lang="en" sz="2300"/>
              <a:t> </a:t>
            </a:r>
            <a:endParaRPr sz="2300"/>
          </a:p>
          <a:p>
            <a:pPr marL="0" lvl="0" indent="0" algn="l" rtl="0">
              <a:spcBef>
                <a:spcPts val="0"/>
              </a:spcBef>
              <a:spcAft>
                <a:spcPts val="0"/>
              </a:spcAft>
              <a:buNone/>
            </a:pPr>
            <a:endParaRPr/>
          </a:p>
        </p:txBody>
      </p:sp>
      <p:pic>
        <p:nvPicPr>
          <p:cNvPr id="108" name="Google Shape;108;p17"/>
          <p:cNvPicPr preferRelativeResize="0"/>
          <p:nvPr/>
        </p:nvPicPr>
        <p:blipFill>
          <a:blip r:embed="rId6">
            <a:alphaModFix/>
          </a:blip>
          <a:stretch>
            <a:fillRect/>
          </a:stretch>
        </p:blipFill>
        <p:spPr>
          <a:xfrm>
            <a:off x="4780750" y="2647800"/>
            <a:ext cx="1169850" cy="658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a:stretch/>
        </p:blipFill>
        <p:spPr>
          <a:xfrm>
            <a:off x="283889" y="1718527"/>
            <a:ext cx="2743211" cy="3236797"/>
          </a:xfrm>
          <a:prstGeom prst="rect">
            <a:avLst/>
          </a:prstGeom>
          <a:noFill/>
          <a:ln>
            <a:noFill/>
          </a:ln>
        </p:spPr>
      </p:pic>
      <p:grpSp>
        <p:nvGrpSpPr>
          <p:cNvPr id="76" name="Google Shape;76;p16"/>
          <p:cNvGrpSpPr/>
          <p:nvPr/>
        </p:nvGrpSpPr>
        <p:grpSpPr>
          <a:xfrm>
            <a:off x="538522" y="1873071"/>
            <a:ext cx="2388585" cy="2687892"/>
            <a:chOff x="-617062" y="-281716"/>
            <a:chExt cx="5064854" cy="2884005"/>
          </a:xfrm>
        </p:grpSpPr>
        <p:sp>
          <p:nvSpPr>
            <p:cNvPr id="77" name="Google Shape;77;p16"/>
            <p:cNvSpPr txBox="1"/>
            <p:nvPr/>
          </p:nvSpPr>
          <p:spPr>
            <a:xfrm>
              <a:off x="-441909" y="-281716"/>
              <a:ext cx="4889700" cy="5250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None/>
              </a:pPr>
              <a:r>
                <a:rPr lang="en" sz="1700" b="1" u="sng"/>
                <a:t>Verbal</a:t>
              </a:r>
              <a:r>
                <a:rPr lang="en" sz="1200" u="sng"/>
                <a:t> </a:t>
              </a:r>
              <a:endParaRPr sz="700" u="sng"/>
            </a:p>
          </p:txBody>
        </p:sp>
        <p:sp>
          <p:nvSpPr>
            <p:cNvPr id="78" name="Google Shape;78;p16"/>
            <p:cNvSpPr txBox="1"/>
            <p:nvPr/>
          </p:nvSpPr>
          <p:spPr>
            <a:xfrm>
              <a:off x="-617062" y="172589"/>
              <a:ext cx="4889700" cy="2429700"/>
            </a:xfrm>
            <a:prstGeom prst="rect">
              <a:avLst/>
            </a:prstGeom>
            <a:noFill/>
            <a:ln>
              <a:noFill/>
            </a:ln>
          </p:spPr>
          <p:txBody>
            <a:bodyPr spcFirstLastPara="1" wrap="square" lIns="0" tIns="0" rIns="0" bIns="0" anchor="t" anchorCtr="0">
              <a:noAutofit/>
            </a:bodyPr>
            <a:lstStyle/>
            <a:p>
              <a:pPr marL="457200" marR="0" lvl="0" indent="-317500" algn="l" rtl="0">
                <a:lnSpc>
                  <a:spcPct val="140000"/>
                </a:lnSpc>
                <a:spcBef>
                  <a:spcPts val="0"/>
                </a:spcBef>
                <a:spcAft>
                  <a:spcPts val="0"/>
                </a:spcAft>
                <a:buSzPts val="1400"/>
                <a:buChar char="●"/>
              </a:pPr>
              <a:r>
                <a:rPr lang="en"/>
                <a:t>Words we use- reflecting,restating, open ended questions</a:t>
              </a:r>
              <a:endParaRPr/>
            </a:p>
            <a:p>
              <a:pPr marL="457200" marR="0" lvl="0" indent="-317500" algn="l" rtl="0">
                <a:lnSpc>
                  <a:spcPct val="140000"/>
                </a:lnSpc>
                <a:spcBef>
                  <a:spcPts val="0"/>
                </a:spcBef>
                <a:spcAft>
                  <a:spcPts val="0"/>
                </a:spcAft>
                <a:buSzPts val="1400"/>
                <a:buChar char="●"/>
              </a:pPr>
              <a:r>
                <a:rPr lang="en"/>
                <a:t>Phrases</a:t>
              </a:r>
              <a:endParaRPr/>
            </a:p>
            <a:p>
              <a:pPr marL="457200" marR="0" lvl="0" indent="-317500" algn="l" rtl="0">
                <a:lnSpc>
                  <a:spcPct val="140000"/>
                </a:lnSpc>
                <a:spcBef>
                  <a:spcPts val="0"/>
                </a:spcBef>
                <a:spcAft>
                  <a:spcPts val="0"/>
                </a:spcAft>
                <a:buSzPts val="1400"/>
                <a:buChar char="●"/>
              </a:pPr>
              <a:r>
                <a:rPr lang="en"/>
                <a:t>Sounds</a:t>
              </a:r>
              <a:endParaRPr/>
            </a:p>
            <a:p>
              <a:pPr marL="457200" marR="0" lvl="0" indent="-317500" algn="l" rtl="0">
                <a:lnSpc>
                  <a:spcPct val="140000"/>
                </a:lnSpc>
                <a:spcBef>
                  <a:spcPts val="0"/>
                </a:spcBef>
                <a:spcAft>
                  <a:spcPts val="0"/>
                </a:spcAft>
                <a:buSzPts val="1400"/>
                <a:buChar char="●"/>
              </a:pPr>
              <a:r>
                <a:rPr lang="en"/>
                <a:t>Tone of Voice</a:t>
              </a:r>
              <a:endParaRPr/>
            </a:p>
            <a:p>
              <a:pPr marL="0" marR="0" lvl="0" indent="0" algn="l" rtl="0">
                <a:lnSpc>
                  <a:spcPct val="140000"/>
                </a:lnSpc>
                <a:spcBef>
                  <a:spcPts val="0"/>
                </a:spcBef>
                <a:spcAft>
                  <a:spcPts val="0"/>
                </a:spcAft>
                <a:buNone/>
              </a:pPr>
              <a:endParaRPr/>
            </a:p>
          </p:txBody>
        </p:sp>
      </p:grpSp>
      <p:grpSp>
        <p:nvGrpSpPr>
          <p:cNvPr id="79" name="Google Shape;79;p16"/>
          <p:cNvGrpSpPr/>
          <p:nvPr/>
        </p:nvGrpSpPr>
        <p:grpSpPr>
          <a:xfrm>
            <a:off x="133350" y="1415750"/>
            <a:ext cx="653540" cy="892991"/>
            <a:chOff x="0" y="0"/>
            <a:chExt cx="1544282" cy="1677608"/>
          </a:xfrm>
        </p:grpSpPr>
        <p:pic>
          <p:nvPicPr>
            <p:cNvPr id="80" name="Google Shape;80;p16"/>
            <p:cNvPicPr preferRelativeResize="0"/>
            <p:nvPr/>
          </p:nvPicPr>
          <p:blipFill rotWithShape="1">
            <a:blip r:embed="rId4">
              <a:alphaModFix/>
            </a:blip>
            <a:srcRect/>
            <a:stretch/>
          </p:blipFill>
          <p:spPr>
            <a:xfrm rot="5902286">
              <a:off x="22929" y="168600"/>
              <a:ext cx="1498424" cy="1340409"/>
            </a:xfrm>
            <a:prstGeom prst="rect">
              <a:avLst/>
            </a:prstGeom>
            <a:noFill/>
            <a:ln>
              <a:noFill/>
            </a:ln>
          </p:spPr>
        </p:pic>
        <p:pic>
          <p:nvPicPr>
            <p:cNvPr id="81" name="Google Shape;81;p16"/>
            <p:cNvPicPr preferRelativeResize="0"/>
            <p:nvPr/>
          </p:nvPicPr>
          <p:blipFill rotWithShape="1">
            <a:blip r:embed="rId5">
              <a:alphaModFix/>
            </a:blip>
            <a:srcRect l="24678" t="19954" r="25656" b="19188"/>
            <a:stretch/>
          </p:blipFill>
          <p:spPr>
            <a:xfrm rot="489683">
              <a:off x="249959" y="276757"/>
              <a:ext cx="917365" cy="1124095"/>
            </a:xfrm>
            <a:prstGeom prst="rect">
              <a:avLst/>
            </a:prstGeom>
            <a:noFill/>
            <a:ln>
              <a:noFill/>
            </a:ln>
          </p:spPr>
        </p:pic>
      </p:grpSp>
      <p:pic>
        <p:nvPicPr>
          <p:cNvPr id="82" name="Google Shape;82;p16"/>
          <p:cNvPicPr preferRelativeResize="0"/>
          <p:nvPr/>
        </p:nvPicPr>
        <p:blipFill rotWithShape="1">
          <a:blip r:embed="rId6">
            <a:alphaModFix/>
          </a:blip>
          <a:srcRect/>
          <a:stretch/>
        </p:blipFill>
        <p:spPr>
          <a:xfrm rot="262006">
            <a:off x="1239632" y="23388"/>
            <a:ext cx="6739260" cy="1689999"/>
          </a:xfrm>
          <a:prstGeom prst="rect">
            <a:avLst/>
          </a:prstGeom>
          <a:noFill/>
          <a:ln>
            <a:noFill/>
          </a:ln>
        </p:spPr>
      </p:pic>
      <p:pic>
        <p:nvPicPr>
          <p:cNvPr id="83" name="Google Shape;83;p16"/>
          <p:cNvPicPr preferRelativeResize="0"/>
          <p:nvPr/>
        </p:nvPicPr>
        <p:blipFill rotWithShape="1">
          <a:blip r:embed="rId7">
            <a:alphaModFix/>
          </a:blip>
          <a:srcRect/>
          <a:stretch/>
        </p:blipFill>
        <p:spPr>
          <a:xfrm rot="1437956">
            <a:off x="853633" y="109674"/>
            <a:ext cx="660550" cy="568073"/>
          </a:xfrm>
          <a:prstGeom prst="rect">
            <a:avLst/>
          </a:prstGeom>
          <a:noFill/>
          <a:ln>
            <a:noFill/>
          </a:ln>
        </p:spPr>
      </p:pic>
      <p:pic>
        <p:nvPicPr>
          <p:cNvPr id="84" name="Google Shape;84;p16"/>
          <p:cNvPicPr preferRelativeResize="0"/>
          <p:nvPr/>
        </p:nvPicPr>
        <p:blipFill>
          <a:blip r:embed="rId8">
            <a:alphaModFix/>
          </a:blip>
          <a:stretch>
            <a:fillRect/>
          </a:stretch>
        </p:blipFill>
        <p:spPr>
          <a:xfrm>
            <a:off x="6300001" y="308875"/>
            <a:ext cx="1673275" cy="1271696"/>
          </a:xfrm>
          <a:prstGeom prst="rect">
            <a:avLst/>
          </a:prstGeom>
          <a:noFill/>
          <a:ln>
            <a:noFill/>
          </a:ln>
        </p:spPr>
      </p:pic>
      <p:pic>
        <p:nvPicPr>
          <p:cNvPr id="85" name="Google Shape;85;p16"/>
          <p:cNvPicPr preferRelativeResize="0"/>
          <p:nvPr/>
        </p:nvPicPr>
        <p:blipFill rotWithShape="1">
          <a:blip r:embed="rId9">
            <a:alphaModFix/>
          </a:blip>
          <a:srcRect/>
          <a:stretch/>
        </p:blipFill>
        <p:spPr>
          <a:xfrm rot="10359668">
            <a:off x="7618470" y="1166758"/>
            <a:ext cx="660550" cy="568073"/>
          </a:xfrm>
          <a:prstGeom prst="rect">
            <a:avLst/>
          </a:prstGeom>
          <a:noFill/>
          <a:ln>
            <a:noFill/>
          </a:ln>
        </p:spPr>
      </p:pic>
      <p:sp>
        <p:nvSpPr>
          <p:cNvPr id="86" name="Google Shape;86;p16"/>
          <p:cNvSpPr txBox="1"/>
          <p:nvPr/>
        </p:nvSpPr>
        <p:spPr>
          <a:xfrm>
            <a:off x="1484325" y="331375"/>
            <a:ext cx="5709000" cy="1226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4100" b="1">
                <a:latin typeface="Amatic SC"/>
                <a:ea typeface="Amatic SC"/>
                <a:cs typeface="Amatic SC"/>
                <a:sym typeface="Amatic SC"/>
              </a:rPr>
              <a:t>How We Feel affects how we Communicate</a:t>
            </a:r>
            <a:endParaRPr sz="4100" b="1" i="0" u="none" strike="noStrike" cap="none">
              <a:solidFill>
                <a:srgbClr val="000000"/>
              </a:solidFill>
              <a:latin typeface="Amatic SC"/>
              <a:ea typeface="Amatic SC"/>
              <a:cs typeface="Amatic SC"/>
              <a:sym typeface="Amatic SC"/>
            </a:endParaRPr>
          </a:p>
        </p:txBody>
      </p:sp>
      <p:pic>
        <p:nvPicPr>
          <p:cNvPr id="87" name="Google Shape;87;p16"/>
          <p:cNvPicPr preferRelativeResize="0"/>
          <p:nvPr/>
        </p:nvPicPr>
        <p:blipFill rotWithShape="1">
          <a:blip r:embed="rId3">
            <a:alphaModFix/>
          </a:blip>
          <a:srcRect/>
          <a:stretch/>
        </p:blipFill>
        <p:spPr>
          <a:xfrm>
            <a:off x="3253839" y="1717515"/>
            <a:ext cx="2743211" cy="3236797"/>
          </a:xfrm>
          <a:prstGeom prst="rect">
            <a:avLst/>
          </a:prstGeom>
          <a:noFill/>
          <a:ln>
            <a:noFill/>
          </a:ln>
        </p:spPr>
      </p:pic>
      <p:grpSp>
        <p:nvGrpSpPr>
          <p:cNvPr id="88" name="Google Shape;88;p16"/>
          <p:cNvGrpSpPr/>
          <p:nvPr/>
        </p:nvGrpSpPr>
        <p:grpSpPr>
          <a:xfrm>
            <a:off x="3584655" y="1872039"/>
            <a:ext cx="2374438" cy="2613564"/>
            <a:chOff x="-441909" y="-281716"/>
            <a:chExt cx="4889700" cy="2804253"/>
          </a:xfrm>
        </p:grpSpPr>
        <p:sp>
          <p:nvSpPr>
            <p:cNvPr id="89" name="Google Shape;89;p16"/>
            <p:cNvSpPr txBox="1"/>
            <p:nvPr/>
          </p:nvSpPr>
          <p:spPr>
            <a:xfrm>
              <a:off x="-441909" y="-281716"/>
              <a:ext cx="4889700" cy="5250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None/>
              </a:pPr>
              <a:r>
                <a:rPr lang="en" sz="1700" b="1" u="sng"/>
                <a:t>Non- Verbal</a:t>
              </a:r>
              <a:r>
                <a:rPr lang="en" sz="1200" u="sng"/>
                <a:t> </a:t>
              </a:r>
              <a:endParaRPr sz="700" u="sng"/>
            </a:p>
          </p:txBody>
        </p:sp>
        <p:sp>
          <p:nvSpPr>
            <p:cNvPr id="90" name="Google Shape;90;p16"/>
            <p:cNvSpPr txBox="1"/>
            <p:nvPr/>
          </p:nvSpPr>
          <p:spPr>
            <a:xfrm>
              <a:off x="-24" y="163937"/>
              <a:ext cx="4447800" cy="2358600"/>
            </a:xfrm>
            <a:prstGeom prst="rect">
              <a:avLst/>
            </a:prstGeom>
            <a:noFill/>
            <a:ln>
              <a:noFill/>
            </a:ln>
          </p:spPr>
          <p:txBody>
            <a:bodyPr spcFirstLastPara="1" wrap="square" lIns="0" tIns="0" rIns="0" bIns="0" anchor="t" anchorCtr="0">
              <a:noAutofit/>
            </a:bodyPr>
            <a:lstStyle/>
            <a:p>
              <a:pPr marL="457200" marR="0" lvl="0" indent="-317500" algn="l" rtl="0">
                <a:lnSpc>
                  <a:spcPct val="140000"/>
                </a:lnSpc>
                <a:spcBef>
                  <a:spcPts val="0"/>
                </a:spcBef>
                <a:spcAft>
                  <a:spcPts val="0"/>
                </a:spcAft>
                <a:buSzPts val="1400"/>
                <a:buChar char="●"/>
              </a:pPr>
              <a:r>
                <a:rPr lang="en"/>
                <a:t>Body language</a:t>
              </a:r>
              <a:endParaRPr/>
            </a:p>
            <a:p>
              <a:pPr marL="457200" marR="0" lvl="0" indent="-317500" algn="l" rtl="0">
                <a:lnSpc>
                  <a:spcPct val="140000"/>
                </a:lnSpc>
                <a:spcBef>
                  <a:spcPts val="0"/>
                </a:spcBef>
                <a:spcAft>
                  <a:spcPts val="0"/>
                </a:spcAft>
                <a:buSzPts val="1400"/>
                <a:buChar char="●"/>
              </a:pPr>
              <a:r>
                <a:rPr lang="en"/>
                <a:t>Eye contact</a:t>
              </a:r>
              <a:endParaRPr/>
            </a:p>
            <a:p>
              <a:pPr marL="457200" marR="0" lvl="0" indent="-317500" algn="l" rtl="0">
                <a:lnSpc>
                  <a:spcPct val="140000"/>
                </a:lnSpc>
                <a:spcBef>
                  <a:spcPts val="0"/>
                </a:spcBef>
                <a:spcAft>
                  <a:spcPts val="0"/>
                </a:spcAft>
                <a:buSzPts val="1400"/>
                <a:buChar char="●"/>
              </a:pPr>
              <a:r>
                <a:rPr lang="en"/>
                <a:t>Gestures</a:t>
              </a:r>
              <a:endParaRPr/>
            </a:p>
            <a:p>
              <a:pPr marL="457200" marR="0" lvl="0" indent="-317500" algn="l" rtl="0">
                <a:lnSpc>
                  <a:spcPct val="140000"/>
                </a:lnSpc>
                <a:spcBef>
                  <a:spcPts val="0"/>
                </a:spcBef>
                <a:spcAft>
                  <a:spcPts val="0"/>
                </a:spcAft>
                <a:buSzPts val="1400"/>
                <a:buChar char="●"/>
              </a:pPr>
              <a:r>
                <a:rPr lang="en"/>
                <a:t>Posture</a:t>
              </a:r>
              <a:endParaRPr/>
            </a:p>
            <a:p>
              <a:pPr marL="457200" marR="0" lvl="0" indent="-317500" algn="l" rtl="0">
                <a:lnSpc>
                  <a:spcPct val="140000"/>
                </a:lnSpc>
                <a:spcBef>
                  <a:spcPts val="0"/>
                </a:spcBef>
                <a:spcAft>
                  <a:spcPts val="0"/>
                </a:spcAft>
                <a:buSzPts val="1400"/>
                <a:buChar char="●"/>
              </a:pPr>
              <a:r>
                <a:rPr lang="en"/>
                <a:t>Movements</a:t>
              </a:r>
              <a:endParaRPr/>
            </a:p>
          </p:txBody>
        </p:sp>
      </p:grpSp>
      <p:grpSp>
        <p:nvGrpSpPr>
          <p:cNvPr id="91" name="Google Shape;91;p16"/>
          <p:cNvGrpSpPr/>
          <p:nvPr/>
        </p:nvGrpSpPr>
        <p:grpSpPr>
          <a:xfrm>
            <a:off x="3103300" y="1490937"/>
            <a:ext cx="653540" cy="892991"/>
            <a:chOff x="0" y="0"/>
            <a:chExt cx="1544282" cy="1677608"/>
          </a:xfrm>
        </p:grpSpPr>
        <p:pic>
          <p:nvPicPr>
            <p:cNvPr id="92" name="Google Shape;92;p16"/>
            <p:cNvPicPr preferRelativeResize="0"/>
            <p:nvPr/>
          </p:nvPicPr>
          <p:blipFill rotWithShape="1">
            <a:blip r:embed="rId4">
              <a:alphaModFix/>
            </a:blip>
            <a:srcRect/>
            <a:stretch/>
          </p:blipFill>
          <p:spPr>
            <a:xfrm rot="5902286">
              <a:off x="22929" y="168600"/>
              <a:ext cx="1498424" cy="1340409"/>
            </a:xfrm>
            <a:prstGeom prst="rect">
              <a:avLst/>
            </a:prstGeom>
            <a:noFill/>
            <a:ln>
              <a:noFill/>
            </a:ln>
          </p:spPr>
        </p:pic>
        <p:pic>
          <p:nvPicPr>
            <p:cNvPr id="93" name="Google Shape;93;p16"/>
            <p:cNvPicPr preferRelativeResize="0"/>
            <p:nvPr/>
          </p:nvPicPr>
          <p:blipFill rotWithShape="1">
            <a:blip r:embed="rId5">
              <a:alphaModFix/>
            </a:blip>
            <a:srcRect l="24678" t="19954" r="25656" b="19188"/>
            <a:stretch/>
          </p:blipFill>
          <p:spPr>
            <a:xfrm rot="489683">
              <a:off x="249959" y="276757"/>
              <a:ext cx="917365" cy="1124095"/>
            </a:xfrm>
            <a:prstGeom prst="rect">
              <a:avLst/>
            </a:prstGeom>
            <a:noFill/>
            <a:ln>
              <a:noFill/>
            </a:ln>
          </p:spPr>
        </p:pic>
      </p:grpSp>
      <p:pic>
        <p:nvPicPr>
          <p:cNvPr id="94" name="Google Shape;94;p16"/>
          <p:cNvPicPr preferRelativeResize="0"/>
          <p:nvPr/>
        </p:nvPicPr>
        <p:blipFill rotWithShape="1">
          <a:blip r:embed="rId3">
            <a:alphaModFix/>
          </a:blip>
          <a:srcRect/>
          <a:stretch/>
        </p:blipFill>
        <p:spPr>
          <a:xfrm>
            <a:off x="6299989" y="1792702"/>
            <a:ext cx="2743211" cy="3236797"/>
          </a:xfrm>
          <a:prstGeom prst="rect">
            <a:avLst/>
          </a:prstGeom>
          <a:noFill/>
          <a:ln>
            <a:noFill/>
          </a:ln>
        </p:spPr>
      </p:pic>
      <p:grpSp>
        <p:nvGrpSpPr>
          <p:cNvPr id="95" name="Google Shape;95;p16"/>
          <p:cNvGrpSpPr/>
          <p:nvPr/>
        </p:nvGrpSpPr>
        <p:grpSpPr>
          <a:xfrm>
            <a:off x="6630796" y="1947236"/>
            <a:ext cx="2318217" cy="2613577"/>
            <a:chOff x="-441930" y="-281716"/>
            <a:chExt cx="4889721" cy="2804267"/>
          </a:xfrm>
        </p:grpSpPr>
        <p:sp>
          <p:nvSpPr>
            <p:cNvPr id="96" name="Google Shape;96;p16"/>
            <p:cNvSpPr txBox="1"/>
            <p:nvPr/>
          </p:nvSpPr>
          <p:spPr>
            <a:xfrm>
              <a:off x="-441909" y="-281716"/>
              <a:ext cx="4889700" cy="525000"/>
            </a:xfrm>
            <a:prstGeom prst="rect">
              <a:avLst/>
            </a:prstGeom>
            <a:noFill/>
            <a:ln>
              <a:noFill/>
            </a:ln>
          </p:spPr>
          <p:txBody>
            <a:bodyPr spcFirstLastPara="1" wrap="square" lIns="0" tIns="0" rIns="0" bIns="0" anchor="t" anchorCtr="0">
              <a:noAutofit/>
            </a:bodyPr>
            <a:lstStyle/>
            <a:p>
              <a:pPr marL="0" marR="0" lvl="0" indent="0" algn="ctr" rtl="0">
                <a:lnSpc>
                  <a:spcPct val="139958"/>
                </a:lnSpc>
                <a:spcBef>
                  <a:spcPts val="0"/>
                </a:spcBef>
                <a:spcAft>
                  <a:spcPts val="0"/>
                </a:spcAft>
                <a:buNone/>
              </a:pPr>
              <a:r>
                <a:rPr lang="en" sz="1700" b="1" u="sng"/>
                <a:t>Listening</a:t>
              </a:r>
              <a:r>
                <a:rPr lang="en" sz="1200"/>
                <a:t> </a:t>
              </a:r>
              <a:endParaRPr sz="700"/>
            </a:p>
          </p:txBody>
        </p:sp>
        <p:sp>
          <p:nvSpPr>
            <p:cNvPr id="97" name="Google Shape;97;p16"/>
            <p:cNvSpPr txBox="1"/>
            <p:nvPr/>
          </p:nvSpPr>
          <p:spPr>
            <a:xfrm>
              <a:off x="-441930" y="163951"/>
              <a:ext cx="4889700" cy="2358600"/>
            </a:xfrm>
            <a:prstGeom prst="rect">
              <a:avLst/>
            </a:prstGeom>
            <a:noFill/>
            <a:ln>
              <a:noFill/>
            </a:ln>
          </p:spPr>
          <p:txBody>
            <a:bodyPr spcFirstLastPara="1" wrap="square" lIns="0" tIns="0" rIns="0" bIns="0" anchor="t" anchorCtr="0">
              <a:noAutofit/>
            </a:bodyPr>
            <a:lstStyle/>
            <a:p>
              <a:pPr marL="457200" marR="0" lvl="0" indent="-317500" algn="l" rtl="0">
                <a:lnSpc>
                  <a:spcPct val="140000"/>
                </a:lnSpc>
                <a:spcBef>
                  <a:spcPts val="0"/>
                </a:spcBef>
                <a:spcAft>
                  <a:spcPts val="0"/>
                </a:spcAft>
                <a:buSzPts val="1400"/>
                <a:buChar char="●"/>
              </a:pPr>
              <a:r>
                <a:rPr lang="en"/>
                <a:t>Active Listening-is a way of listening and responding to another person that improves mutual understanding</a:t>
              </a:r>
              <a:endParaRPr/>
            </a:p>
            <a:p>
              <a:pPr marL="457200" marR="0" lvl="0" indent="-317500" algn="l" rtl="0">
                <a:lnSpc>
                  <a:spcPct val="140000"/>
                </a:lnSpc>
                <a:spcBef>
                  <a:spcPts val="0"/>
                </a:spcBef>
                <a:spcAft>
                  <a:spcPts val="0"/>
                </a:spcAft>
                <a:buSzPts val="1400"/>
                <a:buChar char="●"/>
              </a:pPr>
              <a:r>
                <a:rPr lang="en"/>
                <a:t>Listening to understand vs listening to respond</a:t>
              </a:r>
              <a:endParaRPr/>
            </a:p>
            <a:p>
              <a:pPr marL="457200" marR="0" lvl="0" indent="-317500" algn="l" rtl="0">
                <a:lnSpc>
                  <a:spcPct val="140000"/>
                </a:lnSpc>
                <a:spcBef>
                  <a:spcPts val="0"/>
                </a:spcBef>
                <a:spcAft>
                  <a:spcPts val="0"/>
                </a:spcAft>
                <a:buSzPts val="1400"/>
                <a:buChar char="●"/>
              </a:pPr>
              <a:r>
                <a:rPr lang="en"/>
                <a:t>Listening without interrupting</a:t>
              </a:r>
              <a:endParaRPr/>
            </a:p>
          </p:txBody>
        </p:sp>
      </p:grpSp>
      <p:grpSp>
        <p:nvGrpSpPr>
          <p:cNvPr id="98" name="Google Shape;98;p16"/>
          <p:cNvGrpSpPr/>
          <p:nvPr/>
        </p:nvGrpSpPr>
        <p:grpSpPr>
          <a:xfrm>
            <a:off x="6149450" y="1489925"/>
            <a:ext cx="653540" cy="892991"/>
            <a:chOff x="0" y="0"/>
            <a:chExt cx="1544282" cy="1677608"/>
          </a:xfrm>
        </p:grpSpPr>
        <p:pic>
          <p:nvPicPr>
            <p:cNvPr id="99" name="Google Shape;99;p16"/>
            <p:cNvPicPr preferRelativeResize="0"/>
            <p:nvPr/>
          </p:nvPicPr>
          <p:blipFill rotWithShape="1">
            <a:blip r:embed="rId4">
              <a:alphaModFix/>
            </a:blip>
            <a:srcRect/>
            <a:stretch/>
          </p:blipFill>
          <p:spPr>
            <a:xfrm rot="5902286">
              <a:off x="22929" y="168600"/>
              <a:ext cx="1498424" cy="1340409"/>
            </a:xfrm>
            <a:prstGeom prst="rect">
              <a:avLst/>
            </a:prstGeom>
            <a:noFill/>
            <a:ln>
              <a:noFill/>
            </a:ln>
          </p:spPr>
        </p:pic>
        <p:pic>
          <p:nvPicPr>
            <p:cNvPr id="100" name="Google Shape;100;p16"/>
            <p:cNvPicPr preferRelativeResize="0"/>
            <p:nvPr/>
          </p:nvPicPr>
          <p:blipFill rotWithShape="1">
            <a:blip r:embed="rId5">
              <a:alphaModFix/>
            </a:blip>
            <a:srcRect l="24678" t="19954" r="25656" b="19188"/>
            <a:stretch/>
          </p:blipFill>
          <p:spPr>
            <a:xfrm rot="489683">
              <a:off x="249959" y="276757"/>
              <a:ext cx="917365" cy="112409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5/17</a:t>
            </a:r>
            <a:endParaRPr sz="2600" dirty="0">
              <a:solidFill>
                <a:srgbClr val="FFFFFF"/>
              </a:solidFill>
              <a:latin typeface="Pacifico"/>
              <a:ea typeface="Pacifico"/>
              <a:cs typeface="Pacifico"/>
              <a:sym typeface="Pacifico"/>
            </a:endParaRPr>
          </a:p>
        </p:txBody>
      </p:sp>
      <p:sp>
        <p:nvSpPr>
          <p:cNvPr id="55" name="Google Shape;55;p13"/>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Pre Summer School sign ups</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chemeClr val="lt1"/>
                </a:solidFill>
              </a:rPr>
              <a:t>Summer School sign ups</a:t>
            </a:r>
            <a:endParaRPr sz="1300">
              <a:solidFill>
                <a:schemeClr val="lt1"/>
              </a:solidFill>
            </a:endParaRPr>
          </a:p>
          <a:p>
            <a:pPr marL="0" lvl="0" indent="0" algn="l" rtl="0">
              <a:spcBef>
                <a:spcPts val="0"/>
              </a:spcBef>
              <a:spcAft>
                <a:spcPts val="0"/>
              </a:spcAft>
              <a:buNone/>
            </a:pPr>
            <a:endParaRPr sz="1300">
              <a:solidFill>
                <a:schemeClr val="lt1"/>
              </a:solidFill>
            </a:endParaRPr>
          </a:p>
          <a:p>
            <a:pPr marL="457200" lvl="0" indent="-311150" algn="l" rtl="0">
              <a:spcBef>
                <a:spcPts val="0"/>
              </a:spcBef>
              <a:spcAft>
                <a:spcPts val="0"/>
              </a:spcAft>
              <a:buClr>
                <a:schemeClr val="lt1"/>
              </a:buClr>
              <a:buSzPts val="1300"/>
              <a:buChar char="●"/>
            </a:pPr>
            <a:r>
              <a:rPr lang="en" sz="1300">
                <a:solidFill>
                  <a:schemeClr val="lt1"/>
                </a:solidFill>
              </a:rPr>
              <a:t>Fall 2021- AUGUST 16TH! </a:t>
            </a:r>
            <a:endParaRPr sz="1300">
              <a:solidFill>
                <a:schemeClr val="lt1"/>
              </a:solidFill>
            </a:endParaRPr>
          </a:p>
          <a:p>
            <a:pPr marL="0" lvl="0" indent="0" algn="l" rtl="0">
              <a:spcBef>
                <a:spcPts val="0"/>
              </a:spcBef>
              <a:spcAft>
                <a:spcPts val="0"/>
              </a:spcAft>
              <a:buNone/>
            </a:pPr>
            <a:endParaRPr sz="1300">
              <a:solidFill>
                <a:schemeClr val="lt1"/>
              </a:solidFill>
            </a:endParaRPr>
          </a:p>
          <a:p>
            <a:pPr marL="457200" lvl="0" indent="-311150" algn="l" rtl="0">
              <a:spcBef>
                <a:spcPts val="0"/>
              </a:spcBef>
              <a:spcAft>
                <a:spcPts val="0"/>
              </a:spcAft>
              <a:buClr>
                <a:schemeClr val="lt1"/>
              </a:buClr>
              <a:buSzPts val="1300"/>
              <a:buChar char="●"/>
            </a:pPr>
            <a:r>
              <a:rPr lang="en" sz="1300">
                <a:solidFill>
                  <a:schemeClr val="lt1"/>
                </a:solidFill>
              </a:rPr>
              <a:t>Enrollment Packets</a:t>
            </a:r>
            <a:endParaRPr sz="1300">
              <a:solidFill>
                <a:schemeClr val="lt1"/>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Recognitions</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Congratulations Class of 2021!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pic>
        <p:nvPicPr>
          <p:cNvPr id="56" name="Google Shape;56;p13"/>
          <p:cNvPicPr preferRelativeResize="0"/>
          <p:nvPr/>
        </p:nvPicPr>
        <p:blipFill>
          <a:blip r:embed="rId4">
            <a:alphaModFix/>
          </a:blip>
          <a:stretch>
            <a:fillRect/>
          </a:stretch>
        </p:blipFill>
        <p:spPr>
          <a:xfrm>
            <a:off x="4010676" y="795163"/>
            <a:ext cx="2749824" cy="3877751"/>
          </a:xfrm>
          <a:prstGeom prst="rect">
            <a:avLst/>
          </a:prstGeom>
          <a:noFill/>
          <a:ln>
            <a:noFill/>
          </a:ln>
        </p:spPr>
      </p:pic>
      <p:pic>
        <p:nvPicPr>
          <p:cNvPr id="57" name="Google Shape;57;p13"/>
          <p:cNvPicPr preferRelativeResize="0"/>
          <p:nvPr/>
        </p:nvPicPr>
        <p:blipFill>
          <a:blip r:embed="rId5">
            <a:alphaModFix/>
          </a:blip>
          <a:stretch>
            <a:fillRect/>
          </a:stretch>
        </p:blipFill>
        <p:spPr>
          <a:xfrm>
            <a:off x="5331548" y="520812"/>
            <a:ext cx="2836325" cy="4018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p:nvPr/>
        </p:nvSpPr>
        <p:spPr>
          <a:xfrm>
            <a:off x="1752425" y="1422450"/>
            <a:ext cx="25767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6/7</a:t>
            </a:r>
            <a:endParaRPr sz="2600" dirty="0">
              <a:solidFill>
                <a:srgbClr val="FFFFFF"/>
              </a:solidFill>
              <a:latin typeface="Pacifico"/>
              <a:ea typeface="Pacifico"/>
              <a:cs typeface="Pacifico"/>
              <a:sym typeface="Pacifico"/>
            </a:endParaRPr>
          </a:p>
        </p:txBody>
      </p:sp>
      <p:sp>
        <p:nvSpPr>
          <p:cNvPr id="69" name="Google Shape;69;p15"/>
          <p:cNvSpPr txBox="1"/>
          <p:nvPr/>
        </p:nvSpPr>
        <p:spPr>
          <a:xfrm>
            <a:off x="268675" y="1661500"/>
            <a:ext cx="3953100" cy="307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endParaRPr>
          </a:p>
          <a:p>
            <a:pPr marL="0" lvl="0" indent="0" algn="l" rtl="0">
              <a:spcBef>
                <a:spcPts val="0"/>
              </a:spcBef>
              <a:spcAft>
                <a:spcPts val="0"/>
              </a:spcAft>
              <a:buNone/>
            </a:pPr>
            <a:endParaRPr sz="1300" b="1">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Mental Health Check in- Communication and examples of Good Communication</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chemeClr val="lt1"/>
                </a:solidFill>
              </a:rPr>
              <a:t>Pre Summer School- EMAIL COUNSELORS</a:t>
            </a:r>
            <a:endParaRPr sz="1300">
              <a:solidFill>
                <a:schemeClr val="lt1"/>
              </a:solidFill>
            </a:endParaRPr>
          </a:p>
          <a:p>
            <a:pPr marL="0" lvl="0" indent="0" algn="l" rtl="0">
              <a:spcBef>
                <a:spcPts val="0"/>
              </a:spcBef>
              <a:spcAft>
                <a:spcPts val="0"/>
              </a:spcAft>
              <a:buNone/>
            </a:pPr>
            <a:endParaRPr sz="1300">
              <a:solidFill>
                <a:schemeClr val="lt1"/>
              </a:solidFill>
            </a:endParaRPr>
          </a:p>
          <a:p>
            <a:pPr marL="457200" lvl="0" indent="-311150" algn="l" rtl="0">
              <a:spcBef>
                <a:spcPts val="0"/>
              </a:spcBef>
              <a:spcAft>
                <a:spcPts val="0"/>
              </a:spcAft>
              <a:buClr>
                <a:schemeClr val="lt1"/>
              </a:buClr>
              <a:buSzPts val="1300"/>
              <a:buChar char="●"/>
            </a:pPr>
            <a:r>
              <a:rPr lang="en" sz="1300">
                <a:solidFill>
                  <a:schemeClr val="lt1"/>
                </a:solidFill>
              </a:rPr>
              <a:t>Spanish Equivalency Exam</a:t>
            </a:r>
            <a:endParaRPr sz="1300">
              <a:solidFill>
                <a:schemeClr val="lt1"/>
              </a:solidFill>
            </a:endParaRPr>
          </a:p>
          <a:p>
            <a:pPr marL="0" lvl="0" indent="0" algn="l" rtl="0">
              <a:spcBef>
                <a:spcPts val="0"/>
              </a:spcBef>
              <a:spcAft>
                <a:spcPts val="0"/>
              </a:spcAft>
              <a:buNone/>
            </a:pPr>
            <a:endParaRPr sz="1300">
              <a:solidFill>
                <a:schemeClr val="lt1"/>
              </a:solidFill>
            </a:endParaRPr>
          </a:p>
          <a:p>
            <a:pPr marL="457200" lvl="0" indent="-311150" algn="l" rtl="0">
              <a:spcBef>
                <a:spcPts val="0"/>
              </a:spcBef>
              <a:spcAft>
                <a:spcPts val="0"/>
              </a:spcAft>
              <a:buClr>
                <a:schemeClr val="lt1"/>
              </a:buClr>
              <a:buSzPts val="1300"/>
              <a:buChar char="●"/>
            </a:pPr>
            <a:r>
              <a:rPr lang="en" sz="1300">
                <a:solidFill>
                  <a:schemeClr val="lt1"/>
                </a:solidFill>
              </a:rPr>
              <a:t>Senior Updates! Meeting Wed. 6pm </a:t>
            </a:r>
            <a:endParaRPr sz="1300">
              <a:solidFill>
                <a:schemeClr val="lt1"/>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COVID Testing- Gage MS</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u="sng">
                <a:solidFill>
                  <a:schemeClr val="hlink"/>
                </a:solidFill>
                <a:hlinkClick r:id="rId4"/>
              </a:rPr>
              <a:t>New vaccine site for community</a:t>
            </a:r>
            <a:r>
              <a:rPr lang="en" sz="1300">
                <a:solidFill>
                  <a:srgbClr val="FFFFFF"/>
                </a:solidFill>
              </a:rPr>
              <a:t>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a:p>
            <a:pPr marL="0" lvl="0" indent="0" algn="l" rtl="0">
              <a:spcBef>
                <a:spcPts val="0"/>
              </a:spcBef>
              <a:spcAft>
                <a:spcPts val="0"/>
              </a:spcAft>
              <a:buNone/>
            </a:pPr>
            <a:endParaRPr sz="13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10850" y="119000"/>
            <a:ext cx="6262368" cy="4838700"/>
          </a:xfrm>
          <a:prstGeom prst="rect">
            <a:avLst/>
          </a:prstGeom>
          <a:noFill/>
          <a:ln>
            <a:noFill/>
          </a:ln>
        </p:spPr>
      </p:pic>
      <p:sp>
        <p:nvSpPr>
          <p:cNvPr id="63" name="Google Shape;63;p14"/>
          <p:cNvSpPr txBox="1"/>
          <p:nvPr/>
        </p:nvSpPr>
        <p:spPr>
          <a:xfrm>
            <a:off x="6753725" y="1232975"/>
            <a:ext cx="1969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Certificates will be mailed home this week!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5"/>
          <p:cNvSpPr txBox="1"/>
          <p:nvPr/>
        </p:nvSpPr>
        <p:spPr>
          <a:xfrm>
            <a:off x="1752425" y="1422450"/>
            <a:ext cx="17298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11/1/2020</a:t>
            </a:r>
            <a:endParaRPr sz="2600">
              <a:solidFill>
                <a:srgbClr val="FFFFFF"/>
              </a:solidFill>
              <a:latin typeface="Pacifico"/>
              <a:ea typeface="Pacifico"/>
              <a:cs typeface="Pacifico"/>
              <a:sym typeface="Pacifico"/>
            </a:endParaRPr>
          </a:p>
        </p:txBody>
      </p:sp>
      <p:sp>
        <p:nvSpPr>
          <p:cNvPr id="231" name="Google Shape;231;p35"/>
          <p:cNvSpPr txBox="1"/>
          <p:nvPr/>
        </p:nvSpPr>
        <p:spPr>
          <a:xfrm>
            <a:off x="443825" y="2022500"/>
            <a:ext cx="3038400" cy="293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Comfortaa"/>
              <a:buChar char="●"/>
            </a:pPr>
            <a:r>
              <a:rPr lang="en" b="1" u="sng">
                <a:solidFill>
                  <a:srgbClr val="FFFFFF"/>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"What makes an awesome leader?"</a:t>
            </a:r>
            <a:endParaRPr b="1">
              <a:solidFill>
                <a:srgbClr val="FFFFFF"/>
              </a:solidFill>
              <a:latin typeface="Comfortaa"/>
              <a:ea typeface="Comfortaa"/>
              <a:cs typeface="Comfortaa"/>
              <a:sym typeface="Comfortaa"/>
            </a:endParaRPr>
          </a:p>
          <a:p>
            <a:pPr marL="457200" lvl="0" indent="0" algn="l" rtl="0">
              <a:spcBef>
                <a:spcPts val="0"/>
              </a:spcBef>
              <a:spcAft>
                <a:spcPts val="0"/>
              </a:spcAft>
              <a:buNone/>
            </a:pPr>
            <a:endParaRPr b="1">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a:solidFill>
                  <a:srgbClr val="FFFFFF"/>
                </a:solidFill>
                <a:latin typeface="Comfortaa"/>
                <a:ea typeface="Comfortaa"/>
                <a:cs typeface="Comfortaa"/>
                <a:sym typeface="Comfortaa"/>
              </a:rPr>
              <a:t>What is your role in school leadership? What kind of change would you like to bring for students?</a:t>
            </a:r>
            <a:endParaRPr>
              <a:solidFill>
                <a:srgbClr val="FFFFFF"/>
              </a:solidFill>
              <a:latin typeface="Comfortaa"/>
              <a:ea typeface="Comfortaa"/>
              <a:cs typeface="Comfortaa"/>
              <a:sym typeface="Comfortaa"/>
            </a:endParaRPr>
          </a:p>
          <a:p>
            <a:pPr marL="0" lvl="0" indent="0" algn="l" rtl="0">
              <a:spcBef>
                <a:spcPts val="0"/>
              </a:spcBef>
              <a:spcAft>
                <a:spcPts val="0"/>
              </a:spcAft>
              <a:buNone/>
            </a:pPr>
            <a:endParaRPr>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a:solidFill>
                  <a:srgbClr val="FFFFFF"/>
                </a:solidFill>
                <a:latin typeface="Comfortaa"/>
                <a:ea typeface="Comfortaa"/>
                <a:cs typeface="Comfortaa"/>
                <a:sym typeface="Comfortaa"/>
              </a:rPr>
              <a:t>Announcements (newsletters)</a:t>
            </a:r>
            <a:endParaRPr>
              <a:solidFill>
                <a:srgbClr val="FFFFFF"/>
              </a:solidFill>
              <a:latin typeface="Comfortaa"/>
              <a:ea typeface="Comfortaa"/>
              <a:cs typeface="Comfortaa"/>
              <a:sym typeface="Comfortaa"/>
            </a:endParaRPr>
          </a:p>
          <a:p>
            <a:pPr marL="457200" lvl="0" indent="0" algn="l" rtl="0">
              <a:spcBef>
                <a:spcPts val="0"/>
              </a:spcBef>
              <a:spcAft>
                <a:spcPts val="0"/>
              </a:spcAft>
              <a:buNone/>
            </a:pPr>
            <a:endParaRPr>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a:solidFill>
                  <a:srgbClr val="FFFFFF"/>
                </a:solidFill>
                <a:latin typeface="Comfortaa"/>
                <a:ea typeface="Comfortaa"/>
                <a:cs typeface="Comfortaa"/>
                <a:sym typeface="Comfortaa"/>
              </a:rPr>
              <a:t>Google form - How can we improve student attendance? Videos? </a:t>
            </a:r>
            <a:endParaRPr>
              <a:solidFill>
                <a:srgbClr val="FFFFFF"/>
              </a:solidFill>
              <a:latin typeface="Comfortaa"/>
              <a:ea typeface="Comfortaa"/>
              <a:cs typeface="Comfortaa"/>
              <a:sym typeface="Comfortaa"/>
            </a:endParaRPr>
          </a:p>
        </p:txBody>
      </p:sp>
      <p:pic>
        <p:nvPicPr>
          <p:cNvPr id="232" name="Google Shape;232;p35" descr="We talked to students from the California Association of Student Leaders about what they would do if they were president, and what it takes to be an awesome leader. We believe that kids CAN make a difference! How do you plan on making a difference and being a leader in your school/community?&#10;&#10;Special thanks to our friends at the California Association of Student Leaders http://www.caslboard.com/ &#10;&#10;We love to connect with YOU, no matter what language you speak. Help SoulPancake create captions in your language by clicking here:&#10;http://bit.ly/27FqhGH&#10;&#10;▃ ▅ ▆ SUBSCRIBE to SoulPancake ▆ ▅ ▃&#10;http://bitly.com/SoulPancakeSubscribe&#10;&#10;Sign up for THE NOTE, our weekly email: http://ow.ly/t7K7p&#10;&#10;MERCH STORE: http://bit.ly/soulpancakeshop &#10;Buy our BOOK: http://book.soulpancake.com&#10;&#10;Follow us on FACEBOOK: http://facebook.com/soulpancake&#10;TWEET us at: http://twitter.com/soulpancake &#10;Visit our WEBSITE: http://soulpancake.com" title="Kid President Asks &quot;What Makes an Awesome Leader?&quot;">
            <a:hlinkClick r:id="rId5"/>
          </p:cNvPr>
          <p:cNvPicPr preferRelativeResize="0"/>
          <p:nvPr/>
        </p:nvPicPr>
        <p:blipFill>
          <a:blip r:embed="rId6">
            <a:alphaModFix/>
          </a:blip>
          <a:stretch>
            <a:fillRect/>
          </a:stretch>
        </p:blipFill>
        <p:spPr>
          <a:xfrm>
            <a:off x="4220383" y="1422450"/>
            <a:ext cx="4714466" cy="3535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34"/>
          <p:cNvSpPr txBox="1"/>
          <p:nvPr/>
        </p:nvSpPr>
        <p:spPr>
          <a:xfrm>
            <a:off x="1752425" y="1422450"/>
            <a:ext cx="17298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11/9/2020</a:t>
            </a:r>
            <a:endParaRPr sz="2600">
              <a:solidFill>
                <a:srgbClr val="FFFFFF"/>
              </a:solidFill>
              <a:latin typeface="Pacifico"/>
              <a:ea typeface="Pacifico"/>
              <a:cs typeface="Pacifico"/>
              <a:sym typeface="Pacifico"/>
            </a:endParaRPr>
          </a:p>
        </p:txBody>
      </p:sp>
      <p:sp>
        <p:nvSpPr>
          <p:cNvPr id="224" name="Google Shape;224;p34"/>
          <p:cNvSpPr txBox="1"/>
          <p:nvPr/>
        </p:nvSpPr>
        <p:spPr>
          <a:xfrm>
            <a:off x="443825" y="2022500"/>
            <a:ext cx="3038400" cy="293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Comfortaa"/>
              <a:buChar char="●"/>
            </a:pPr>
            <a:r>
              <a:rPr lang="en" b="1">
                <a:solidFill>
                  <a:srgbClr val="FFFFFF"/>
                </a:solidFill>
                <a:latin typeface="Comfortaa"/>
                <a:ea typeface="Comfortaa"/>
                <a:cs typeface="Comfortaa"/>
                <a:sym typeface="Comfortaa"/>
              </a:rPr>
              <a:t>Review Announcements</a:t>
            </a:r>
            <a:endParaRPr b="1">
              <a:solidFill>
                <a:srgbClr val="FFFFFF"/>
              </a:solidFill>
              <a:latin typeface="Comfortaa"/>
              <a:ea typeface="Comfortaa"/>
              <a:cs typeface="Comfortaa"/>
              <a:sym typeface="Comfortaa"/>
            </a:endParaRPr>
          </a:p>
          <a:p>
            <a:pPr marL="457200" lvl="0" indent="0" algn="l" rtl="0">
              <a:spcBef>
                <a:spcPts val="0"/>
              </a:spcBef>
              <a:spcAft>
                <a:spcPts val="0"/>
              </a:spcAft>
              <a:buNone/>
            </a:pPr>
            <a:endParaRPr b="1">
              <a:solidFill>
                <a:srgbClr val="FFFFFF"/>
              </a:solidFill>
              <a:latin typeface="Comfortaa"/>
              <a:ea typeface="Comfortaa"/>
              <a:cs typeface="Comfortaa"/>
              <a:sym typeface="Comfortaa"/>
            </a:endParaRPr>
          </a:p>
          <a:p>
            <a:pPr marL="457200" lvl="0" indent="0" algn="l" rtl="0">
              <a:spcBef>
                <a:spcPts val="0"/>
              </a:spcBef>
              <a:spcAft>
                <a:spcPts val="0"/>
              </a:spcAft>
              <a:buNone/>
            </a:pPr>
            <a:endParaRPr b="1">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sz="1700">
                <a:solidFill>
                  <a:srgbClr val="FFFFFF"/>
                </a:solidFill>
                <a:latin typeface="Comfortaa"/>
                <a:ea typeface="Comfortaa"/>
                <a:cs typeface="Comfortaa"/>
                <a:sym typeface="Comfortaa"/>
              </a:rPr>
              <a:t>Guest: Mr. Garibaldi - </a:t>
            </a:r>
            <a:r>
              <a:rPr lang="en">
                <a:solidFill>
                  <a:srgbClr val="FFFFFF"/>
                </a:solidFill>
                <a:latin typeface="Comfortaa"/>
                <a:ea typeface="Comfortaa"/>
                <a:cs typeface="Comfortaa"/>
                <a:sym typeface="Comfortaa"/>
              </a:rPr>
              <a:t>COVID student testing, updates for school and more</a:t>
            </a:r>
            <a:endParaRPr>
              <a:solidFill>
                <a:srgbClr val="FFFFFF"/>
              </a:solidFill>
              <a:latin typeface="Comfortaa"/>
              <a:ea typeface="Comfortaa"/>
              <a:cs typeface="Comfortaa"/>
              <a:sym typeface="Comfortaa"/>
            </a:endParaRPr>
          </a:p>
          <a:p>
            <a:pPr marL="457200" lvl="0" indent="0" algn="l" rtl="0">
              <a:spcBef>
                <a:spcPts val="0"/>
              </a:spcBef>
              <a:spcAft>
                <a:spcPts val="0"/>
              </a:spcAft>
              <a:buNone/>
            </a:pPr>
            <a:endParaRPr>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a:solidFill>
                  <a:srgbClr val="FFFFFF"/>
                </a:solidFill>
                <a:latin typeface="Comfortaa"/>
                <a:ea typeface="Comfortaa"/>
                <a:cs typeface="Comfortaa"/>
                <a:sym typeface="Comfortaa"/>
              </a:rPr>
              <a:t>Google form - Sign in at the end </a:t>
            </a:r>
            <a:endParaRPr>
              <a:solidFill>
                <a:srgbClr val="FFFFFF"/>
              </a:solidFill>
              <a:latin typeface="Comfortaa"/>
              <a:ea typeface="Comfortaa"/>
              <a:cs typeface="Comfortaa"/>
              <a:sym typeface="Comfortaa"/>
            </a:endParaRPr>
          </a:p>
        </p:txBody>
      </p:sp>
      <p:pic>
        <p:nvPicPr>
          <p:cNvPr id="225" name="Google Shape;225;p34"/>
          <p:cNvPicPr preferRelativeResize="0"/>
          <p:nvPr/>
        </p:nvPicPr>
        <p:blipFill>
          <a:blip r:embed="rId4">
            <a:alphaModFix/>
          </a:blip>
          <a:stretch>
            <a:fillRect/>
          </a:stretch>
        </p:blipFill>
        <p:spPr>
          <a:xfrm>
            <a:off x="4189825" y="1604601"/>
            <a:ext cx="4608900" cy="262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3"/>
          <p:cNvSpPr txBox="1"/>
          <p:nvPr/>
        </p:nvSpPr>
        <p:spPr>
          <a:xfrm>
            <a:off x="1752425"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11/16/2020</a:t>
            </a:r>
            <a:endParaRPr sz="2600">
              <a:solidFill>
                <a:srgbClr val="FFFFFF"/>
              </a:solidFill>
              <a:latin typeface="Pacifico"/>
              <a:ea typeface="Pacifico"/>
              <a:cs typeface="Pacifico"/>
              <a:sym typeface="Pacifico"/>
            </a:endParaRPr>
          </a:p>
        </p:txBody>
      </p:sp>
      <p:sp>
        <p:nvSpPr>
          <p:cNvPr id="217" name="Google Shape;217;p33"/>
          <p:cNvSpPr txBox="1"/>
          <p:nvPr/>
        </p:nvSpPr>
        <p:spPr>
          <a:xfrm>
            <a:off x="433100" y="2301100"/>
            <a:ext cx="3660300" cy="293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Comfortaa"/>
              <a:buChar char="●"/>
            </a:pPr>
            <a:r>
              <a:rPr lang="en" b="1">
                <a:solidFill>
                  <a:srgbClr val="FFFFFF"/>
                </a:solidFill>
                <a:latin typeface="Comfortaa"/>
                <a:ea typeface="Comfortaa"/>
                <a:cs typeface="Comfortaa"/>
                <a:sym typeface="Comfortaa"/>
              </a:rPr>
              <a:t>Student Updates and Concerns </a:t>
            </a:r>
            <a:r>
              <a:rPr lang="en" sz="800" b="1">
                <a:solidFill>
                  <a:srgbClr val="FFFFFF"/>
                </a:solidFill>
                <a:latin typeface="Comfortaa"/>
                <a:ea typeface="Comfortaa"/>
                <a:cs typeface="Comfortaa"/>
                <a:sym typeface="Comfortaa"/>
              </a:rPr>
              <a:t>(by students)</a:t>
            </a:r>
            <a:endParaRPr sz="800" b="1">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b="1">
                <a:solidFill>
                  <a:srgbClr val="FFFFFF"/>
                </a:solidFill>
                <a:latin typeface="Comfortaa"/>
                <a:ea typeface="Comfortaa"/>
                <a:cs typeface="Comfortaa"/>
                <a:sym typeface="Comfortaa"/>
              </a:rPr>
              <a:t>Review announcements</a:t>
            </a:r>
            <a:endParaRPr b="1">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b="1">
                <a:solidFill>
                  <a:srgbClr val="FFFFFF"/>
                </a:solidFill>
                <a:latin typeface="Comfortaa"/>
                <a:ea typeface="Comfortaa"/>
                <a:cs typeface="Comfortaa"/>
                <a:sym typeface="Comfortaa"/>
              </a:rPr>
              <a:t>Warrior Weekly </a:t>
            </a:r>
            <a:endParaRPr b="1">
              <a:solidFill>
                <a:srgbClr val="FFFFFF"/>
              </a:solidFill>
              <a:latin typeface="Comfortaa"/>
              <a:ea typeface="Comfortaa"/>
              <a:cs typeface="Comfortaa"/>
              <a:sym typeface="Comfortaa"/>
            </a:endParaRPr>
          </a:p>
          <a:p>
            <a:pPr marL="457200" lvl="0" indent="-317500" algn="l" rtl="0">
              <a:spcBef>
                <a:spcPts val="0"/>
              </a:spcBef>
              <a:spcAft>
                <a:spcPts val="0"/>
              </a:spcAft>
              <a:buClr>
                <a:srgbClr val="FFFFFF"/>
              </a:buClr>
              <a:buSzPts val="1400"/>
              <a:buFont typeface="Comfortaa"/>
              <a:buChar char="●"/>
            </a:pPr>
            <a:r>
              <a:rPr lang="en" sz="1500">
                <a:solidFill>
                  <a:srgbClr val="FFFFFF"/>
                </a:solidFill>
                <a:latin typeface="Comfortaa"/>
                <a:ea typeface="Comfortaa"/>
                <a:cs typeface="Comfortaa"/>
                <a:sym typeface="Comfortaa"/>
              </a:rPr>
              <a:t>Administrative Assistant</a:t>
            </a:r>
            <a:endParaRPr sz="1500">
              <a:solidFill>
                <a:srgbClr val="FFFFFF"/>
              </a:solidFill>
              <a:latin typeface="Comfortaa"/>
              <a:ea typeface="Comfortaa"/>
              <a:cs typeface="Comfortaa"/>
              <a:sym typeface="Comfortaa"/>
            </a:endParaRPr>
          </a:p>
          <a:p>
            <a:pPr marL="457200" lvl="0" indent="-330200" algn="l" rtl="0">
              <a:spcBef>
                <a:spcPts val="0"/>
              </a:spcBef>
              <a:spcAft>
                <a:spcPts val="0"/>
              </a:spcAft>
              <a:buClr>
                <a:srgbClr val="FFFFFF"/>
              </a:buClr>
              <a:buSzPts val="1600"/>
              <a:buFont typeface="Comfortaa"/>
              <a:buChar char="●"/>
            </a:pPr>
            <a:r>
              <a:rPr lang="en" sz="1600">
                <a:solidFill>
                  <a:srgbClr val="FFFFFF"/>
                </a:solidFill>
                <a:latin typeface="Comfortaa"/>
                <a:ea typeface="Comfortaa"/>
                <a:cs typeface="Comfortaa"/>
                <a:sym typeface="Comfortaa"/>
              </a:rPr>
              <a:t>Shout Out Committee </a:t>
            </a:r>
            <a:r>
              <a:rPr lang="en" sz="1000">
                <a:solidFill>
                  <a:srgbClr val="FFFFFF"/>
                </a:solidFill>
                <a:latin typeface="Comfortaa"/>
                <a:ea typeface="Comfortaa"/>
                <a:cs typeface="Comfortaa"/>
                <a:sym typeface="Comfortaa"/>
              </a:rPr>
              <a:t>(announce who they are)</a:t>
            </a:r>
            <a:endParaRPr sz="1000">
              <a:solidFill>
                <a:srgbClr val="FFFFFF"/>
              </a:solidFill>
              <a:latin typeface="Comfortaa"/>
              <a:ea typeface="Comfortaa"/>
              <a:cs typeface="Comfortaa"/>
              <a:sym typeface="Comfortaa"/>
            </a:endParaRPr>
          </a:p>
          <a:p>
            <a:pPr marL="0" lvl="0" indent="0" algn="l" rtl="0">
              <a:spcBef>
                <a:spcPts val="0"/>
              </a:spcBef>
              <a:spcAft>
                <a:spcPts val="0"/>
              </a:spcAft>
              <a:buNone/>
            </a:pPr>
            <a:endParaRPr>
              <a:solidFill>
                <a:srgbClr val="FFFFFF"/>
              </a:solidFill>
              <a:latin typeface="Comfortaa"/>
              <a:ea typeface="Comfortaa"/>
              <a:cs typeface="Comfortaa"/>
              <a:sym typeface="Comfortaa"/>
            </a:endParaRPr>
          </a:p>
          <a:p>
            <a:pPr marL="0" lvl="0" indent="0" algn="l" rtl="0">
              <a:spcBef>
                <a:spcPts val="0"/>
              </a:spcBef>
              <a:spcAft>
                <a:spcPts val="0"/>
              </a:spcAft>
              <a:buNone/>
            </a:pPr>
            <a:endParaRPr>
              <a:solidFill>
                <a:srgbClr val="FFFFFF"/>
              </a:solidFill>
              <a:latin typeface="Comfortaa"/>
              <a:ea typeface="Comfortaa"/>
              <a:cs typeface="Comfortaa"/>
              <a:sym typeface="Comfortaa"/>
            </a:endParaRPr>
          </a:p>
          <a:p>
            <a:pPr marL="457200" lvl="0" indent="0" algn="l" rtl="0">
              <a:spcBef>
                <a:spcPts val="0"/>
              </a:spcBef>
              <a:spcAft>
                <a:spcPts val="0"/>
              </a:spcAft>
              <a:buNone/>
            </a:pPr>
            <a:endParaRPr>
              <a:solidFill>
                <a:srgbClr val="FFFFFF"/>
              </a:solidFill>
              <a:latin typeface="Comfortaa"/>
              <a:ea typeface="Comfortaa"/>
              <a:cs typeface="Comfortaa"/>
              <a:sym typeface="Comfortaa"/>
            </a:endParaRPr>
          </a:p>
        </p:txBody>
      </p:sp>
      <p:pic>
        <p:nvPicPr>
          <p:cNvPr id="218" name="Google Shape;218;p33" descr="Due to COVID-19, schools across the country are distance learning. Many marching bands haven't had a normal field show season this year, but that hasn't stopped the Huntington Park High School Marching Band and Colorguard from joining together online to continue to make music and support each other through these tough times. &#10;&#10;While we continue to trudge through the COVID-19 pandemic, many of us have come to realize that our daily tasks(e.g. going to school or work) play an important role to our mental health. “Together” explores the power we possess as a unit towards the many challenges we face throughout our life. Furthermore, it illustrates through the acts of separation and reunion how much we truly rely on one another and how important everyone is as an individual in our great society.&#10;&#10;Please enjoy our field show &quot;Together,&quot; written by coaches Brad Ito, Kai Herrick and Joe Edmonds." title="2020 Huntington Park High Spartan Marching Band &amp; Colorguard // TOGETHER - Movement 1">
            <a:hlinkClick r:id="rId4"/>
          </p:cNvPr>
          <p:cNvPicPr preferRelativeResize="0"/>
          <p:nvPr/>
        </p:nvPicPr>
        <p:blipFill>
          <a:blip r:embed="rId5">
            <a:alphaModFix/>
          </a:blip>
          <a:stretch>
            <a:fillRect/>
          </a:stretch>
        </p:blipFill>
        <p:spPr>
          <a:xfrm>
            <a:off x="4629150" y="1422450"/>
            <a:ext cx="4101350" cy="307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2"/>
          <p:cNvSpPr txBox="1"/>
          <p:nvPr/>
        </p:nvSpPr>
        <p:spPr>
          <a:xfrm>
            <a:off x="1752425"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11/30/2020</a:t>
            </a:r>
            <a:endParaRPr sz="2600">
              <a:solidFill>
                <a:srgbClr val="FFFFFF"/>
              </a:solidFill>
              <a:latin typeface="Pacifico"/>
              <a:ea typeface="Pacifico"/>
              <a:cs typeface="Pacifico"/>
              <a:sym typeface="Pacifico"/>
            </a:endParaRPr>
          </a:p>
        </p:txBody>
      </p:sp>
      <p:sp>
        <p:nvSpPr>
          <p:cNvPr id="210" name="Google Shape;210;p32"/>
          <p:cNvSpPr txBox="1"/>
          <p:nvPr/>
        </p:nvSpPr>
        <p:spPr>
          <a:xfrm>
            <a:off x="558025" y="2025850"/>
            <a:ext cx="3141900" cy="280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3 weeks left! Attendance and grades matter</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Pizza Delivery - 60 STUDENTS</a:t>
            </a:r>
            <a:endParaRPr>
              <a:solidFill>
                <a:srgbClr val="FFFFFF"/>
              </a:solidFill>
            </a:endParaRPr>
          </a:p>
          <a:p>
            <a:pPr marL="45720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FINAL GRADES </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Winter Credit Recovery </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Spring 2021 - January 11</a:t>
            </a:r>
            <a:endParaRPr>
              <a:solidFill>
                <a:srgbClr val="FFFFFF"/>
              </a:solidFill>
            </a:endParaRPr>
          </a:p>
        </p:txBody>
      </p:sp>
      <p:pic>
        <p:nvPicPr>
          <p:cNvPr id="211" name="Google Shape;211;p32"/>
          <p:cNvPicPr preferRelativeResize="0"/>
          <p:nvPr/>
        </p:nvPicPr>
        <p:blipFill>
          <a:blip r:embed="rId4">
            <a:alphaModFix/>
          </a:blip>
          <a:stretch>
            <a:fillRect/>
          </a:stretch>
        </p:blipFill>
        <p:spPr>
          <a:xfrm>
            <a:off x="5312134" y="1496425"/>
            <a:ext cx="2920916" cy="280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1"/>
          <p:cNvSpPr txBox="1"/>
          <p:nvPr/>
        </p:nvSpPr>
        <p:spPr>
          <a:xfrm>
            <a:off x="1752425"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12/7/2020</a:t>
            </a:r>
            <a:endParaRPr sz="2600">
              <a:solidFill>
                <a:srgbClr val="FFFFFF"/>
              </a:solidFill>
              <a:latin typeface="Pacifico"/>
              <a:ea typeface="Pacifico"/>
              <a:cs typeface="Pacifico"/>
              <a:sym typeface="Pacifico"/>
            </a:endParaRPr>
          </a:p>
        </p:txBody>
      </p:sp>
      <p:sp>
        <p:nvSpPr>
          <p:cNvPr id="203" name="Google Shape;203;p31"/>
          <p:cNvSpPr txBox="1"/>
          <p:nvPr/>
        </p:nvSpPr>
        <p:spPr>
          <a:xfrm>
            <a:off x="558025" y="2025850"/>
            <a:ext cx="3141900" cy="280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2 weeks left! Attendance and grades matter</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Pizza Delivery - 60 STUDENTS</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Winter Credit Recovery </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Spring 2021 - January 11</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Videos ? </a:t>
            </a:r>
            <a:endParaRPr>
              <a:solidFill>
                <a:srgbClr val="FFFFFF"/>
              </a:solidFill>
            </a:endParaRPr>
          </a:p>
        </p:txBody>
      </p:sp>
      <p:pic>
        <p:nvPicPr>
          <p:cNvPr id="204" name="Google Shape;204;p31"/>
          <p:cNvPicPr preferRelativeResize="0"/>
          <p:nvPr/>
        </p:nvPicPr>
        <p:blipFill>
          <a:blip r:embed="rId4">
            <a:alphaModFix/>
          </a:blip>
          <a:stretch>
            <a:fillRect/>
          </a:stretch>
        </p:blipFill>
        <p:spPr>
          <a:xfrm>
            <a:off x="5107125" y="1368850"/>
            <a:ext cx="3379275" cy="368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0"/>
          <p:cNvSpPr txBox="1"/>
          <p:nvPr/>
        </p:nvSpPr>
        <p:spPr>
          <a:xfrm>
            <a:off x="1752425"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FFFFFF"/>
                </a:solidFill>
                <a:latin typeface="Pacifico"/>
                <a:ea typeface="Pacifico"/>
                <a:cs typeface="Pacifico"/>
                <a:sym typeface="Pacifico"/>
              </a:rPr>
              <a:t>12/14/2020</a:t>
            </a:r>
            <a:endParaRPr sz="2600">
              <a:solidFill>
                <a:srgbClr val="FFFFFF"/>
              </a:solidFill>
              <a:latin typeface="Pacifico"/>
              <a:ea typeface="Pacifico"/>
              <a:cs typeface="Pacifico"/>
              <a:sym typeface="Pacifico"/>
            </a:endParaRPr>
          </a:p>
        </p:txBody>
      </p:sp>
      <p:sp>
        <p:nvSpPr>
          <p:cNvPr id="196" name="Google Shape;196;p30"/>
          <p:cNvSpPr txBox="1"/>
          <p:nvPr/>
        </p:nvSpPr>
        <p:spPr>
          <a:xfrm>
            <a:off x="558025" y="2025850"/>
            <a:ext cx="3141900" cy="280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a:solidFill>
                  <a:srgbClr val="FFFFFF"/>
                </a:solidFill>
              </a:rPr>
              <a:t>1 weeks left! </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Pizza Delivery - 60 STUDENTS</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Winter Credit Recovery </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Spring 2021 - January 11</a:t>
            </a:r>
            <a:endParaRPr>
              <a:solidFill>
                <a:srgbClr val="FFFFFF"/>
              </a:solidFill>
            </a:endParaRPr>
          </a:p>
          <a:p>
            <a:pPr marL="0" lvl="0" indent="0" algn="l" rtl="0">
              <a:spcBef>
                <a:spcPts val="0"/>
              </a:spcBef>
              <a:spcAft>
                <a:spcPts val="0"/>
              </a:spcAft>
              <a:buNone/>
            </a:pPr>
            <a:endParaRPr>
              <a:solidFill>
                <a:srgbClr val="FFFFFF"/>
              </a:solidFill>
            </a:endParaRPr>
          </a:p>
          <a:p>
            <a:pPr marL="457200" lvl="0" indent="-317500" algn="l" rtl="0">
              <a:spcBef>
                <a:spcPts val="0"/>
              </a:spcBef>
              <a:spcAft>
                <a:spcPts val="0"/>
              </a:spcAft>
              <a:buClr>
                <a:srgbClr val="FFFFFF"/>
              </a:buClr>
              <a:buSzPts val="1400"/>
              <a:buChar char="●"/>
            </a:pPr>
            <a:endParaRPr>
              <a:solidFill>
                <a:srgbClr val="FFFFFF"/>
              </a:solidFill>
            </a:endParaRPr>
          </a:p>
        </p:txBody>
      </p:sp>
      <p:pic>
        <p:nvPicPr>
          <p:cNvPr id="197" name="Google Shape;197;p30"/>
          <p:cNvPicPr preferRelativeResize="0"/>
          <p:nvPr/>
        </p:nvPicPr>
        <p:blipFill>
          <a:blip r:embed="rId4">
            <a:alphaModFix/>
          </a:blip>
          <a:stretch>
            <a:fillRect/>
          </a:stretch>
        </p:blipFill>
        <p:spPr>
          <a:xfrm>
            <a:off x="5107125" y="1368850"/>
            <a:ext cx="3379275" cy="368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29"/>
          <p:cNvSpPr txBox="1"/>
          <p:nvPr/>
        </p:nvSpPr>
        <p:spPr>
          <a:xfrm>
            <a:off x="1655033" y="1422450"/>
            <a:ext cx="21144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latin typeface="Pacifico"/>
                <a:ea typeface="Pacifico"/>
                <a:cs typeface="Pacifico"/>
                <a:sym typeface="Pacifico"/>
              </a:rPr>
              <a:t>Week of </a:t>
            </a:r>
            <a:r>
              <a:rPr lang="en" sz="2600" dirty="0">
                <a:solidFill>
                  <a:srgbClr val="FFFFFF"/>
                </a:solidFill>
                <a:latin typeface="Pacifico"/>
                <a:ea typeface="Pacifico"/>
                <a:cs typeface="Pacifico"/>
                <a:sym typeface="Pacifico"/>
              </a:rPr>
              <a:t>1/22</a:t>
            </a:r>
            <a:endParaRPr sz="2600" dirty="0">
              <a:solidFill>
                <a:srgbClr val="FFFFFF"/>
              </a:solidFill>
              <a:latin typeface="Pacifico"/>
              <a:ea typeface="Pacifico"/>
              <a:cs typeface="Pacifico"/>
              <a:sym typeface="Pacifico"/>
            </a:endParaRPr>
          </a:p>
        </p:txBody>
      </p:sp>
      <p:sp>
        <p:nvSpPr>
          <p:cNvPr id="189" name="Google Shape;189;p29"/>
          <p:cNvSpPr txBox="1"/>
          <p:nvPr/>
        </p:nvSpPr>
        <p:spPr>
          <a:xfrm>
            <a:off x="322275" y="1950825"/>
            <a:ext cx="3953100" cy="30426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FFFFFF"/>
              </a:buClr>
              <a:buSzPts val="1300"/>
              <a:buChar char="●"/>
            </a:pPr>
            <a:r>
              <a:rPr lang="en" sz="1300">
                <a:solidFill>
                  <a:srgbClr val="FFFFFF"/>
                </a:solidFill>
              </a:rPr>
              <a:t>If you can take 2 things with you to a deserted island, what would it be? (waterfall in the chat)</a:t>
            </a:r>
            <a:endParaRPr sz="1100">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Incompletes - due Jan 29th</a:t>
            </a:r>
            <a:endParaRPr sz="1300">
              <a:solidFill>
                <a:srgbClr val="FFFFFF"/>
              </a:solidFill>
            </a:endParaRPr>
          </a:p>
          <a:p>
            <a:pPr marL="0" lvl="0" indent="0" algn="l" rtl="0">
              <a:spcBef>
                <a:spcPts val="0"/>
              </a:spcBef>
              <a:spcAft>
                <a:spcPts val="0"/>
              </a:spcAft>
              <a:buNone/>
            </a:pPr>
            <a:endParaRPr sz="11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School Experience Survey- DUE!!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Join and start a club! </a:t>
            </a:r>
            <a:r>
              <a:rPr lang="en" sz="1300" u="sng">
                <a:solidFill>
                  <a:schemeClr val="hlink"/>
                </a:solidFill>
                <a:hlinkClick r:id="rId4"/>
              </a:rPr>
              <a:t>club links</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Design shirt - work on shirt designs! We’ll vote next week</a:t>
            </a:r>
            <a:endParaRPr sz="1300">
              <a:solidFill>
                <a:srgbClr val="FFFFFF"/>
              </a:solidFill>
            </a:endParaRPr>
          </a:p>
          <a:p>
            <a:pPr marL="45720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3 Officers - please stay behind for instructions</a:t>
            </a:r>
            <a:endParaRPr sz="1300">
              <a:solidFill>
                <a:srgbClr val="FFFFFF"/>
              </a:solidFill>
            </a:endParaRPr>
          </a:p>
        </p:txBody>
      </p:sp>
      <p:pic>
        <p:nvPicPr>
          <p:cNvPr id="190" name="Google Shape;190;p29" title="Huntington Park High School Articulation Become a Spartan">
            <a:hlinkClick r:id="rId5"/>
          </p:cNvPr>
          <p:cNvPicPr preferRelativeResize="0"/>
          <p:nvPr/>
        </p:nvPicPr>
        <p:blipFill>
          <a:blip r:embed="rId6">
            <a:alphaModFix/>
          </a:blip>
          <a:stretch>
            <a:fillRect/>
          </a:stretch>
        </p:blipFill>
        <p:spPr>
          <a:xfrm>
            <a:off x="4572000" y="1422450"/>
            <a:ext cx="3833476" cy="287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744</Words>
  <Application>Microsoft Macintosh PowerPoint</Application>
  <PresentationFormat>On-screen Show (16:9)</PresentationFormat>
  <Paragraphs>272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Comfortaa Regular</vt:lpstr>
      <vt:lpstr>Oswald</vt:lpstr>
      <vt:lpstr>Amatic SC</vt:lpstr>
      <vt:lpstr>Pacifico</vt:lpstr>
      <vt:lpstr>Comfortaa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Sue Harper</cp:lastModifiedBy>
  <cp:revision>4</cp:revision>
  <dcterms:modified xsi:type="dcterms:W3CDTF">2021-06-08T16:30:02Z</dcterms:modified>
</cp:coreProperties>
</file>