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Montserrat" pitchFamily="2" charset="77"/>
      <p:regular r:id="rId24"/>
      <p:bold r:id="rId25"/>
      <p:italic r:id="rId26"/>
      <p:boldItalic r:id="rId27"/>
    </p:embeddedFont>
    <p:embeddedFont>
      <p:font typeface="Source Sans Pro" panose="020B0503030403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041"/>
  </p:normalViewPr>
  <p:slideViewPr>
    <p:cSldViewPr snapToGrid="0">
      <p:cViewPr varScale="1">
        <p:scale>
          <a:sx n="79" d="100"/>
          <a:sy n="79" d="100"/>
        </p:scale>
        <p:origin x="44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4ad9a2b0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4ad9a2b0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4ad9a2b09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4ad9a2b09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4ad9a2b09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4ad9a2b09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4ad9a2b09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4ad9a2b09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4ad9a2b09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4ad9a2b09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4ad9a2b09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84ad9a2b09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4ad9a2b09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4ad9a2b09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4ad9a2b09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4ad9a2b09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4ad9a2b09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4ad9a2b09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4ad9a2b09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4ad9a2b09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4ad9a2b09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4ad9a2b0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4ad9a2b09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4ad9a2b0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4ad9a2b09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4ad9a2b09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4ad9a2b09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4ad9a2b09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4ad9a2b09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4ad9a2b09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4ad9a2b09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4ad9a2b09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4ad9a2b09_0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4ad9a2b09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4ad9a2b09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4ad9a2b09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4ad9a2b09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4ad9a2b0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4ad9a2b09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4ad9a2b09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4ad9a2b09_0_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84ad9a2b09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25" y="0"/>
            <a:ext cx="9144000" cy="2571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11;p2"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 name="Google Shape;12;p2"/>
          <p:cNvSpPr txBox="1">
            <a:spLocks noGrp="1"/>
          </p:cNvSpPr>
          <p:nvPr>
            <p:ph type="ctrTitle"/>
          </p:nvPr>
        </p:nvSpPr>
        <p:spPr>
          <a:xfrm>
            <a:off x="1139200" y="645550"/>
            <a:ext cx="6865800" cy="19263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1"/>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 name="Google Shape;59;p11"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0" name="Google Shape;60;p11"/>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2"/>
          <p:cNvSpPr/>
          <p:nvPr/>
        </p:nvSpPr>
        <p:spPr>
          <a:xfrm>
            <a:off x="-25" y="3825189"/>
            <a:ext cx="9144000" cy="131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 name="Google Shape;63;p12"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 name="Google Shape;64;p12"/>
          <p:cNvSpPr txBox="1">
            <a:spLocks noGrp="1"/>
          </p:cNvSpPr>
          <p:nvPr>
            <p:ph type="body" idx="1"/>
          </p:nvPr>
        </p:nvSpPr>
        <p:spPr>
          <a:xfrm>
            <a:off x="782250" y="3825200"/>
            <a:ext cx="7609200" cy="671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360"/>
              </a:spcBef>
              <a:spcAft>
                <a:spcPts val="0"/>
              </a:spcAft>
              <a:buClr>
                <a:srgbClr val="FFFFFF"/>
              </a:buClr>
              <a:buSzPts val="1400"/>
              <a:buNone/>
              <a:defRPr sz="1400">
                <a:solidFill>
                  <a:srgbClr val="FFFFFF"/>
                </a:solidFill>
              </a:defRPr>
            </a:lvl1pPr>
          </a:lstStyle>
          <a:p>
            <a:endParaRPr/>
          </a:p>
        </p:txBody>
      </p:sp>
      <p:sp>
        <p:nvSpPr>
          <p:cNvPr id="65" name="Google Shape;65;p12"/>
          <p:cNvSpPr txBox="1">
            <a:spLocks noGrp="1"/>
          </p:cNvSpPr>
          <p:nvPr>
            <p:ph type="sldNum" idx="12"/>
          </p:nvPr>
        </p:nvSpPr>
        <p:spPr>
          <a:xfrm>
            <a:off x="7842625" y="648725"/>
            <a:ext cx="548700" cy="414600"/>
          </a:xfrm>
          <a:prstGeom prst="rect">
            <a:avLst/>
          </a:prstGeom>
          <a:noFill/>
          <a:ln>
            <a:noFill/>
          </a:ln>
        </p:spPr>
        <p:txBody>
          <a:bodyPr spcFirstLastPara="1" wrap="square" lIns="91425" tIns="91425" rIns="91425" bIns="914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3"/>
        <p:cNvGrpSpPr/>
        <p:nvPr/>
      </p:nvGrpSpPr>
      <p:grpSpPr>
        <a:xfrm>
          <a:off x="0" y="0"/>
          <a:ext cx="0" cy="0"/>
          <a:chOff x="0" y="0"/>
          <a:chExt cx="0" cy="0"/>
        </a:xfrm>
      </p:grpSpPr>
      <p:sp>
        <p:nvSpPr>
          <p:cNvPr id="14" name="Google Shape;14;p3"/>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 name="Google Shape;15;p3"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 name="Google Shape;16;p3"/>
          <p:cNvSpPr txBox="1">
            <a:spLocks noGrp="1"/>
          </p:cNvSpPr>
          <p:nvPr>
            <p:ph type="title"/>
          </p:nvPr>
        </p:nvSpPr>
        <p:spPr>
          <a:xfrm>
            <a:off x="1010200" y="648725"/>
            <a:ext cx="7131300" cy="671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1010200" y="1443000"/>
            <a:ext cx="3461400" cy="27645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8" name="Google Shape;18;p3"/>
          <p:cNvSpPr txBox="1">
            <a:spLocks noGrp="1"/>
          </p:cNvSpPr>
          <p:nvPr>
            <p:ph type="body" idx="2"/>
          </p:nvPr>
        </p:nvSpPr>
        <p:spPr>
          <a:xfrm>
            <a:off x="4680125" y="1443000"/>
            <a:ext cx="3461400" cy="27645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9" name="Google Shape;19;p3"/>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
        <p:cNvGrpSpPr/>
        <p:nvPr/>
      </p:nvGrpSpPr>
      <p:grpSpPr>
        <a:xfrm>
          <a:off x="0" y="0"/>
          <a:ext cx="0" cy="0"/>
          <a:chOff x="0" y="0"/>
          <a:chExt cx="0" cy="0"/>
        </a:xfrm>
      </p:grpSpPr>
      <p:sp>
        <p:nvSpPr>
          <p:cNvPr id="21" name="Google Shape;21;p4"/>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4"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3" name="Google Shape;23;p4"/>
          <p:cNvSpPr txBox="1">
            <a:spLocks noGrp="1"/>
          </p:cNvSpPr>
          <p:nvPr>
            <p:ph type="title"/>
          </p:nvPr>
        </p:nvSpPr>
        <p:spPr>
          <a:xfrm>
            <a:off x="1010200" y="648725"/>
            <a:ext cx="7131300" cy="671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1010200" y="1434950"/>
            <a:ext cx="7131300" cy="2780100"/>
          </a:xfrm>
          <a:prstGeom prst="rect">
            <a:avLst/>
          </a:prstGeom>
          <a:noFill/>
          <a:ln>
            <a:noFill/>
          </a:ln>
        </p:spPr>
        <p:txBody>
          <a:bodyPr spcFirstLastPara="1" wrap="square" lIns="91425" tIns="91425" rIns="91425" bIns="91425" anchor="t" anchorCtr="0">
            <a:noAutofit/>
          </a:bodyPr>
          <a:lstStyle>
            <a:lvl1pPr marL="457200" lvl="0" indent="-381000" algn="l">
              <a:lnSpc>
                <a:spcPct val="100000"/>
              </a:lnSpc>
              <a:spcBef>
                <a:spcPts val="600"/>
              </a:spcBef>
              <a:spcAft>
                <a:spcPts val="0"/>
              </a:spcAft>
              <a:buSzPts val="24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81000" algn="l">
              <a:lnSpc>
                <a:spcPct val="100000"/>
              </a:lnSpc>
              <a:spcBef>
                <a:spcPts val="0"/>
              </a:spcBef>
              <a:spcAft>
                <a:spcPts val="0"/>
              </a:spcAft>
              <a:buSzPts val="2400"/>
              <a:buChar char="●"/>
              <a:defRPr/>
            </a:lvl4pPr>
            <a:lvl5pPr marL="2286000" lvl="4" indent="-381000" algn="l">
              <a:lnSpc>
                <a:spcPct val="100000"/>
              </a:lnSpc>
              <a:spcBef>
                <a:spcPts val="0"/>
              </a:spcBef>
              <a:spcAft>
                <a:spcPts val="0"/>
              </a:spcAft>
              <a:buSzPts val="2400"/>
              <a:buChar char="○"/>
              <a:defRPr/>
            </a:lvl5pPr>
            <a:lvl6pPr marL="2743200" lvl="5" indent="-381000" algn="l">
              <a:lnSpc>
                <a:spcPct val="100000"/>
              </a:lnSpc>
              <a:spcBef>
                <a:spcPts val="0"/>
              </a:spcBef>
              <a:spcAft>
                <a:spcPts val="0"/>
              </a:spcAft>
              <a:buSzPts val="2400"/>
              <a:buChar char="■"/>
              <a:defRPr/>
            </a:lvl6pPr>
            <a:lvl7pPr marL="3200400" lvl="6" indent="-381000" algn="l">
              <a:lnSpc>
                <a:spcPct val="100000"/>
              </a:lnSpc>
              <a:spcBef>
                <a:spcPts val="0"/>
              </a:spcBef>
              <a:spcAft>
                <a:spcPts val="0"/>
              </a:spcAft>
              <a:buSzPts val="2400"/>
              <a:buChar char="●"/>
              <a:defRPr/>
            </a:lvl7pPr>
            <a:lvl8pPr marL="3657600" lvl="7" indent="-381000" algn="l">
              <a:lnSpc>
                <a:spcPct val="100000"/>
              </a:lnSpc>
              <a:spcBef>
                <a:spcPts val="0"/>
              </a:spcBef>
              <a:spcAft>
                <a:spcPts val="0"/>
              </a:spcAft>
              <a:buSzPts val="2400"/>
              <a:buChar char="○"/>
              <a:defRPr/>
            </a:lvl8pPr>
            <a:lvl9pPr marL="4114800" lvl="8" indent="-381000" algn="l">
              <a:lnSpc>
                <a:spcPct val="100000"/>
              </a:lnSpc>
              <a:spcBef>
                <a:spcPts val="0"/>
              </a:spcBef>
              <a:spcAft>
                <a:spcPts val="0"/>
              </a:spcAft>
              <a:buSzPts val="2400"/>
              <a:buChar char="■"/>
              <a:defRPr/>
            </a:lvl9pPr>
          </a:lstStyle>
          <a:p>
            <a:endParaRPr/>
          </a:p>
        </p:txBody>
      </p:sp>
      <p:sp>
        <p:nvSpPr>
          <p:cNvPr id="25" name="Google Shape;25;p4"/>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26"/>
        <p:cNvGrpSpPr/>
        <p:nvPr/>
      </p:nvGrpSpPr>
      <p:grpSpPr>
        <a:xfrm>
          <a:off x="0" y="0"/>
          <a:ext cx="0" cy="0"/>
          <a:chOff x="0" y="0"/>
          <a:chExt cx="0" cy="0"/>
        </a:xfrm>
      </p:grpSpPr>
      <p:sp>
        <p:nvSpPr>
          <p:cNvPr id="27" name="Google Shape;27;p5"/>
          <p:cNvSpPr/>
          <p:nvPr/>
        </p:nvSpPr>
        <p:spPr>
          <a:xfrm>
            <a:off x="-25" y="0"/>
            <a:ext cx="9144000" cy="2571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 name="Google Shape;28;p5"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 name="Google Shape;29;p5"/>
          <p:cNvSpPr txBox="1">
            <a:spLocks noGrp="1"/>
          </p:cNvSpPr>
          <p:nvPr>
            <p:ph type="ctrTitle"/>
          </p:nvPr>
        </p:nvSpPr>
        <p:spPr>
          <a:xfrm>
            <a:off x="1154400" y="2726350"/>
            <a:ext cx="6835200" cy="1159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1"/>
              </a:buClr>
              <a:buSzPts val="3000"/>
              <a:buNone/>
              <a:defRPr sz="3000">
                <a:solidFill>
                  <a:schemeClr val="accent1"/>
                </a:solidFill>
              </a:defRPr>
            </a:lvl1pPr>
            <a:lvl2pPr lvl="1" algn="l">
              <a:lnSpc>
                <a:spcPct val="100000"/>
              </a:lnSpc>
              <a:spcBef>
                <a:spcPts val="0"/>
              </a:spcBef>
              <a:spcAft>
                <a:spcPts val="0"/>
              </a:spcAft>
              <a:buClr>
                <a:schemeClr val="accent1"/>
              </a:buClr>
              <a:buSzPts val="3000"/>
              <a:buNone/>
              <a:defRPr sz="3000">
                <a:solidFill>
                  <a:schemeClr val="accent1"/>
                </a:solidFill>
              </a:defRPr>
            </a:lvl2pPr>
            <a:lvl3pPr lvl="2" algn="l">
              <a:lnSpc>
                <a:spcPct val="100000"/>
              </a:lnSpc>
              <a:spcBef>
                <a:spcPts val="0"/>
              </a:spcBef>
              <a:spcAft>
                <a:spcPts val="0"/>
              </a:spcAft>
              <a:buClr>
                <a:schemeClr val="accent1"/>
              </a:buClr>
              <a:buSzPts val="3000"/>
              <a:buNone/>
              <a:defRPr sz="3000">
                <a:solidFill>
                  <a:schemeClr val="accent1"/>
                </a:solidFill>
              </a:defRPr>
            </a:lvl3pPr>
            <a:lvl4pPr lvl="3" algn="l">
              <a:lnSpc>
                <a:spcPct val="100000"/>
              </a:lnSpc>
              <a:spcBef>
                <a:spcPts val="0"/>
              </a:spcBef>
              <a:spcAft>
                <a:spcPts val="0"/>
              </a:spcAft>
              <a:buClr>
                <a:schemeClr val="accent1"/>
              </a:buClr>
              <a:buSzPts val="3000"/>
              <a:buNone/>
              <a:defRPr sz="3000">
                <a:solidFill>
                  <a:schemeClr val="accent1"/>
                </a:solidFill>
              </a:defRPr>
            </a:lvl4pPr>
            <a:lvl5pPr lvl="4" algn="l">
              <a:lnSpc>
                <a:spcPct val="100000"/>
              </a:lnSpc>
              <a:spcBef>
                <a:spcPts val="0"/>
              </a:spcBef>
              <a:spcAft>
                <a:spcPts val="0"/>
              </a:spcAft>
              <a:buClr>
                <a:schemeClr val="accent1"/>
              </a:buClr>
              <a:buSzPts val="3000"/>
              <a:buNone/>
              <a:defRPr sz="3000">
                <a:solidFill>
                  <a:schemeClr val="accent1"/>
                </a:solidFill>
              </a:defRPr>
            </a:lvl5pPr>
            <a:lvl6pPr lvl="5" algn="l">
              <a:lnSpc>
                <a:spcPct val="100000"/>
              </a:lnSpc>
              <a:spcBef>
                <a:spcPts val="0"/>
              </a:spcBef>
              <a:spcAft>
                <a:spcPts val="0"/>
              </a:spcAft>
              <a:buClr>
                <a:schemeClr val="accent1"/>
              </a:buClr>
              <a:buSzPts val="3000"/>
              <a:buNone/>
              <a:defRPr sz="3000">
                <a:solidFill>
                  <a:schemeClr val="accent1"/>
                </a:solidFill>
              </a:defRPr>
            </a:lvl6pPr>
            <a:lvl7pPr lvl="6" algn="l">
              <a:lnSpc>
                <a:spcPct val="100000"/>
              </a:lnSpc>
              <a:spcBef>
                <a:spcPts val="0"/>
              </a:spcBef>
              <a:spcAft>
                <a:spcPts val="0"/>
              </a:spcAft>
              <a:buClr>
                <a:schemeClr val="accent1"/>
              </a:buClr>
              <a:buSzPts val="3000"/>
              <a:buNone/>
              <a:defRPr sz="3000">
                <a:solidFill>
                  <a:schemeClr val="accent1"/>
                </a:solidFill>
              </a:defRPr>
            </a:lvl7pPr>
            <a:lvl8pPr lvl="7" algn="l">
              <a:lnSpc>
                <a:spcPct val="100000"/>
              </a:lnSpc>
              <a:spcBef>
                <a:spcPts val="0"/>
              </a:spcBef>
              <a:spcAft>
                <a:spcPts val="0"/>
              </a:spcAft>
              <a:buClr>
                <a:schemeClr val="accent1"/>
              </a:buClr>
              <a:buSzPts val="3000"/>
              <a:buNone/>
              <a:defRPr sz="3000">
                <a:solidFill>
                  <a:schemeClr val="accent1"/>
                </a:solidFill>
              </a:defRPr>
            </a:lvl8pPr>
            <a:lvl9pPr lvl="8" algn="l">
              <a:lnSpc>
                <a:spcPct val="100000"/>
              </a:lnSpc>
              <a:spcBef>
                <a:spcPts val="0"/>
              </a:spcBef>
              <a:spcAft>
                <a:spcPts val="0"/>
              </a:spcAft>
              <a:buClr>
                <a:schemeClr val="accent1"/>
              </a:buClr>
              <a:buSzPts val="3000"/>
              <a:buNone/>
              <a:defRPr sz="3000">
                <a:solidFill>
                  <a:schemeClr val="accent1"/>
                </a:solidFill>
              </a:defRPr>
            </a:lvl9pPr>
          </a:lstStyle>
          <a:p>
            <a:endParaRPr/>
          </a:p>
        </p:txBody>
      </p:sp>
      <p:sp>
        <p:nvSpPr>
          <p:cNvPr id="30" name="Google Shape;30;p5"/>
          <p:cNvSpPr txBox="1">
            <a:spLocks noGrp="1"/>
          </p:cNvSpPr>
          <p:nvPr>
            <p:ph type="subTitle" idx="1"/>
          </p:nvPr>
        </p:nvSpPr>
        <p:spPr>
          <a:xfrm>
            <a:off x="1154400" y="3221050"/>
            <a:ext cx="68352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25516C"/>
              </a:buClr>
              <a:buSzPts val="1800"/>
              <a:buNone/>
              <a:defRPr sz="1800">
                <a:solidFill>
                  <a:srgbClr val="25516C"/>
                </a:solidFill>
              </a:defRPr>
            </a:lvl1pPr>
            <a:lvl2pPr lvl="1" algn="l">
              <a:lnSpc>
                <a:spcPct val="100000"/>
              </a:lnSpc>
              <a:spcBef>
                <a:spcPts val="0"/>
              </a:spcBef>
              <a:spcAft>
                <a:spcPts val="0"/>
              </a:spcAft>
              <a:buClr>
                <a:srgbClr val="25516C"/>
              </a:buClr>
              <a:buSzPts val="1800"/>
              <a:buNone/>
              <a:defRPr sz="1800">
                <a:solidFill>
                  <a:srgbClr val="25516C"/>
                </a:solidFill>
              </a:defRPr>
            </a:lvl2pPr>
            <a:lvl3pPr lvl="2" algn="l">
              <a:lnSpc>
                <a:spcPct val="100000"/>
              </a:lnSpc>
              <a:spcBef>
                <a:spcPts val="0"/>
              </a:spcBef>
              <a:spcAft>
                <a:spcPts val="0"/>
              </a:spcAft>
              <a:buClr>
                <a:srgbClr val="25516C"/>
              </a:buClr>
              <a:buSzPts val="1800"/>
              <a:buNone/>
              <a:defRPr sz="1800">
                <a:solidFill>
                  <a:srgbClr val="25516C"/>
                </a:solidFill>
              </a:defRPr>
            </a:lvl3pPr>
            <a:lvl4pPr lvl="3" algn="l">
              <a:lnSpc>
                <a:spcPct val="100000"/>
              </a:lnSpc>
              <a:spcBef>
                <a:spcPts val="0"/>
              </a:spcBef>
              <a:spcAft>
                <a:spcPts val="0"/>
              </a:spcAft>
              <a:buClr>
                <a:srgbClr val="25516C"/>
              </a:buClr>
              <a:buSzPts val="1800"/>
              <a:buNone/>
              <a:defRPr sz="1800">
                <a:solidFill>
                  <a:srgbClr val="25516C"/>
                </a:solidFill>
              </a:defRPr>
            </a:lvl4pPr>
            <a:lvl5pPr lvl="4" algn="l">
              <a:lnSpc>
                <a:spcPct val="100000"/>
              </a:lnSpc>
              <a:spcBef>
                <a:spcPts val="0"/>
              </a:spcBef>
              <a:spcAft>
                <a:spcPts val="0"/>
              </a:spcAft>
              <a:buClr>
                <a:srgbClr val="25516C"/>
              </a:buClr>
              <a:buSzPts val="1800"/>
              <a:buNone/>
              <a:defRPr sz="1800">
                <a:solidFill>
                  <a:srgbClr val="25516C"/>
                </a:solidFill>
              </a:defRPr>
            </a:lvl5pPr>
            <a:lvl6pPr lvl="5" algn="l">
              <a:lnSpc>
                <a:spcPct val="100000"/>
              </a:lnSpc>
              <a:spcBef>
                <a:spcPts val="0"/>
              </a:spcBef>
              <a:spcAft>
                <a:spcPts val="0"/>
              </a:spcAft>
              <a:buClr>
                <a:srgbClr val="25516C"/>
              </a:buClr>
              <a:buSzPts val="1800"/>
              <a:buNone/>
              <a:defRPr sz="1800">
                <a:solidFill>
                  <a:srgbClr val="25516C"/>
                </a:solidFill>
              </a:defRPr>
            </a:lvl6pPr>
            <a:lvl7pPr lvl="6" algn="l">
              <a:lnSpc>
                <a:spcPct val="100000"/>
              </a:lnSpc>
              <a:spcBef>
                <a:spcPts val="0"/>
              </a:spcBef>
              <a:spcAft>
                <a:spcPts val="0"/>
              </a:spcAft>
              <a:buClr>
                <a:srgbClr val="25516C"/>
              </a:buClr>
              <a:buSzPts val="1800"/>
              <a:buNone/>
              <a:defRPr sz="1800">
                <a:solidFill>
                  <a:srgbClr val="25516C"/>
                </a:solidFill>
              </a:defRPr>
            </a:lvl7pPr>
            <a:lvl8pPr lvl="7" algn="l">
              <a:lnSpc>
                <a:spcPct val="100000"/>
              </a:lnSpc>
              <a:spcBef>
                <a:spcPts val="0"/>
              </a:spcBef>
              <a:spcAft>
                <a:spcPts val="0"/>
              </a:spcAft>
              <a:buClr>
                <a:srgbClr val="25516C"/>
              </a:buClr>
              <a:buSzPts val="1800"/>
              <a:buNone/>
              <a:defRPr sz="1800">
                <a:solidFill>
                  <a:srgbClr val="25516C"/>
                </a:solidFill>
              </a:defRPr>
            </a:lvl8pPr>
            <a:lvl9pPr lvl="8" algn="l">
              <a:lnSpc>
                <a:spcPct val="100000"/>
              </a:lnSpc>
              <a:spcBef>
                <a:spcPts val="0"/>
              </a:spcBef>
              <a:spcAft>
                <a:spcPts val="0"/>
              </a:spcAft>
              <a:buClr>
                <a:srgbClr val="25516C"/>
              </a:buClr>
              <a:buSzPts val="1800"/>
              <a:buNone/>
              <a:defRPr sz="1800">
                <a:solidFill>
                  <a:srgbClr val="25516C"/>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1"/>
        <p:cNvGrpSpPr/>
        <p:nvPr/>
      </p:nvGrpSpPr>
      <p:grpSpPr>
        <a:xfrm>
          <a:off x="0" y="0"/>
          <a:ext cx="0" cy="0"/>
          <a:chOff x="0" y="0"/>
          <a:chExt cx="0" cy="0"/>
        </a:xfrm>
      </p:grpSpPr>
      <p:sp>
        <p:nvSpPr>
          <p:cNvPr id="32" name="Google Shape;32;p6"/>
          <p:cNvSpPr/>
          <p:nvPr/>
        </p:nvSpPr>
        <p:spPr>
          <a:xfrm>
            <a:off x="-25" y="1320125"/>
            <a:ext cx="9144000" cy="382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 name="Google Shape;33;p6"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4" name="Google Shape;34;p6"/>
          <p:cNvSpPr txBox="1">
            <a:spLocks noGrp="1"/>
          </p:cNvSpPr>
          <p:nvPr>
            <p:ph type="body" idx="1"/>
          </p:nvPr>
        </p:nvSpPr>
        <p:spPr>
          <a:xfrm>
            <a:off x="1602475" y="1320125"/>
            <a:ext cx="5939100" cy="3175800"/>
          </a:xfrm>
          <a:prstGeom prst="rect">
            <a:avLst/>
          </a:prstGeom>
          <a:noFill/>
          <a:ln>
            <a:noFill/>
          </a:ln>
        </p:spPr>
        <p:txBody>
          <a:bodyPr spcFirstLastPara="1" wrap="square" lIns="91425" tIns="91425" rIns="91425" bIns="91425" anchor="ctr" anchorCtr="0">
            <a:noAutofit/>
          </a:bodyPr>
          <a:lstStyle>
            <a:lvl1pPr marL="457200" lvl="0" indent="-381000" algn="ctr">
              <a:lnSpc>
                <a:spcPct val="100000"/>
              </a:lnSpc>
              <a:spcBef>
                <a:spcPts val="600"/>
              </a:spcBef>
              <a:spcAft>
                <a:spcPts val="0"/>
              </a:spcAft>
              <a:buClr>
                <a:srgbClr val="FFFFFF"/>
              </a:buClr>
              <a:buSzPts val="2400"/>
              <a:buChar char="»"/>
              <a:defRPr i="1">
                <a:solidFill>
                  <a:srgbClr val="FFFFFF"/>
                </a:solidFill>
              </a:defRPr>
            </a:lvl1pPr>
            <a:lvl2pPr marL="914400" lvl="1" indent="-381000" algn="ctr">
              <a:lnSpc>
                <a:spcPct val="100000"/>
              </a:lnSpc>
              <a:spcBef>
                <a:spcPts val="0"/>
              </a:spcBef>
              <a:spcAft>
                <a:spcPts val="0"/>
              </a:spcAft>
              <a:buClr>
                <a:srgbClr val="FFFFFF"/>
              </a:buClr>
              <a:buSzPts val="2400"/>
              <a:buChar char="»"/>
              <a:defRPr i="1">
                <a:solidFill>
                  <a:srgbClr val="FFFFFF"/>
                </a:solidFill>
              </a:defRPr>
            </a:lvl2pPr>
            <a:lvl3pPr marL="1371600" lvl="2" indent="-381000" algn="ctr">
              <a:lnSpc>
                <a:spcPct val="100000"/>
              </a:lnSpc>
              <a:spcBef>
                <a:spcPts val="0"/>
              </a:spcBef>
              <a:spcAft>
                <a:spcPts val="0"/>
              </a:spcAft>
              <a:buClr>
                <a:srgbClr val="FFFFFF"/>
              </a:buClr>
              <a:buSzPts val="2400"/>
              <a:buChar char="»"/>
              <a:defRPr i="1">
                <a:solidFill>
                  <a:srgbClr val="FFFFFF"/>
                </a:solidFill>
              </a:defRPr>
            </a:lvl3pPr>
            <a:lvl4pPr marL="1828800" lvl="3" indent="-381000" algn="ctr">
              <a:lnSpc>
                <a:spcPct val="100000"/>
              </a:lnSpc>
              <a:spcBef>
                <a:spcPts val="0"/>
              </a:spcBef>
              <a:spcAft>
                <a:spcPts val="0"/>
              </a:spcAft>
              <a:buClr>
                <a:srgbClr val="FFFFFF"/>
              </a:buClr>
              <a:buSzPts val="2400"/>
              <a:buChar char="●"/>
              <a:defRPr i="1">
                <a:solidFill>
                  <a:srgbClr val="FFFFFF"/>
                </a:solidFill>
              </a:defRPr>
            </a:lvl4pPr>
            <a:lvl5pPr marL="2286000" lvl="4" indent="-381000" algn="ctr">
              <a:lnSpc>
                <a:spcPct val="100000"/>
              </a:lnSpc>
              <a:spcBef>
                <a:spcPts val="0"/>
              </a:spcBef>
              <a:spcAft>
                <a:spcPts val="0"/>
              </a:spcAft>
              <a:buClr>
                <a:srgbClr val="FFFFFF"/>
              </a:buClr>
              <a:buSzPts val="2400"/>
              <a:buChar char="○"/>
              <a:defRPr i="1">
                <a:solidFill>
                  <a:srgbClr val="FFFFFF"/>
                </a:solidFill>
              </a:defRPr>
            </a:lvl5pPr>
            <a:lvl6pPr marL="2743200" lvl="5" indent="-381000" algn="ctr">
              <a:lnSpc>
                <a:spcPct val="100000"/>
              </a:lnSpc>
              <a:spcBef>
                <a:spcPts val="0"/>
              </a:spcBef>
              <a:spcAft>
                <a:spcPts val="0"/>
              </a:spcAft>
              <a:buClr>
                <a:srgbClr val="FFFFFF"/>
              </a:buClr>
              <a:buSzPts val="2400"/>
              <a:buChar char="■"/>
              <a:defRPr i="1">
                <a:solidFill>
                  <a:srgbClr val="FFFFFF"/>
                </a:solidFill>
              </a:defRPr>
            </a:lvl6pPr>
            <a:lvl7pPr marL="3200400" lvl="6" indent="-381000" algn="ctr">
              <a:lnSpc>
                <a:spcPct val="100000"/>
              </a:lnSpc>
              <a:spcBef>
                <a:spcPts val="0"/>
              </a:spcBef>
              <a:spcAft>
                <a:spcPts val="0"/>
              </a:spcAft>
              <a:buClr>
                <a:srgbClr val="FFFFFF"/>
              </a:buClr>
              <a:buSzPts val="2400"/>
              <a:buChar char="●"/>
              <a:defRPr i="1">
                <a:solidFill>
                  <a:srgbClr val="FFFFFF"/>
                </a:solidFill>
              </a:defRPr>
            </a:lvl7pPr>
            <a:lvl8pPr marL="3657600" lvl="7" indent="-381000" algn="ctr">
              <a:lnSpc>
                <a:spcPct val="100000"/>
              </a:lnSpc>
              <a:spcBef>
                <a:spcPts val="0"/>
              </a:spcBef>
              <a:spcAft>
                <a:spcPts val="0"/>
              </a:spcAft>
              <a:buClr>
                <a:srgbClr val="FFFFFF"/>
              </a:buClr>
              <a:buSzPts val="2400"/>
              <a:buChar char="○"/>
              <a:defRPr i="1">
                <a:solidFill>
                  <a:srgbClr val="FFFFFF"/>
                </a:solidFill>
              </a:defRPr>
            </a:lvl8pPr>
            <a:lvl9pPr marL="4114800" lvl="8" indent="-381000" algn="ctr">
              <a:lnSpc>
                <a:spcPct val="100000"/>
              </a:lnSpc>
              <a:spcBef>
                <a:spcPts val="0"/>
              </a:spcBef>
              <a:spcAft>
                <a:spcPts val="0"/>
              </a:spcAft>
              <a:buClr>
                <a:srgbClr val="FFFFFF"/>
              </a:buClr>
              <a:buSzPts val="2400"/>
              <a:buChar char="■"/>
              <a:defRPr i="1">
                <a:solidFill>
                  <a:srgbClr val="FFFFFF"/>
                </a:solidFill>
              </a:defRPr>
            </a:lvl9pPr>
          </a:lstStyle>
          <a:p>
            <a:endParaRPr/>
          </a:p>
        </p:txBody>
      </p:sp>
      <p:sp>
        <p:nvSpPr>
          <p:cNvPr id="35" name="Google Shape;35;p6"/>
          <p:cNvSpPr txBox="1"/>
          <p:nvPr/>
        </p:nvSpPr>
        <p:spPr>
          <a:xfrm>
            <a:off x="3593400" y="468974"/>
            <a:ext cx="19572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600"/>
              <a:buFont typeface="Arial"/>
              <a:buNone/>
            </a:pPr>
            <a:r>
              <a:rPr lang="en" sz="9600" b="0" i="0" u="none" strike="noStrike" cap="none">
                <a:solidFill>
                  <a:schemeClr val="accent3"/>
                </a:solidFill>
                <a:latin typeface="Montserrat"/>
                <a:ea typeface="Montserrat"/>
                <a:cs typeface="Montserrat"/>
                <a:sym typeface="Montserrat"/>
              </a:rPr>
              <a:t>“</a:t>
            </a:r>
            <a:endParaRPr sz="9600" b="0" i="0" u="none" strike="noStrike" cap="none">
              <a:solidFill>
                <a:schemeClr val="accent3"/>
              </a:solidFill>
              <a:latin typeface="Montserrat"/>
              <a:ea typeface="Montserrat"/>
              <a:cs typeface="Montserrat"/>
              <a:sym typeface="Montserrat"/>
            </a:endParaRPr>
          </a:p>
        </p:txBody>
      </p:sp>
      <p:sp>
        <p:nvSpPr>
          <p:cNvPr id="36" name="Google Shape;36;p6"/>
          <p:cNvSpPr txBox="1">
            <a:spLocks noGrp="1"/>
          </p:cNvSpPr>
          <p:nvPr>
            <p:ph type="sldNum" idx="12"/>
          </p:nvPr>
        </p:nvSpPr>
        <p:spPr>
          <a:xfrm>
            <a:off x="637950" y="0"/>
            <a:ext cx="7860600" cy="637800"/>
          </a:xfrm>
          <a:prstGeom prst="rect">
            <a:avLst/>
          </a:prstGeom>
          <a:noFill/>
          <a:ln>
            <a:noFill/>
          </a:ln>
        </p:spPr>
        <p:txBody>
          <a:bodyPr spcFirstLastPara="1" wrap="square" lIns="91425" tIns="91425" rIns="91425" bIns="91425" anchor="b"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color">
  <p:cSld name="BLANK_1">
    <p:spTree>
      <p:nvGrpSpPr>
        <p:cNvPr id="1" name="Shape 37"/>
        <p:cNvGrpSpPr/>
        <p:nvPr/>
      </p:nvGrpSpPr>
      <p:grpSpPr>
        <a:xfrm>
          <a:off x="0" y="0"/>
          <a:ext cx="0" cy="0"/>
          <a:chOff x="0" y="0"/>
          <a:chExt cx="0" cy="0"/>
        </a:xfrm>
      </p:grpSpPr>
      <p:sp>
        <p:nvSpPr>
          <p:cNvPr id="38" name="Google Shape;38;p7"/>
          <p:cNvSpPr/>
          <p:nvPr/>
        </p:nvSpPr>
        <p:spPr>
          <a:xfrm rot="10800000" flipH="1">
            <a:off x="-25" y="1289850"/>
            <a:ext cx="9144000" cy="3856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 name="Google Shape;39;p7"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 name="Google Shape;40;p7"/>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1"/>
        <p:cNvGrpSpPr/>
        <p:nvPr/>
      </p:nvGrpSpPr>
      <p:grpSpPr>
        <a:xfrm>
          <a:off x="0" y="0"/>
          <a:ext cx="0" cy="0"/>
          <a:chOff x="0" y="0"/>
          <a:chExt cx="0" cy="0"/>
        </a:xfrm>
      </p:grpSpPr>
      <p:sp>
        <p:nvSpPr>
          <p:cNvPr id="42" name="Google Shape;42;p8"/>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 name="Google Shape;43;p8"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4" name="Google Shape;44;p8"/>
          <p:cNvSpPr txBox="1">
            <a:spLocks noGrp="1"/>
          </p:cNvSpPr>
          <p:nvPr>
            <p:ph type="title"/>
          </p:nvPr>
        </p:nvSpPr>
        <p:spPr>
          <a:xfrm>
            <a:off x="1010200" y="648725"/>
            <a:ext cx="7131300" cy="671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
          <p:cNvSpPr txBox="1">
            <a:spLocks noGrp="1"/>
          </p:cNvSpPr>
          <p:nvPr>
            <p:ph type="body" idx="1"/>
          </p:nvPr>
        </p:nvSpPr>
        <p:spPr>
          <a:xfrm>
            <a:off x="1010200" y="1458421"/>
            <a:ext cx="2298600" cy="28554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6" name="Google Shape;46;p8"/>
          <p:cNvSpPr txBox="1">
            <a:spLocks noGrp="1"/>
          </p:cNvSpPr>
          <p:nvPr>
            <p:ph type="body" idx="2"/>
          </p:nvPr>
        </p:nvSpPr>
        <p:spPr>
          <a:xfrm>
            <a:off x="3426550" y="1458421"/>
            <a:ext cx="2298600" cy="28554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7" name="Google Shape;47;p8"/>
          <p:cNvSpPr txBox="1">
            <a:spLocks noGrp="1"/>
          </p:cNvSpPr>
          <p:nvPr>
            <p:ph type="body" idx="3"/>
          </p:nvPr>
        </p:nvSpPr>
        <p:spPr>
          <a:xfrm>
            <a:off x="5842900" y="1458421"/>
            <a:ext cx="2298600" cy="28554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8" name="Google Shape;48;p8"/>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background">
  <p:cSld name="TITLE_ONLY_1">
    <p:spTree>
      <p:nvGrpSpPr>
        <p:cNvPr id="1" name="Shape 49"/>
        <p:cNvGrpSpPr/>
        <p:nvPr/>
      </p:nvGrpSpPr>
      <p:grpSpPr>
        <a:xfrm>
          <a:off x="0" y="0"/>
          <a:ext cx="0" cy="0"/>
          <a:chOff x="0" y="0"/>
          <a:chExt cx="0" cy="0"/>
        </a:xfrm>
      </p:grpSpPr>
      <p:pic>
        <p:nvPicPr>
          <p:cNvPr id="50" name="Google Shape;50;p9"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1" name="Google Shape;51;p9"/>
          <p:cNvSpPr txBox="1">
            <a:spLocks noGrp="1"/>
          </p:cNvSpPr>
          <p:nvPr>
            <p:ph type="sldNum" idx="12"/>
          </p:nvPr>
        </p:nvSpPr>
        <p:spPr>
          <a:xfrm>
            <a:off x="637950" y="0"/>
            <a:ext cx="7860600" cy="637800"/>
          </a:xfrm>
          <a:prstGeom prst="rect">
            <a:avLst/>
          </a:prstGeom>
          <a:noFill/>
          <a:ln>
            <a:noFill/>
          </a:ln>
        </p:spPr>
        <p:txBody>
          <a:bodyPr spcFirstLastPara="1" wrap="square" lIns="91425" tIns="91425" rIns="91425" bIns="91425" anchor="b"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0"/>
          <p:cNvSpPr/>
          <p:nvPr/>
        </p:nvSpPr>
        <p:spPr>
          <a:xfrm>
            <a:off x="-25" y="0"/>
            <a:ext cx="9144000" cy="1312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 name="Google Shape;54;p10" descr="marco.png"/>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 name="Google Shape;55;p10"/>
          <p:cNvSpPr txBox="1">
            <a:spLocks noGrp="1"/>
          </p:cNvSpPr>
          <p:nvPr>
            <p:ph type="title"/>
          </p:nvPr>
        </p:nvSpPr>
        <p:spPr>
          <a:xfrm>
            <a:off x="1010200" y="648725"/>
            <a:ext cx="7131300" cy="671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0200" y="648725"/>
            <a:ext cx="7131300" cy="671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1400"/>
              <a:buFont typeface="Montserrat"/>
              <a:buNone/>
              <a:defRPr sz="1400" b="1" i="0" u="none" strike="noStrike" cap="none">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010200" y="1434950"/>
            <a:ext cx="7131300" cy="27801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60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7766425" y="648725"/>
            <a:ext cx="548700" cy="6714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3"/>
          <p:cNvSpPr txBox="1">
            <a:spLocks noGrp="1"/>
          </p:cNvSpPr>
          <p:nvPr>
            <p:ph type="ctrTitle"/>
          </p:nvPr>
        </p:nvSpPr>
        <p:spPr>
          <a:xfrm>
            <a:off x="643225" y="645550"/>
            <a:ext cx="7852200" cy="192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latin typeface="Impact"/>
                <a:ea typeface="Impact"/>
                <a:cs typeface="Impact"/>
                <a:sym typeface="Impact"/>
              </a:rPr>
              <a:t>Reseda Charter Legacy Project</a:t>
            </a:r>
            <a:endParaRPr sz="3700">
              <a:latin typeface="Impact"/>
              <a:ea typeface="Impact"/>
              <a:cs typeface="Impact"/>
              <a:sym typeface="Impact"/>
            </a:endParaRPr>
          </a:p>
          <a:p>
            <a:pPr marL="0" lvl="0" indent="0" algn="ctr" rtl="0">
              <a:spcBef>
                <a:spcPts val="0"/>
              </a:spcBef>
              <a:spcAft>
                <a:spcPts val="0"/>
              </a:spcAft>
              <a:buNone/>
            </a:pPr>
            <a:r>
              <a:rPr lang="en" sz="3700">
                <a:solidFill>
                  <a:srgbClr val="0B5394"/>
                </a:solidFill>
                <a:latin typeface="Impact"/>
                <a:ea typeface="Impact"/>
                <a:cs typeface="Impact"/>
                <a:sym typeface="Impact"/>
              </a:rPr>
              <a:t>Student Aspirations Advocates Program</a:t>
            </a:r>
            <a:endParaRPr sz="3700">
              <a:solidFill>
                <a:srgbClr val="0B5394"/>
              </a:solidFill>
              <a:latin typeface="Impact"/>
              <a:ea typeface="Impact"/>
              <a:cs typeface="Impact"/>
              <a:sym typeface="Impact"/>
            </a:endParaRPr>
          </a:p>
        </p:txBody>
      </p:sp>
      <p:pic>
        <p:nvPicPr>
          <p:cNvPr id="71" name="Google Shape;71;p13"/>
          <p:cNvPicPr preferRelativeResize="0"/>
          <p:nvPr/>
        </p:nvPicPr>
        <p:blipFill>
          <a:blip r:embed="rId3">
            <a:alphaModFix/>
          </a:blip>
          <a:stretch>
            <a:fillRect/>
          </a:stretch>
        </p:blipFill>
        <p:spPr>
          <a:xfrm>
            <a:off x="2414024" y="2434825"/>
            <a:ext cx="4315950" cy="2298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a:t>
            </a:r>
            <a:endParaRPr sz="3000"/>
          </a:p>
        </p:txBody>
      </p:sp>
      <p:pic>
        <p:nvPicPr>
          <p:cNvPr id="139" name="Google Shape;139;p22"/>
          <p:cNvPicPr preferRelativeResize="0"/>
          <p:nvPr/>
        </p:nvPicPr>
        <p:blipFill>
          <a:blip r:embed="rId3">
            <a:alphaModFix/>
          </a:blip>
          <a:stretch>
            <a:fillRect/>
          </a:stretch>
        </p:blipFill>
        <p:spPr>
          <a:xfrm>
            <a:off x="1803300" y="1421912"/>
            <a:ext cx="1631650" cy="2900700"/>
          </a:xfrm>
          <a:prstGeom prst="rect">
            <a:avLst/>
          </a:prstGeom>
          <a:noFill/>
          <a:ln>
            <a:noFill/>
          </a:ln>
        </p:spPr>
      </p:pic>
      <p:pic>
        <p:nvPicPr>
          <p:cNvPr id="140" name="Google Shape;140;p22"/>
          <p:cNvPicPr preferRelativeResize="0"/>
          <p:nvPr/>
        </p:nvPicPr>
        <p:blipFill>
          <a:blip r:embed="rId4">
            <a:alphaModFix/>
          </a:blip>
          <a:stretch>
            <a:fillRect/>
          </a:stretch>
        </p:blipFill>
        <p:spPr>
          <a:xfrm>
            <a:off x="3745784" y="1421900"/>
            <a:ext cx="3867617" cy="2900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a:t>
            </a:r>
            <a:endParaRPr sz="3000"/>
          </a:p>
        </p:txBody>
      </p:sp>
      <p:sp>
        <p:nvSpPr>
          <p:cNvPr id="146" name="Google Shape;146;p23"/>
          <p:cNvSpPr txBox="1">
            <a:spLocks noGrp="1"/>
          </p:cNvSpPr>
          <p:nvPr>
            <p:ph type="body" idx="1"/>
          </p:nvPr>
        </p:nvSpPr>
        <p:spPr>
          <a:xfrm>
            <a:off x="1010200" y="1434950"/>
            <a:ext cx="7131300" cy="2780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147" name="Google Shape;147;p23"/>
          <p:cNvPicPr preferRelativeResize="0"/>
          <p:nvPr/>
        </p:nvPicPr>
        <p:blipFill rotWithShape="1">
          <a:blip r:embed="rId3">
            <a:alphaModFix/>
          </a:blip>
          <a:srcRect b="36544"/>
          <a:stretch/>
        </p:blipFill>
        <p:spPr>
          <a:xfrm>
            <a:off x="4883500" y="1457600"/>
            <a:ext cx="3410600" cy="2885601"/>
          </a:xfrm>
          <a:prstGeom prst="rect">
            <a:avLst/>
          </a:prstGeom>
          <a:noFill/>
          <a:ln>
            <a:noFill/>
          </a:ln>
        </p:spPr>
      </p:pic>
      <p:pic>
        <p:nvPicPr>
          <p:cNvPr id="148" name="Google Shape;148;p23"/>
          <p:cNvPicPr preferRelativeResize="0"/>
          <p:nvPr/>
        </p:nvPicPr>
        <p:blipFill rotWithShape="1">
          <a:blip r:embed="rId4">
            <a:alphaModFix/>
          </a:blip>
          <a:srcRect t="16025" b="13750"/>
          <a:stretch/>
        </p:blipFill>
        <p:spPr>
          <a:xfrm>
            <a:off x="845500" y="1380475"/>
            <a:ext cx="3857626" cy="30398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a:t>
            </a:r>
            <a:endParaRPr sz="3000"/>
          </a:p>
        </p:txBody>
      </p:sp>
      <p:sp>
        <p:nvSpPr>
          <p:cNvPr id="154" name="Google Shape;154;p24"/>
          <p:cNvSpPr txBox="1">
            <a:spLocks noGrp="1"/>
          </p:cNvSpPr>
          <p:nvPr>
            <p:ph type="body" idx="1"/>
          </p:nvPr>
        </p:nvSpPr>
        <p:spPr>
          <a:xfrm>
            <a:off x="1010200" y="1434950"/>
            <a:ext cx="7131300" cy="2780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pic>
        <p:nvPicPr>
          <p:cNvPr id="155" name="Google Shape;155;p24"/>
          <p:cNvPicPr preferRelativeResize="0"/>
          <p:nvPr/>
        </p:nvPicPr>
        <p:blipFill>
          <a:blip r:embed="rId3">
            <a:alphaModFix/>
          </a:blip>
          <a:stretch>
            <a:fillRect/>
          </a:stretch>
        </p:blipFill>
        <p:spPr>
          <a:xfrm>
            <a:off x="4652925" y="1434950"/>
            <a:ext cx="3706793" cy="2780099"/>
          </a:xfrm>
          <a:prstGeom prst="rect">
            <a:avLst/>
          </a:prstGeom>
          <a:noFill/>
          <a:ln>
            <a:noFill/>
          </a:ln>
        </p:spPr>
      </p:pic>
      <p:pic>
        <p:nvPicPr>
          <p:cNvPr id="156" name="Google Shape;156;p24"/>
          <p:cNvPicPr preferRelativeResize="0"/>
          <p:nvPr/>
        </p:nvPicPr>
        <p:blipFill>
          <a:blip r:embed="rId4">
            <a:alphaModFix/>
          </a:blip>
          <a:stretch>
            <a:fillRect/>
          </a:stretch>
        </p:blipFill>
        <p:spPr>
          <a:xfrm>
            <a:off x="737617" y="1434950"/>
            <a:ext cx="3706783" cy="2780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5"/>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a:t>
            </a:r>
            <a:endParaRPr sz="3000"/>
          </a:p>
        </p:txBody>
      </p:sp>
      <p:pic>
        <p:nvPicPr>
          <p:cNvPr id="162" name="Google Shape;162;p25"/>
          <p:cNvPicPr preferRelativeResize="0"/>
          <p:nvPr/>
        </p:nvPicPr>
        <p:blipFill rotWithShape="1">
          <a:blip r:embed="rId3">
            <a:alphaModFix/>
          </a:blip>
          <a:srcRect l="8654" t="26176" r="4449" b="37617"/>
          <a:stretch/>
        </p:blipFill>
        <p:spPr>
          <a:xfrm>
            <a:off x="790575" y="2332800"/>
            <a:ext cx="3781421" cy="2100803"/>
          </a:xfrm>
          <a:prstGeom prst="rect">
            <a:avLst/>
          </a:prstGeom>
          <a:noFill/>
          <a:ln>
            <a:noFill/>
          </a:ln>
        </p:spPr>
      </p:pic>
      <p:pic>
        <p:nvPicPr>
          <p:cNvPr id="163" name="Google Shape;163;p25"/>
          <p:cNvPicPr preferRelativeResize="0"/>
          <p:nvPr/>
        </p:nvPicPr>
        <p:blipFill rotWithShape="1">
          <a:blip r:embed="rId4">
            <a:alphaModFix/>
          </a:blip>
          <a:srcRect t="21459" b="33438"/>
          <a:stretch/>
        </p:blipFill>
        <p:spPr>
          <a:xfrm>
            <a:off x="4721250" y="2332800"/>
            <a:ext cx="3493521" cy="2100803"/>
          </a:xfrm>
          <a:prstGeom prst="rect">
            <a:avLst/>
          </a:prstGeom>
          <a:noFill/>
          <a:ln>
            <a:noFill/>
          </a:ln>
        </p:spPr>
      </p:pic>
      <p:pic>
        <p:nvPicPr>
          <p:cNvPr id="164" name="Google Shape;164;p25"/>
          <p:cNvPicPr preferRelativeResize="0"/>
          <p:nvPr/>
        </p:nvPicPr>
        <p:blipFill rotWithShape="1">
          <a:blip r:embed="rId5">
            <a:alphaModFix/>
          </a:blip>
          <a:srcRect l="13256" t="10967" r="11209" b="75979"/>
          <a:stretch/>
        </p:blipFill>
        <p:spPr>
          <a:xfrm>
            <a:off x="2852275" y="1430224"/>
            <a:ext cx="3439460" cy="7924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943000" y="691350"/>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Evidence (Mentor Anecdotes) </a:t>
            </a:r>
            <a:endParaRPr sz="2100"/>
          </a:p>
        </p:txBody>
      </p:sp>
      <p:sp>
        <p:nvSpPr>
          <p:cNvPr id="170" name="Google Shape;170;p26"/>
          <p:cNvSpPr txBox="1"/>
          <p:nvPr/>
        </p:nvSpPr>
        <p:spPr>
          <a:xfrm>
            <a:off x="705350" y="1362750"/>
            <a:ext cx="3941400" cy="926700"/>
          </a:xfrm>
          <a:prstGeom prst="rect">
            <a:avLst/>
          </a:prstGeom>
          <a:noFill/>
          <a:ln w="19050" cap="flat" cmpd="sng">
            <a:solidFill>
              <a:srgbClr val="00329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50">
                <a:solidFill>
                  <a:srgbClr val="003290"/>
                </a:solidFill>
                <a:latin typeface="Source Sans Pro"/>
                <a:ea typeface="Source Sans Pro"/>
                <a:cs typeface="Source Sans Pro"/>
                <a:sym typeface="Source Sans Pro"/>
              </a:rPr>
              <a:t>“My mentees were also students in my class, and SAAP allowed me to understand what they needed to be successful as a whole person. It made me feel like my job was more important than just giving information”</a:t>
            </a:r>
            <a:endParaRPr sz="1250">
              <a:solidFill>
                <a:srgbClr val="003290"/>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71" name="Google Shape;171;p26"/>
          <p:cNvSpPr txBox="1"/>
          <p:nvPr/>
        </p:nvSpPr>
        <p:spPr>
          <a:xfrm>
            <a:off x="705350" y="2370200"/>
            <a:ext cx="3941400" cy="926700"/>
          </a:xfrm>
          <a:prstGeom prst="rect">
            <a:avLst/>
          </a:prstGeom>
          <a:noFill/>
          <a:ln w="19050" cap="flat" cmpd="sng">
            <a:solidFill>
              <a:srgbClr val="00329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50">
                <a:solidFill>
                  <a:srgbClr val="003290"/>
                </a:solidFill>
                <a:latin typeface="Source Sans Pro"/>
                <a:ea typeface="Source Sans Pro"/>
                <a:cs typeface="Source Sans Pro"/>
                <a:sym typeface="Source Sans Pro"/>
              </a:rPr>
              <a:t>“I have noticed the tremendous growth that my mentee has undergone emotionally and academically due to the SAAP program. He feels more connected to the school and has so much more motivation to achieve his goals”</a:t>
            </a:r>
            <a:endParaRPr sz="1250">
              <a:solidFill>
                <a:srgbClr val="003290"/>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72" name="Google Shape;172;p26"/>
          <p:cNvSpPr txBox="1"/>
          <p:nvPr/>
        </p:nvSpPr>
        <p:spPr>
          <a:xfrm>
            <a:off x="4774100" y="1362750"/>
            <a:ext cx="3652500" cy="1129800"/>
          </a:xfrm>
          <a:prstGeom prst="rect">
            <a:avLst/>
          </a:prstGeom>
          <a:noFill/>
          <a:ln w="19050" cap="flat" cmpd="sng">
            <a:solidFill>
              <a:srgbClr val="00329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50">
                <a:solidFill>
                  <a:srgbClr val="003290"/>
                </a:solidFill>
                <a:highlight>
                  <a:srgbClr val="FFFFFF"/>
                </a:highlight>
                <a:latin typeface="Source Sans Pro"/>
                <a:ea typeface="Source Sans Pro"/>
                <a:cs typeface="Source Sans Pro"/>
                <a:sym typeface="Source Sans Pro"/>
              </a:rPr>
              <a:t>“Being a mentor has inspired me to strengthen my dedication in teaching. I continue to connect with students at a level to be right by their side as they transition between quadrants. My classes value the power of student voice in and out of the classroom”</a:t>
            </a:r>
            <a:endParaRPr sz="1250">
              <a:solidFill>
                <a:srgbClr val="003290"/>
              </a:solidFill>
              <a:latin typeface="Source Sans Pro"/>
              <a:ea typeface="Source Sans Pro"/>
              <a:cs typeface="Source Sans Pro"/>
              <a:sym typeface="Source Sans Pro"/>
            </a:endParaRPr>
          </a:p>
          <a:p>
            <a:pPr marL="0" lvl="0" indent="0" algn="l" rtl="0">
              <a:spcBef>
                <a:spcPts val="0"/>
              </a:spcBef>
              <a:spcAft>
                <a:spcPts val="0"/>
              </a:spcAft>
              <a:buNone/>
            </a:pPr>
            <a:endParaRPr sz="1500">
              <a:latin typeface="Source Sans Pro"/>
              <a:ea typeface="Source Sans Pro"/>
              <a:cs typeface="Source Sans Pro"/>
              <a:sym typeface="Source Sans Pro"/>
            </a:endParaRPr>
          </a:p>
        </p:txBody>
      </p:sp>
      <p:sp>
        <p:nvSpPr>
          <p:cNvPr id="173" name="Google Shape;173;p26"/>
          <p:cNvSpPr txBox="1"/>
          <p:nvPr/>
        </p:nvSpPr>
        <p:spPr>
          <a:xfrm>
            <a:off x="4773900" y="2571750"/>
            <a:ext cx="3652500" cy="903300"/>
          </a:xfrm>
          <a:prstGeom prst="rect">
            <a:avLst/>
          </a:prstGeom>
          <a:noFill/>
          <a:ln w="19050" cap="flat" cmpd="sng">
            <a:solidFill>
              <a:srgbClr val="00329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50">
                <a:solidFill>
                  <a:srgbClr val="003290"/>
                </a:solidFill>
                <a:latin typeface="Source Sans Pro"/>
                <a:ea typeface="Source Sans Pro"/>
                <a:cs typeface="Source Sans Pro"/>
                <a:sym typeface="Source Sans Pro"/>
              </a:rPr>
              <a:t>“SAAP has put me in a position to interact with students who may never come across my path. I really think it has made me more purposeful with how I try to advise and support students”</a:t>
            </a:r>
            <a:endParaRPr sz="1250">
              <a:solidFill>
                <a:srgbClr val="003290"/>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74" name="Google Shape;174;p26"/>
          <p:cNvSpPr txBox="1"/>
          <p:nvPr/>
        </p:nvSpPr>
        <p:spPr>
          <a:xfrm>
            <a:off x="705350" y="3377650"/>
            <a:ext cx="3941400" cy="1073400"/>
          </a:xfrm>
          <a:prstGeom prst="rect">
            <a:avLst/>
          </a:prstGeom>
          <a:noFill/>
          <a:ln w="19050" cap="flat" cmpd="sng">
            <a:solidFill>
              <a:srgbClr val="00329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50">
                <a:solidFill>
                  <a:srgbClr val="003290"/>
                </a:solidFill>
                <a:highlight>
                  <a:srgbClr val="FFFFFF"/>
                </a:highlight>
                <a:latin typeface="Source Sans Pro"/>
                <a:ea typeface="Source Sans Pro"/>
                <a:cs typeface="Source Sans Pro"/>
                <a:sym typeface="Source Sans Pro"/>
              </a:rPr>
              <a:t>“The opportunity to work and develop relationships with students outside of my class was a rewarding experience. When you see the student pass their classes or just greet you when they see you in the hall, you know it was worth the extra work”</a:t>
            </a:r>
            <a:endParaRPr sz="1250">
              <a:solidFill>
                <a:srgbClr val="003290"/>
              </a:solidFill>
              <a:latin typeface="Source Sans Pro"/>
              <a:ea typeface="Source Sans Pro"/>
              <a:cs typeface="Source Sans Pro"/>
              <a:sym typeface="Source Sans Pro"/>
            </a:endParaRPr>
          </a:p>
          <a:p>
            <a:pPr marL="0" lvl="0" indent="0" algn="l" rtl="0">
              <a:spcBef>
                <a:spcPts val="0"/>
              </a:spcBef>
              <a:spcAft>
                <a:spcPts val="0"/>
              </a:spcAft>
              <a:buNone/>
            </a:pPr>
            <a:endParaRPr sz="1300">
              <a:latin typeface="Source Sans Pro"/>
              <a:ea typeface="Source Sans Pro"/>
              <a:cs typeface="Source Sans Pro"/>
              <a:sym typeface="Source Sans Pro"/>
            </a:endParaRPr>
          </a:p>
        </p:txBody>
      </p:sp>
      <p:sp>
        <p:nvSpPr>
          <p:cNvPr id="175" name="Google Shape;175;p26"/>
          <p:cNvSpPr txBox="1"/>
          <p:nvPr/>
        </p:nvSpPr>
        <p:spPr>
          <a:xfrm>
            <a:off x="4773850" y="3554250"/>
            <a:ext cx="3652500" cy="896700"/>
          </a:xfrm>
          <a:prstGeom prst="rect">
            <a:avLst/>
          </a:prstGeom>
          <a:noFill/>
          <a:ln w="19050" cap="flat" cmpd="sng">
            <a:solidFill>
              <a:srgbClr val="00329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3290"/>
                </a:solidFill>
                <a:highlight>
                  <a:srgbClr val="FFFFFF"/>
                </a:highlight>
                <a:latin typeface="Source Sans Pro"/>
                <a:ea typeface="Source Sans Pro"/>
                <a:cs typeface="Source Sans Pro"/>
                <a:sym typeface="Source Sans Pro"/>
              </a:rPr>
              <a:t>“You don’t always know if what you are doing is making a difference, but you keep doing it because every student matters. It could just be that one interaction that might have a bearing on their future”</a:t>
            </a:r>
            <a:endParaRPr sz="1200">
              <a:solidFill>
                <a:srgbClr val="003290"/>
              </a:solidFill>
              <a:latin typeface="Source Sans Pro"/>
              <a:ea typeface="Source Sans Pro"/>
              <a:cs typeface="Source Sans Pro"/>
              <a:sym typeface="Source Sans Pro"/>
            </a:endParaRPr>
          </a:p>
          <a:p>
            <a:pPr marL="0" lvl="0" indent="0" algn="l" rtl="0">
              <a:spcBef>
                <a:spcPts val="0"/>
              </a:spcBef>
              <a:spcAft>
                <a:spcPts val="0"/>
              </a:spcAft>
              <a:buNone/>
            </a:pPr>
            <a:endParaRPr sz="1250">
              <a:solidFill>
                <a:srgbClr val="003290"/>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7"/>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 </a:t>
            </a:r>
            <a:r>
              <a:rPr lang="en" sz="2700"/>
              <a:t>(SAAP Celebration Lunch!)</a:t>
            </a:r>
            <a:endParaRPr sz="2700"/>
          </a:p>
        </p:txBody>
      </p:sp>
      <p:pic>
        <p:nvPicPr>
          <p:cNvPr id="181" name="Google Shape;181;p27"/>
          <p:cNvPicPr preferRelativeResize="0"/>
          <p:nvPr/>
        </p:nvPicPr>
        <p:blipFill rotWithShape="1">
          <a:blip r:embed="rId3">
            <a:alphaModFix/>
          </a:blip>
          <a:srcRect t="18267"/>
          <a:stretch/>
        </p:blipFill>
        <p:spPr>
          <a:xfrm>
            <a:off x="2186203" y="1434950"/>
            <a:ext cx="4579523" cy="2780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Outcomes (Student Grades)</a:t>
            </a:r>
            <a:endParaRPr sz="2600"/>
          </a:p>
        </p:txBody>
      </p:sp>
      <p:pic>
        <p:nvPicPr>
          <p:cNvPr id="187" name="Google Shape;187;p28"/>
          <p:cNvPicPr preferRelativeResize="0"/>
          <p:nvPr/>
        </p:nvPicPr>
        <p:blipFill>
          <a:blip r:embed="rId3">
            <a:alphaModFix/>
          </a:blip>
          <a:stretch>
            <a:fillRect/>
          </a:stretch>
        </p:blipFill>
        <p:spPr>
          <a:xfrm>
            <a:off x="141425" y="1495825"/>
            <a:ext cx="4430574" cy="2658345"/>
          </a:xfrm>
          <a:prstGeom prst="rect">
            <a:avLst/>
          </a:prstGeom>
          <a:noFill/>
          <a:ln>
            <a:noFill/>
          </a:ln>
        </p:spPr>
      </p:pic>
      <p:pic>
        <p:nvPicPr>
          <p:cNvPr id="188" name="Google Shape;188;p28"/>
          <p:cNvPicPr preferRelativeResize="0"/>
          <p:nvPr/>
        </p:nvPicPr>
        <p:blipFill>
          <a:blip r:embed="rId4">
            <a:alphaModFix/>
          </a:blip>
          <a:stretch>
            <a:fillRect/>
          </a:stretch>
        </p:blipFill>
        <p:spPr>
          <a:xfrm>
            <a:off x="4572000" y="1493467"/>
            <a:ext cx="4430575" cy="26630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9"/>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Outcomes (Student Grades)</a:t>
            </a:r>
            <a:endParaRPr sz="2600"/>
          </a:p>
        </p:txBody>
      </p:sp>
      <p:pic>
        <p:nvPicPr>
          <p:cNvPr id="194" name="Google Shape;194;p29"/>
          <p:cNvPicPr preferRelativeResize="0"/>
          <p:nvPr/>
        </p:nvPicPr>
        <p:blipFill>
          <a:blip r:embed="rId3">
            <a:alphaModFix/>
          </a:blip>
          <a:stretch>
            <a:fillRect/>
          </a:stretch>
        </p:blipFill>
        <p:spPr>
          <a:xfrm>
            <a:off x="117725" y="1460975"/>
            <a:ext cx="4517475" cy="2715300"/>
          </a:xfrm>
          <a:prstGeom prst="rect">
            <a:avLst/>
          </a:prstGeom>
          <a:noFill/>
          <a:ln>
            <a:noFill/>
          </a:ln>
        </p:spPr>
      </p:pic>
      <p:pic>
        <p:nvPicPr>
          <p:cNvPr id="195" name="Google Shape;195;p29"/>
          <p:cNvPicPr preferRelativeResize="0"/>
          <p:nvPr/>
        </p:nvPicPr>
        <p:blipFill>
          <a:blip r:embed="rId4">
            <a:alphaModFix/>
          </a:blip>
          <a:stretch>
            <a:fillRect/>
          </a:stretch>
        </p:blipFill>
        <p:spPr>
          <a:xfrm>
            <a:off x="4460425" y="1460975"/>
            <a:ext cx="4517475" cy="27152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0"/>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Outcome (Student Grades)</a:t>
            </a:r>
            <a:endParaRPr sz="3000"/>
          </a:p>
        </p:txBody>
      </p:sp>
      <p:pic>
        <p:nvPicPr>
          <p:cNvPr id="201" name="Google Shape;201;p30" title="Chart"/>
          <p:cNvPicPr preferRelativeResize="0"/>
          <p:nvPr/>
        </p:nvPicPr>
        <p:blipFill>
          <a:blip r:embed="rId3">
            <a:alphaModFix/>
          </a:blip>
          <a:stretch>
            <a:fillRect/>
          </a:stretch>
        </p:blipFill>
        <p:spPr>
          <a:xfrm>
            <a:off x="1791850" y="1320125"/>
            <a:ext cx="5022699" cy="3105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Parent Outreach</a:t>
            </a:r>
            <a:endParaRPr sz="3000"/>
          </a:p>
        </p:txBody>
      </p:sp>
      <p:sp>
        <p:nvSpPr>
          <p:cNvPr id="207" name="Google Shape;207;p31"/>
          <p:cNvSpPr txBox="1">
            <a:spLocks noGrp="1"/>
          </p:cNvSpPr>
          <p:nvPr>
            <p:ph type="body" idx="1"/>
          </p:nvPr>
        </p:nvSpPr>
        <p:spPr>
          <a:xfrm>
            <a:off x="786600" y="1401025"/>
            <a:ext cx="7570800" cy="27801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a:t>Outreach to parents at the beginning of the year to explain the SAAP program and Aspirations Framework</a:t>
            </a:r>
            <a:endParaRPr/>
          </a:p>
          <a:p>
            <a:pPr marL="457200" lvl="0" indent="0" algn="l" rtl="0">
              <a:spcBef>
                <a:spcPts val="600"/>
              </a:spcBef>
              <a:spcAft>
                <a:spcPts val="0"/>
              </a:spcAft>
              <a:buNone/>
            </a:pPr>
            <a:endParaRPr/>
          </a:p>
          <a:p>
            <a:pPr marL="457200" lvl="0" indent="-381000" algn="l" rtl="0">
              <a:spcBef>
                <a:spcPts val="600"/>
              </a:spcBef>
              <a:spcAft>
                <a:spcPts val="0"/>
              </a:spcAft>
              <a:buSzPts val="2400"/>
              <a:buChar char="❖"/>
            </a:pPr>
            <a:r>
              <a:rPr lang="en"/>
              <a:t>Follow-up with parents and teachers as needed</a:t>
            </a:r>
            <a:endParaRPr/>
          </a:p>
          <a:p>
            <a:pPr marL="457200" lvl="0" indent="0" algn="l" rtl="0">
              <a:spcBef>
                <a:spcPts val="600"/>
              </a:spcBef>
              <a:spcAft>
                <a:spcPts val="0"/>
              </a:spcAft>
              <a:buNone/>
            </a:pPr>
            <a:endParaRPr/>
          </a:p>
          <a:p>
            <a:pPr marL="457200" lvl="0" indent="-381000" algn="l" rtl="0">
              <a:spcBef>
                <a:spcPts val="600"/>
              </a:spcBef>
              <a:spcAft>
                <a:spcPts val="0"/>
              </a:spcAft>
              <a:buSzPts val="2400"/>
              <a:buChar char="❖"/>
            </a:pPr>
            <a:r>
              <a:rPr lang="en"/>
              <a:t>Remote Teaching: Weekly check-ins with families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Overview of SAAP</a:t>
            </a:r>
            <a:endParaRPr sz="3000"/>
          </a:p>
        </p:txBody>
      </p:sp>
      <p:sp>
        <p:nvSpPr>
          <p:cNvPr id="77" name="Google Shape;77;p14"/>
          <p:cNvSpPr txBox="1">
            <a:spLocks noGrp="1"/>
          </p:cNvSpPr>
          <p:nvPr>
            <p:ph type="body" idx="1"/>
          </p:nvPr>
        </p:nvSpPr>
        <p:spPr>
          <a:xfrm>
            <a:off x="771850" y="1470150"/>
            <a:ext cx="7608000" cy="32037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000"/>
              <a:t>SAAP is designed as an intensive 9th grade support system for students who have been identified as high risk and could benefit from an additional positive support system. </a:t>
            </a:r>
            <a:endParaRPr sz="3100"/>
          </a:p>
          <a:p>
            <a:pPr marL="0" lvl="0" indent="0" algn="l" rtl="0">
              <a:spcBef>
                <a:spcPts val="600"/>
              </a:spcBef>
              <a:spcAft>
                <a:spcPts val="0"/>
              </a:spcAft>
              <a:buNone/>
            </a:pPr>
            <a:endParaRPr sz="3100"/>
          </a:p>
          <a:p>
            <a:pPr marL="457200" lvl="0" indent="0" algn="l" rtl="0">
              <a:spcBef>
                <a:spcPts val="600"/>
              </a:spcBef>
              <a:spcAft>
                <a:spcPts val="0"/>
              </a:spcAft>
              <a:buNone/>
            </a:pPr>
            <a:endParaRPr sz="3100"/>
          </a:p>
          <a:p>
            <a:pPr marL="457200" lvl="0" indent="0" algn="l" rtl="0">
              <a:spcBef>
                <a:spcPts val="600"/>
              </a:spcBef>
              <a:spcAft>
                <a:spcPts val="0"/>
              </a:spcAft>
              <a:buNone/>
            </a:pPr>
            <a:endParaRPr sz="3100"/>
          </a:p>
        </p:txBody>
      </p:sp>
      <p:sp>
        <p:nvSpPr>
          <p:cNvPr id="78" name="Google Shape;78;p14"/>
          <p:cNvSpPr txBox="1"/>
          <p:nvPr/>
        </p:nvSpPr>
        <p:spPr>
          <a:xfrm>
            <a:off x="815125" y="3852425"/>
            <a:ext cx="2229000" cy="671400"/>
          </a:xfrm>
          <a:prstGeom prst="rect">
            <a:avLst/>
          </a:prstGeom>
          <a:noFill/>
          <a:ln>
            <a:noFill/>
          </a:ln>
        </p:spPr>
        <p:txBody>
          <a:bodyPr spcFirstLastPara="1" wrap="square" lIns="91425" tIns="91425" rIns="91425" bIns="91425" anchor="t" anchorCtr="0">
            <a:noAutofit/>
          </a:bodyPr>
          <a:lstStyle/>
          <a:p>
            <a:pPr marL="457200" lvl="0" indent="-425450" algn="l" rtl="0">
              <a:spcBef>
                <a:spcPts val="600"/>
              </a:spcBef>
              <a:spcAft>
                <a:spcPts val="0"/>
              </a:spcAft>
              <a:buClr>
                <a:schemeClr val="dk1"/>
              </a:buClr>
              <a:buSzPts val="3100"/>
              <a:buFont typeface="Source Sans Pro"/>
              <a:buChar char="➢"/>
            </a:pPr>
            <a:r>
              <a:rPr lang="en" sz="3100">
                <a:solidFill>
                  <a:schemeClr val="dk1"/>
                </a:solidFill>
                <a:latin typeface="Source Sans Pro"/>
                <a:ea typeface="Source Sans Pro"/>
                <a:cs typeface="Source Sans Pro"/>
                <a:sym typeface="Source Sans Pro"/>
              </a:rPr>
              <a:t>Behavior</a:t>
            </a:r>
            <a:endParaRPr sz="2000">
              <a:latin typeface="Source Sans Pro"/>
              <a:ea typeface="Source Sans Pro"/>
              <a:cs typeface="Source Sans Pro"/>
              <a:sym typeface="Source Sans Pro"/>
            </a:endParaRPr>
          </a:p>
        </p:txBody>
      </p:sp>
      <p:sp>
        <p:nvSpPr>
          <p:cNvPr id="79" name="Google Shape;79;p14"/>
          <p:cNvSpPr txBox="1"/>
          <p:nvPr/>
        </p:nvSpPr>
        <p:spPr>
          <a:xfrm>
            <a:off x="3405400" y="3852425"/>
            <a:ext cx="2633700" cy="671400"/>
          </a:xfrm>
          <a:prstGeom prst="rect">
            <a:avLst/>
          </a:prstGeom>
          <a:noFill/>
          <a:ln>
            <a:noFill/>
          </a:ln>
        </p:spPr>
        <p:txBody>
          <a:bodyPr spcFirstLastPara="1" wrap="square" lIns="91425" tIns="91425" rIns="91425" bIns="91425" anchor="t" anchorCtr="0">
            <a:noAutofit/>
          </a:bodyPr>
          <a:lstStyle/>
          <a:p>
            <a:pPr marL="457200" lvl="0" indent="-425450" algn="l" rtl="0">
              <a:spcBef>
                <a:spcPts val="600"/>
              </a:spcBef>
              <a:spcAft>
                <a:spcPts val="0"/>
              </a:spcAft>
              <a:buClr>
                <a:schemeClr val="dk1"/>
              </a:buClr>
              <a:buSzPts val="3100"/>
              <a:buFont typeface="Source Sans Pro"/>
              <a:buChar char="➢"/>
            </a:pPr>
            <a:r>
              <a:rPr lang="en" sz="3100">
                <a:solidFill>
                  <a:schemeClr val="dk1"/>
                </a:solidFill>
                <a:latin typeface="Source Sans Pro"/>
                <a:ea typeface="Source Sans Pro"/>
                <a:cs typeface="Source Sans Pro"/>
                <a:sym typeface="Source Sans Pro"/>
              </a:rPr>
              <a:t>Attendance</a:t>
            </a:r>
            <a:endParaRPr sz="2000">
              <a:latin typeface="Source Sans Pro"/>
              <a:ea typeface="Source Sans Pro"/>
              <a:cs typeface="Source Sans Pro"/>
              <a:sym typeface="Source Sans Pro"/>
            </a:endParaRPr>
          </a:p>
        </p:txBody>
      </p:sp>
      <p:sp>
        <p:nvSpPr>
          <p:cNvPr id="80" name="Google Shape;80;p14"/>
          <p:cNvSpPr txBox="1"/>
          <p:nvPr/>
        </p:nvSpPr>
        <p:spPr>
          <a:xfrm>
            <a:off x="6458175" y="3852425"/>
            <a:ext cx="2633700" cy="671400"/>
          </a:xfrm>
          <a:prstGeom prst="rect">
            <a:avLst/>
          </a:prstGeom>
          <a:noFill/>
          <a:ln>
            <a:noFill/>
          </a:ln>
        </p:spPr>
        <p:txBody>
          <a:bodyPr spcFirstLastPara="1" wrap="square" lIns="91425" tIns="91425" rIns="91425" bIns="91425" anchor="t" anchorCtr="0">
            <a:noAutofit/>
          </a:bodyPr>
          <a:lstStyle/>
          <a:p>
            <a:pPr marL="457200" lvl="0" indent="-425450" algn="l" rtl="0">
              <a:spcBef>
                <a:spcPts val="600"/>
              </a:spcBef>
              <a:spcAft>
                <a:spcPts val="0"/>
              </a:spcAft>
              <a:buClr>
                <a:schemeClr val="dk1"/>
              </a:buClr>
              <a:buSzPts val="3100"/>
              <a:buFont typeface="Source Sans Pro"/>
              <a:buChar char="➢"/>
            </a:pPr>
            <a:r>
              <a:rPr lang="en" sz="3100">
                <a:solidFill>
                  <a:schemeClr val="dk1"/>
                </a:solidFill>
                <a:latin typeface="Source Sans Pro"/>
                <a:ea typeface="Source Sans Pro"/>
                <a:cs typeface="Source Sans Pro"/>
                <a:sym typeface="Source Sans Pro"/>
              </a:rPr>
              <a:t>Grades</a:t>
            </a:r>
            <a:endParaRPr sz="2000">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Next Steps</a:t>
            </a:r>
            <a:endParaRPr sz="3000"/>
          </a:p>
        </p:txBody>
      </p:sp>
      <p:sp>
        <p:nvSpPr>
          <p:cNvPr id="213" name="Google Shape;213;p32"/>
          <p:cNvSpPr txBox="1"/>
          <p:nvPr/>
        </p:nvSpPr>
        <p:spPr>
          <a:xfrm>
            <a:off x="817200" y="1320125"/>
            <a:ext cx="7401000" cy="31848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003290"/>
              </a:buClr>
              <a:buSzPts val="1600"/>
              <a:buFont typeface="Source Sans Pro"/>
              <a:buChar char="❖"/>
            </a:pPr>
            <a:r>
              <a:rPr lang="en" sz="1600" b="1">
                <a:solidFill>
                  <a:srgbClr val="003290"/>
                </a:solidFill>
                <a:latin typeface="Source Sans Pro"/>
                <a:ea typeface="Source Sans Pro"/>
                <a:cs typeface="Source Sans Pro"/>
                <a:sym typeface="Source Sans Pro"/>
              </a:rPr>
              <a:t>10th Grade SAAP Program</a:t>
            </a:r>
            <a:endParaRPr sz="1600" b="1">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Aspiration Coordinator follows SAAP Year 2 Cohort</a:t>
            </a:r>
            <a:endParaRPr sz="1600">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Mentorship continues informally</a:t>
            </a:r>
            <a:endParaRPr sz="1600">
              <a:solidFill>
                <a:srgbClr val="003290"/>
              </a:solidFill>
              <a:latin typeface="Source Sans Pro"/>
              <a:ea typeface="Source Sans Pro"/>
              <a:cs typeface="Source Sans Pro"/>
              <a:sym typeface="Source Sans Pro"/>
            </a:endParaRPr>
          </a:p>
          <a:p>
            <a:pPr marL="457200" lvl="0" indent="-330200" algn="l" rtl="0">
              <a:spcBef>
                <a:spcPts val="0"/>
              </a:spcBef>
              <a:spcAft>
                <a:spcPts val="0"/>
              </a:spcAft>
              <a:buClr>
                <a:srgbClr val="003290"/>
              </a:buClr>
              <a:buSzPts val="1600"/>
              <a:buFont typeface="Source Sans Pro"/>
              <a:buChar char="❖"/>
            </a:pPr>
            <a:r>
              <a:rPr lang="en" sz="1600" b="1">
                <a:solidFill>
                  <a:srgbClr val="003290"/>
                </a:solidFill>
                <a:latin typeface="Source Sans Pro"/>
                <a:ea typeface="Source Sans Pro"/>
                <a:cs typeface="Source Sans Pro"/>
                <a:sym typeface="Source Sans Pro"/>
              </a:rPr>
              <a:t>6th Grade Aspirations Work</a:t>
            </a:r>
            <a:endParaRPr sz="1600" b="1">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Build Advisory using Aspirations Framework</a:t>
            </a:r>
            <a:endParaRPr sz="1600">
              <a:solidFill>
                <a:srgbClr val="003290"/>
              </a:solidFill>
              <a:latin typeface="Source Sans Pro"/>
              <a:ea typeface="Source Sans Pro"/>
              <a:cs typeface="Source Sans Pro"/>
              <a:sym typeface="Source Sans Pro"/>
            </a:endParaRPr>
          </a:p>
          <a:p>
            <a:pPr marL="457200" lvl="0" indent="-330200" algn="l" rtl="0">
              <a:spcBef>
                <a:spcPts val="0"/>
              </a:spcBef>
              <a:spcAft>
                <a:spcPts val="0"/>
              </a:spcAft>
              <a:buClr>
                <a:srgbClr val="003290"/>
              </a:buClr>
              <a:buSzPts val="1600"/>
              <a:buFont typeface="Source Sans Pro"/>
              <a:buChar char="❖"/>
            </a:pPr>
            <a:r>
              <a:rPr lang="en" sz="1600" b="1">
                <a:solidFill>
                  <a:srgbClr val="003290"/>
                </a:solidFill>
                <a:latin typeface="Source Sans Pro"/>
                <a:ea typeface="Source Sans Pro"/>
                <a:cs typeface="Source Sans Pro"/>
                <a:sym typeface="Source Sans Pro"/>
              </a:rPr>
              <a:t>Continued Conversations around SVA</a:t>
            </a:r>
            <a:endParaRPr sz="1600" b="1">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Principal’s Advisory and Aspirations Council (PAC)</a:t>
            </a:r>
            <a:endParaRPr sz="1600">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Coffee with the Principal</a:t>
            </a:r>
            <a:endParaRPr sz="1600">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Local School Leadership Council</a:t>
            </a:r>
            <a:endParaRPr sz="1600">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School Site Council</a:t>
            </a:r>
            <a:endParaRPr sz="1600">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Parent Night: Student Voice and Aspirations</a:t>
            </a:r>
            <a:endParaRPr sz="1600">
              <a:solidFill>
                <a:srgbClr val="003290"/>
              </a:solidFill>
              <a:latin typeface="Source Sans Pro"/>
              <a:ea typeface="Source Sans Pro"/>
              <a:cs typeface="Source Sans Pro"/>
              <a:sym typeface="Source Sans Pro"/>
            </a:endParaRPr>
          </a:p>
          <a:p>
            <a:pPr marL="914400" lvl="1" indent="-330200" algn="l" rtl="0">
              <a:spcBef>
                <a:spcPts val="0"/>
              </a:spcBef>
              <a:spcAft>
                <a:spcPts val="0"/>
              </a:spcAft>
              <a:buClr>
                <a:srgbClr val="003290"/>
              </a:buClr>
              <a:buSzPts val="1600"/>
              <a:buFont typeface="Source Sans Pro"/>
              <a:buChar char="➢"/>
            </a:pPr>
            <a:r>
              <a:rPr lang="en" sz="1600">
                <a:solidFill>
                  <a:srgbClr val="003290"/>
                </a:solidFill>
                <a:latin typeface="Source Sans Pro"/>
                <a:ea typeface="Source Sans Pro"/>
                <a:cs typeface="Source Sans Pro"/>
                <a:sym typeface="Source Sans Pro"/>
              </a:rPr>
              <a:t>Schoolwide Implementation of Aspirations Framework</a:t>
            </a:r>
            <a:endParaRPr sz="1600">
              <a:solidFill>
                <a:srgbClr val="003290"/>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659100" y="648725"/>
            <a:ext cx="7767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WASC Accreditation Commendation </a:t>
            </a:r>
            <a:endParaRPr sz="3000"/>
          </a:p>
        </p:txBody>
      </p:sp>
      <p:sp>
        <p:nvSpPr>
          <p:cNvPr id="219" name="Google Shape;219;p33"/>
          <p:cNvSpPr txBox="1">
            <a:spLocks noGrp="1"/>
          </p:cNvSpPr>
          <p:nvPr>
            <p:ph type="body" idx="1"/>
          </p:nvPr>
        </p:nvSpPr>
        <p:spPr>
          <a:xfrm>
            <a:off x="1010200" y="1434950"/>
            <a:ext cx="7131300" cy="27801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3000" b="1">
                <a:solidFill>
                  <a:srgbClr val="003290"/>
                </a:solidFill>
                <a:highlight>
                  <a:srgbClr val="FFFFFF"/>
                </a:highlight>
              </a:rPr>
              <a:t>“Implementing the Student Voice and Aspirations Framework as part of Social/ Emotional Learning and Student Aspirations Advocacy Program to support students academically”</a:t>
            </a:r>
            <a:endParaRPr sz="3000" b="1">
              <a:solidFill>
                <a:srgbClr val="00329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5"/>
          <p:cNvPicPr preferRelativeResize="0"/>
          <p:nvPr/>
        </p:nvPicPr>
        <p:blipFill>
          <a:blip r:embed="rId3">
            <a:alphaModFix/>
          </a:blip>
          <a:stretch>
            <a:fillRect/>
          </a:stretch>
        </p:blipFill>
        <p:spPr>
          <a:xfrm>
            <a:off x="6503001" y="1750100"/>
            <a:ext cx="1959124" cy="1949601"/>
          </a:xfrm>
          <a:prstGeom prst="rect">
            <a:avLst/>
          </a:prstGeom>
          <a:noFill/>
          <a:ln>
            <a:noFill/>
          </a:ln>
        </p:spPr>
      </p:pic>
      <p:sp>
        <p:nvSpPr>
          <p:cNvPr id="86" name="Google Shape;86;p15"/>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Components of SAAP</a:t>
            </a:r>
            <a:endParaRPr sz="3000"/>
          </a:p>
        </p:txBody>
      </p:sp>
      <p:sp>
        <p:nvSpPr>
          <p:cNvPr id="87" name="Google Shape;87;p15"/>
          <p:cNvSpPr txBox="1">
            <a:spLocks noGrp="1"/>
          </p:cNvSpPr>
          <p:nvPr>
            <p:ph type="body" idx="1"/>
          </p:nvPr>
        </p:nvSpPr>
        <p:spPr>
          <a:xfrm>
            <a:off x="1010200" y="1434950"/>
            <a:ext cx="7131300" cy="2780100"/>
          </a:xfrm>
          <a:prstGeom prst="rect">
            <a:avLst/>
          </a:prstGeom>
        </p:spPr>
        <p:txBody>
          <a:bodyPr spcFirstLastPara="1" wrap="square" lIns="91425" tIns="91425" rIns="91425" bIns="91425" anchor="t" anchorCtr="0">
            <a:noAutofit/>
          </a:bodyPr>
          <a:lstStyle/>
          <a:p>
            <a:pPr marL="457200" lvl="0" indent="-298450" algn="l" rtl="0">
              <a:lnSpc>
                <a:spcPct val="106000"/>
              </a:lnSpc>
              <a:spcBef>
                <a:spcPts val="0"/>
              </a:spcBef>
              <a:spcAft>
                <a:spcPts val="0"/>
              </a:spcAft>
              <a:buClr>
                <a:srgbClr val="0B5394"/>
              </a:buClr>
              <a:buSzPts val="1100"/>
              <a:buFont typeface="Source Sans Pro"/>
              <a:buAutoNum type="arabicPeriod"/>
            </a:pPr>
            <a:r>
              <a:rPr lang="en" sz="1500">
                <a:solidFill>
                  <a:srgbClr val="0B5394"/>
                </a:solidFill>
              </a:rPr>
              <a:t>SAAP Mentorship Program</a:t>
            </a:r>
            <a:endParaRPr sz="1500">
              <a:solidFill>
                <a:srgbClr val="0B5394"/>
              </a:solidFill>
            </a:endParaRPr>
          </a:p>
          <a:p>
            <a:pPr marL="914400" lvl="1" indent="-298450" algn="l" rtl="0">
              <a:lnSpc>
                <a:spcPct val="106000"/>
              </a:lnSpc>
              <a:spcBef>
                <a:spcPts val="0"/>
              </a:spcBef>
              <a:spcAft>
                <a:spcPts val="0"/>
              </a:spcAft>
              <a:buClr>
                <a:srgbClr val="0B5394"/>
              </a:buClr>
              <a:buSzPts val="1100"/>
              <a:buFont typeface="Source Sans Pro"/>
              <a:buChar char="»"/>
            </a:pPr>
            <a:r>
              <a:rPr lang="en" sz="1500">
                <a:solidFill>
                  <a:srgbClr val="0B5394"/>
                </a:solidFill>
              </a:rPr>
              <a:t>Mentors are paired with mentee based on interest survey</a:t>
            </a:r>
            <a:endParaRPr sz="1500">
              <a:solidFill>
                <a:srgbClr val="0B5394"/>
              </a:solidFill>
            </a:endParaRPr>
          </a:p>
          <a:p>
            <a:pPr marL="914400" lvl="1" indent="-298450" algn="l" rtl="0">
              <a:lnSpc>
                <a:spcPct val="106000"/>
              </a:lnSpc>
              <a:spcBef>
                <a:spcPts val="0"/>
              </a:spcBef>
              <a:spcAft>
                <a:spcPts val="0"/>
              </a:spcAft>
              <a:buClr>
                <a:srgbClr val="0B5394"/>
              </a:buClr>
              <a:buSzPts val="1100"/>
              <a:buFont typeface="Source Sans Pro"/>
              <a:buChar char="»"/>
            </a:pPr>
            <a:r>
              <a:rPr lang="en" sz="1500">
                <a:solidFill>
                  <a:srgbClr val="0B5394"/>
                </a:solidFill>
              </a:rPr>
              <a:t>Mentors meet with mentees 2x a month</a:t>
            </a:r>
            <a:endParaRPr sz="1500">
              <a:solidFill>
                <a:srgbClr val="0B5394"/>
              </a:solidFill>
            </a:endParaRPr>
          </a:p>
          <a:p>
            <a:pPr marL="1371600" lvl="2" indent="-323850" algn="l" rtl="0">
              <a:lnSpc>
                <a:spcPct val="106000"/>
              </a:lnSpc>
              <a:spcBef>
                <a:spcPts val="0"/>
              </a:spcBef>
              <a:spcAft>
                <a:spcPts val="0"/>
              </a:spcAft>
              <a:buClr>
                <a:srgbClr val="0B5394"/>
              </a:buClr>
              <a:buSzPts val="1500"/>
              <a:buFont typeface="Pangolin"/>
              <a:buChar char="»"/>
            </a:pPr>
            <a:r>
              <a:rPr lang="en" sz="1500">
                <a:solidFill>
                  <a:srgbClr val="0B5394"/>
                </a:solidFill>
              </a:rPr>
              <a:t>Personal Check-In</a:t>
            </a:r>
            <a:endParaRPr sz="1500">
              <a:solidFill>
                <a:srgbClr val="0B5394"/>
              </a:solidFill>
            </a:endParaRPr>
          </a:p>
          <a:p>
            <a:pPr marL="1371600" lvl="2" indent="-323850" algn="l" rtl="0">
              <a:lnSpc>
                <a:spcPct val="106000"/>
              </a:lnSpc>
              <a:spcBef>
                <a:spcPts val="0"/>
              </a:spcBef>
              <a:spcAft>
                <a:spcPts val="0"/>
              </a:spcAft>
              <a:buClr>
                <a:srgbClr val="0B5394"/>
              </a:buClr>
              <a:buSzPts val="1500"/>
              <a:buFont typeface="Pangolin"/>
              <a:buChar char="»"/>
            </a:pPr>
            <a:r>
              <a:rPr lang="en" sz="1500">
                <a:solidFill>
                  <a:srgbClr val="0B5394"/>
                </a:solidFill>
              </a:rPr>
              <a:t>Academic/Behavior/Attendance Check-In</a:t>
            </a:r>
            <a:endParaRPr sz="1500">
              <a:solidFill>
                <a:srgbClr val="0B5394"/>
              </a:solidFill>
            </a:endParaRPr>
          </a:p>
          <a:p>
            <a:pPr marL="1371600" lvl="2" indent="-323850" algn="l" rtl="0">
              <a:lnSpc>
                <a:spcPct val="106000"/>
              </a:lnSpc>
              <a:spcBef>
                <a:spcPts val="0"/>
              </a:spcBef>
              <a:spcAft>
                <a:spcPts val="0"/>
              </a:spcAft>
              <a:buClr>
                <a:srgbClr val="0B5394"/>
              </a:buClr>
              <a:buSzPts val="1500"/>
              <a:buFont typeface="Pangolin"/>
              <a:buChar char="»"/>
            </a:pPr>
            <a:r>
              <a:rPr lang="en" sz="1500">
                <a:solidFill>
                  <a:srgbClr val="0B5394"/>
                </a:solidFill>
              </a:rPr>
              <a:t>Aspiration Activity based on the Month’s Condition</a:t>
            </a:r>
            <a:endParaRPr sz="1500">
              <a:solidFill>
                <a:srgbClr val="0B5394"/>
              </a:solidFill>
            </a:endParaRPr>
          </a:p>
          <a:p>
            <a:pPr marL="457200" lvl="0" indent="-298450" algn="l" rtl="0">
              <a:lnSpc>
                <a:spcPct val="106000"/>
              </a:lnSpc>
              <a:spcBef>
                <a:spcPts val="0"/>
              </a:spcBef>
              <a:spcAft>
                <a:spcPts val="0"/>
              </a:spcAft>
              <a:buClr>
                <a:srgbClr val="0B5394"/>
              </a:buClr>
              <a:buSzPts val="1100"/>
              <a:buFont typeface="Source Sans Pro"/>
              <a:buAutoNum type="arabicPeriod"/>
            </a:pPr>
            <a:r>
              <a:rPr lang="en" sz="1500">
                <a:solidFill>
                  <a:srgbClr val="0B5394"/>
                </a:solidFill>
              </a:rPr>
              <a:t>Aspiration Coordinator</a:t>
            </a:r>
            <a:endParaRPr sz="1500">
              <a:solidFill>
                <a:srgbClr val="0B5394"/>
              </a:solidFill>
            </a:endParaRPr>
          </a:p>
          <a:p>
            <a:pPr marL="914400" lvl="1" indent="-298450" algn="l" rtl="0">
              <a:lnSpc>
                <a:spcPct val="106000"/>
              </a:lnSpc>
              <a:spcBef>
                <a:spcPts val="0"/>
              </a:spcBef>
              <a:spcAft>
                <a:spcPts val="0"/>
              </a:spcAft>
              <a:buClr>
                <a:srgbClr val="0B5394"/>
              </a:buClr>
              <a:buSzPts val="1100"/>
              <a:buFont typeface="Source Sans Pro"/>
              <a:buChar char="»"/>
            </a:pPr>
            <a:r>
              <a:rPr lang="en" sz="1500">
                <a:solidFill>
                  <a:srgbClr val="0B5394"/>
                </a:solidFill>
              </a:rPr>
              <a:t>Monthly SAAP Pizza lunches with Aspirations Activities</a:t>
            </a:r>
            <a:endParaRPr sz="1500">
              <a:solidFill>
                <a:srgbClr val="0B5394"/>
              </a:solidFill>
            </a:endParaRPr>
          </a:p>
          <a:p>
            <a:pPr marL="914400" lvl="1" indent="-298450" algn="l" rtl="0">
              <a:lnSpc>
                <a:spcPct val="106000"/>
              </a:lnSpc>
              <a:spcBef>
                <a:spcPts val="0"/>
              </a:spcBef>
              <a:spcAft>
                <a:spcPts val="0"/>
              </a:spcAft>
              <a:buClr>
                <a:srgbClr val="0B5394"/>
              </a:buClr>
              <a:buSzPts val="1100"/>
              <a:buFont typeface="Source Sans Pro"/>
              <a:buChar char="»"/>
            </a:pPr>
            <a:r>
              <a:rPr lang="en" sz="1500">
                <a:solidFill>
                  <a:srgbClr val="0B5394"/>
                </a:solidFill>
              </a:rPr>
              <a:t>Push In Support/Check Ins </a:t>
            </a:r>
            <a:endParaRPr sz="1500">
              <a:solidFill>
                <a:srgbClr val="0B5394"/>
              </a:solidFill>
            </a:endParaRPr>
          </a:p>
          <a:p>
            <a:pPr marL="914400" lvl="1" indent="-298450" algn="l" rtl="0">
              <a:lnSpc>
                <a:spcPct val="106000"/>
              </a:lnSpc>
              <a:spcBef>
                <a:spcPts val="0"/>
              </a:spcBef>
              <a:spcAft>
                <a:spcPts val="0"/>
              </a:spcAft>
              <a:buClr>
                <a:srgbClr val="0B5394"/>
              </a:buClr>
              <a:buSzPts val="1100"/>
              <a:buFont typeface="Source Sans Pro"/>
              <a:buChar char="»"/>
            </a:pPr>
            <a:r>
              <a:rPr lang="en" sz="1500">
                <a:solidFill>
                  <a:srgbClr val="0B5394"/>
                </a:solidFill>
              </a:rPr>
              <a:t>Pull Out/Individual Check Ins (Goal Setting)</a:t>
            </a:r>
            <a:endParaRPr sz="1500">
              <a:solidFill>
                <a:srgbClr val="0B5394"/>
              </a:solidFill>
            </a:endParaRPr>
          </a:p>
          <a:p>
            <a:pPr marL="457200" lvl="0" indent="0" algn="l" rtl="0">
              <a:lnSpc>
                <a:spcPct val="106000"/>
              </a:lnSpc>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Mentorship Program</a:t>
            </a:r>
            <a:endParaRPr sz="3000"/>
          </a:p>
        </p:txBody>
      </p:sp>
      <p:sp>
        <p:nvSpPr>
          <p:cNvPr id="93" name="Google Shape;93;p16"/>
          <p:cNvSpPr txBox="1">
            <a:spLocks noGrp="1"/>
          </p:cNvSpPr>
          <p:nvPr>
            <p:ph type="body" idx="1"/>
          </p:nvPr>
        </p:nvSpPr>
        <p:spPr>
          <a:xfrm>
            <a:off x="1010200" y="1515875"/>
            <a:ext cx="7287900" cy="2780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600"/>
              <a:t>The SAAP Mentorship program serves to provide each SAAP member with a mentor, role model, and “go to” person on campus. The students selected do not have IEPs, aren’t English Learners, and aren’t in a magnet which all provide an additional layer of support.  The SAAP program is designed to provide that additional support through the ongoing support from their matched mentor and the SAAP coordinator.</a:t>
            </a:r>
            <a:endParaRPr sz="1600"/>
          </a:p>
          <a:p>
            <a:pPr marL="0" lvl="0" indent="0" algn="l" rtl="0">
              <a:spcBef>
                <a:spcPts val="600"/>
              </a:spcBef>
              <a:spcAft>
                <a:spcPts val="0"/>
              </a:spcAft>
              <a:buNone/>
            </a:pPr>
            <a:endParaRPr sz="1600"/>
          </a:p>
          <a:p>
            <a:pPr marL="0" lvl="0" indent="0" algn="l" rtl="0">
              <a:spcBef>
                <a:spcPts val="600"/>
              </a:spcBef>
              <a:spcAft>
                <a:spcPts val="0"/>
              </a:spcAft>
              <a:buNone/>
            </a:pPr>
            <a:r>
              <a:rPr lang="en" sz="1600"/>
              <a:t>After completing a survey, each SAAPer is paired up with an adult on campus with common interests. Mentors join SAAP voluntarily and meet with their mentee(s) twice a month, focusing on the student’s personal growth through the Aspirations Framework. Each month is dedicated to a different Condition.</a:t>
            </a:r>
            <a:endParaRPr sz="1600"/>
          </a:p>
        </p:txBody>
      </p:sp>
      <p:pic>
        <p:nvPicPr>
          <p:cNvPr id="94" name="Google Shape;94;p16"/>
          <p:cNvPicPr preferRelativeResize="0"/>
          <p:nvPr/>
        </p:nvPicPr>
        <p:blipFill>
          <a:blip r:embed="rId3">
            <a:alphaModFix/>
          </a:blip>
          <a:stretch>
            <a:fillRect/>
          </a:stretch>
        </p:blipFill>
        <p:spPr>
          <a:xfrm>
            <a:off x="7223050" y="560900"/>
            <a:ext cx="1075051" cy="1075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a:t>
            </a:r>
            <a:endParaRPr sz="3000"/>
          </a:p>
        </p:txBody>
      </p:sp>
      <p:pic>
        <p:nvPicPr>
          <p:cNvPr id="100" name="Google Shape;100;p17"/>
          <p:cNvPicPr preferRelativeResize="0"/>
          <p:nvPr/>
        </p:nvPicPr>
        <p:blipFill>
          <a:blip r:embed="rId3">
            <a:alphaModFix/>
          </a:blip>
          <a:stretch>
            <a:fillRect/>
          </a:stretch>
        </p:blipFill>
        <p:spPr>
          <a:xfrm>
            <a:off x="1533700" y="1389675"/>
            <a:ext cx="2928776" cy="2921468"/>
          </a:xfrm>
          <a:prstGeom prst="rect">
            <a:avLst/>
          </a:prstGeom>
          <a:noFill/>
          <a:ln>
            <a:noFill/>
          </a:ln>
        </p:spPr>
      </p:pic>
      <p:pic>
        <p:nvPicPr>
          <p:cNvPr id="101" name="Google Shape;101;p17"/>
          <p:cNvPicPr preferRelativeResize="0"/>
          <p:nvPr/>
        </p:nvPicPr>
        <p:blipFill>
          <a:blip r:embed="rId4">
            <a:alphaModFix/>
          </a:blip>
          <a:stretch>
            <a:fillRect/>
          </a:stretch>
        </p:blipFill>
        <p:spPr>
          <a:xfrm>
            <a:off x="4716121" y="1389675"/>
            <a:ext cx="2928775" cy="29434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Evidence </a:t>
            </a:r>
            <a:endParaRPr sz="2100"/>
          </a:p>
        </p:txBody>
      </p:sp>
      <p:pic>
        <p:nvPicPr>
          <p:cNvPr id="107" name="Google Shape;107;p18"/>
          <p:cNvPicPr preferRelativeResize="0"/>
          <p:nvPr/>
        </p:nvPicPr>
        <p:blipFill>
          <a:blip r:embed="rId3">
            <a:alphaModFix/>
          </a:blip>
          <a:stretch>
            <a:fillRect/>
          </a:stretch>
        </p:blipFill>
        <p:spPr>
          <a:xfrm>
            <a:off x="3222962" y="1750337"/>
            <a:ext cx="2670876" cy="2003199"/>
          </a:xfrm>
          <a:prstGeom prst="rect">
            <a:avLst/>
          </a:prstGeom>
          <a:noFill/>
          <a:ln>
            <a:noFill/>
          </a:ln>
        </p:spPr>
      </p:pic>
      <p:pic>
        <p:nvPicPr>
          <p:cNvPr id="108" name="Google Shape;108;p18"/>
          <p:cNvPicPr preferRelativeResize="0"/>
          <p:nvPr/>
        </p:nvPicPr>
        <p:blipFill rotWithShape="1">
          <a:blip r:embed="rId4">
            <a:alphaModFix/>
          </a:blip>
          <a:srcRect t="29473"/>
          <a:stretch/>
        </p:blipFill>
        <p:spPr>
          <a:xfrm>
            <a:off x="5987575" y="1632400"/>
            <a:ext cx="2381025" cy="2239076"/>
          </a:xfrm>
          <a:prstGeom prst="rect">
            <a:avLst/>
          </a:prstGeom>
          <a:noFill/>
          <a:ln>
            <a:noFill/>
          </a:ln>
        </p:spPr>
      </p:pic>
      <p:pic>
        <p:nvPicPr>
          <p:cNvPr id="109" name="Google Shape;109;p18"/>
          <p:cNvPicPr preferRelativeResize="0"/>
          <p:nvPr/>
        </p:nvPicPr>
        <p:blipFill rotWithShape="1">
          <a:blip r:embed="rId5">
            <a:alphaModFix/>
          </a:blip>
          <a:srcRect t="21066" b="8406"/>
          <a:stretch/>
        </p:blipFill>
        <p:spPr>
          <a:xfrm>
            <a:off x="757374" y="1636699"/>
            <a:ext cx="2371851" cy="22304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a:t>
            </a:r>
            <a:endParaRPr sz="3000"/>
          </a:p>
        </p:txBody>
      </p:sp>
      <p:pic>
        <p:nvPicPr>
          <p:cNvPr id="115" name="Google Shape;115;p19"/>
          <p:cNvPicPr preferRelativeResize="0"/>
          <p:nvPr/>
        </p:nvPicPr>
        <p:blipFill rotWithShape="1">
          <a:blip r:embed="rId3">
            <a:alphaModFix/>
          </a:blip>
          <a:srcRect l="22094" t="11551" b="9596"/>
          <a:stretch/>
        </p:blipFill>
        <p:spPr>
          <a:xfrm>
            <a:off x="3085175" y="1434950"/>
            <a:ext cx="1884626" cy="2543427"/>
          </a:xfrm>
          <a:prstGeom prst="rect">
            <a:avLst/>
          </a:prstGeom>
          <a:noFill/>
          <a:ln>
            <a:noFill/>
          </a:ln>
        </p:spPr>
      </p:pic>
      <p:pic>
        <p:nvPicPr>
          <p:cNvPr id="116" name="Google Shape;116;p19"/>
          <p:cNvPicPr preferRelativeResize="0"/>
          <p:nvPr/>
        </p:nvPicPr>
        <p:blipFill rotWithShape="1">
          <a:blip r:embed="rId4">
            <a:alphaModFix/>
          </a:blip>
          <a:srcRect l="2066"/>
          <a:stretch/>
        </p:blipFill>
        <p:spPr>
          <a:xfrm>
            <a:off x="5039750" y="1434950"/>
            <a:ext cx="3321324" cy="2543424"/>
          </a:xfrm>
          <a:prstGeom prst="rect">
            <a:avLst/>
          </a:prstGeom>
          <a:noFill/>
          <a:ln>
            <a:noFill/>
          </a:ln>
        </p:spPr>
      </p:pic>
      <p:pic>
        <p:nvPicPr>
          <p:cNvPr id="117" name="Google Shape;117;p19"/>
          <p:cNvPicPr preferRelativeResize="0"/>
          <p:nvPr/>
        </p:nvPicPr>
        <p:blipFill rotWithShape="1">
          <a:blip r:embed="rId5">
            <a:alphaModFix/>
          </a:blip>
          <a:srcRect b="15554"/>
          <a:stretch/>
        </p:blipFill>
        <p:spPr>
          <a:xfrm>
            <a:off x="732025" y="1434950"/>
            <a:ext cx="2258876" cy="25434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a:t>
            </a:r>
            <a:endParaRPr sz="3000"/>
          </a:p>
        </p:txBody>
      </p:sp>
      <p:pic>
        <p:nvPicPr>
          <p:cNvPr id="123" name="Google Shape;123;p20"/>
          <p:cNvPicPr preferRelativeResize="0"/>
          <p:nvPr/>
        </p:nvPicPr>
        <p:blipFill>
          <a:blip r:embed="rId3">
            <a:alphaModFix/>
          </a:blip>
          <a:stretch>
            <a:fillRect/>
          </a:stretch>
        </p:blipFill>
        <p:spPr>
          <a:xfrm>
            <a:off x="813731" y="1434963"/>
            <a:ext cx="1854113" cy="2472151"/>
          </a:xfrm>
          <a:prstGeom prst="rect">
            <a:avLst/>
          </a:prstGeom>
          <a:noFill/>
          <a:ln>
            <a:noFill/>
          </a:ln>
        </p:spPr>
      </p:pic>
      <p:pic>
        <p:nvPicPr>
          <p:cNvPr id="124" name="Google Shape;124;p20"/>
          <p:cNvPicPr preferRelativeResize="0"/>
          <p:nvPr/>
        </p:nvPicPr>
        <p:blipFill rotWithShape="1">
          <a:blip r:embed="rId4">
            <a:alphaModFix/>
          </a:blip>
          <a:srcRect l="9452" t="38522" r="23321"/>
          <a:stretch/>
        </p:blipFill>
        <p:spPr>
          <a:xfrm>
            <a:off x="4649125" y="1408150"/>
            <a:ext cx="3682698" cy="2525798"/>
          </a:xfrm>
          <a:prstGeom prst="rect">
            <a:avLst/>
          </a:prstGeom>
          <a:noFill/>
          <a:ln>
            <a:noFill/>
          </a:ln>
        </p:spPr>
      </p:pic>
      <p:pic>
        <p:nvPicPr>
          <p:cNvPr id="125" name="Google Shape;125;p20"/>
          <p:cNvPicPr preferRelativeResize="0"/>
          <p:nvPr/>
        </p:nvPicPr>
        <p:blipFill>
          <a:blip r:embed="rId5">
            <a:alphaModFix/>
          </a:blip>
          <a:stretch>
            <a:fillRect/>
          </a:stretch>
        </p:blipFill>
        <p:spPr>
          <a:xfrm>
            <a:off x="2731425" y="1434975"/>
            <a:ext cx="1854125" cy="24721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1010200" y="648725"/>
            <a:ext cx="7131300" cy="67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Evidence</a:t>
            </a:r>
            <a:endParaRPr sz="3000"/>
          </a:p>
        </p:txBody>
      </p:sp>
      <p:pic>
        <p:nvPicPr>
          <p:cNvPr id="131" name="Google Shape;131;p21"/>
          <p:cNvPicPr preferRelativeResize="0"/>
          <p:nvPr/>
        </p:nvPicPr>
        <p:blipFill rotWithShape="1">
          <a:blip r:embed="rId3">
            <a:alphaModFix/>
          </a:blip>
          <a:srcRect l="8505" t="23495" r="10259" b="7884"/>
          <a:stretch/>
        </p:blipFill>
        <p:spPr>
          <a:xfrm>
            <a:off x="774700" y="1627363"/>
            <a:ext cx="2029148" cy="2313948"/>
          </a:xfrm>
          <a:prstGeom prst="rect">
            <a:avLst/>
          </a:prstGeom>
          <a:noFill/>
          <a:ln>
            <a:noFill/>
          </a:ln>
        </p:spPr>
      </p:pic>
      <p:pic>
        <p:nvPicPr>
          <p:cNvPr id="132" name="Google Shape;132;p21"/>
          <p:cNvPicPr preferRelativeResize="0"/>
          <p:nvPr/>
        </p:nvPicPr>
        <p:blipFill>
          <a:blip r:embed="rId4">
            <a:alphaModFix/>
          </a:blip>
          <a:stretch>
            <a:fillRect/>
          </a:stretch>
        </p:blipFill>
        <p:spPr>
          <a:xfrm>
            <a:off x="2941225" y="1545954"/>
            <a:ext cx="3261548" cy="2476781"/>
          </a:xfrm>
          <a:prstGeom prst="rect">
            <a:avLst/>
          </a:prstGeom>
          <a:noFill/>
          <a:ln>
            <a:noFill/>
          </a:ln>
        </p:spPr>
      </p:pic>
      <p:pic>
        <p:nvPicPr>
          <p:cNvPr id="133" name="Google Shape;133;p21"/>
          <p:cNvPicPr preferRelativeResize="0"/>
          <p:nvPr/>
        </p:nvPicPr>
        <p:blipFill>
          <a:blip r:embed="rId5">
            <a:alphaModFix/>
          </a:blip>
          <a:stretch>
            <a:fillRect/>
          </a:stretch>
        </p:blipFill>
        <p:spPr>
          <a:xfrm>
            <a:off x="6264976" y="1377150"/>
            <a:ext cx="2148426" cy="3055749"/>
          </a:xfrm>
          <a:prstGeom prst="rect">
            <a:avLst/>
          </a:prstGeom>
          <a:noFill/>
          <a:ln>
            <a:noFill/>
          </a:ln>
        </p:spPr>
      </p:pic>
    </p:spTree>
  </p:cSld>
  <p:clrMapOvr>
    <a:masterClrMapping/>
  </p:clrMapOvr>
</p:sld>
</file>

<file path=ppt/theme/theme1.xml><?xml version="1.0" encoding="utf-8"?>
<a:theme xmlns:a="http://schemas.openxmlformats.org/drawingml/2006/main" name="Gremio template">
  <a:themeElements>
    <a:clrScheme name="Custom 347">
      <a:dk1>
        <a:srgbClr val="25516C"/>
      </a:dk1>
      <a:lt1>
        <a:srgbClr val="FFFFFF"/>
      </a:lt1>
      <a:dk2>
        <a:srgbClr val="666666"/>
      </a:dk2>
      <a:lt2>
        <a:srgbClr val="CCCCCC"/>
      </a:lt2>
      <a:accent1>
        <a:srgbClr val="00BEF2"/>
      </a:accent1>
      <a:accent2>
        <a:srgbClr val="2D82B0"/>
      </a:accent2>
      <a:accent3>
        <a:srgbClr val="25516C"/>
      </a:accent3>
      <a:accent4>
        <a:srgbClr val="67D6E9"/>
      </a:accent4>
      <a:accent5>
        <a:srgbClr val="41A2B3"/>
      </a:accent5>
      <a:accent6>
        <a:srgbClr val="0C8196"/>
      </a:accent6>
      <a:hlink>
        <a:srgbClr val="2D82B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652</Words>
  <Application>Microsoft Macintosh PowerPoint</Application>
  <PresentationFormat>On-screen Show (16:9)</PresentationFormat>
  <Paragraphs>65</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Source Sans Pro</vt:lpstr>
      <vt:lpstr>Pangolin</vt:lpstr>
      <vt:lpstr>Montserrat</vt:lpstr>
      <vt:lpstr>Arial</vt:lpstr>
      <vt:lpstr>Impact</vt:lpstr>
      <vt:lpstr>Gremio template</vt:lpstr>
      <vt:lpstr>Reseda Charter Legacy Project Student Aspirations Advocates Program</vt:lpstr>
      <vt:lpstr>Overview of SAAP</vt:lpstr>
      <vt:lpstr>Components of SAAP</vt:lpstr>
      <vt:lpstr>Mentorship Program</vt:lpstr>
      <vt:lpstr>Evidence</vt:lpstr>
      <vt:lpstr>Evidence </vt:lpstr>
      <vt:lpstr>Evidence</vt:lpstr>
      <vt:lpstr>Evidence</vt:lpstr>
      <vt:lpstr>Evidence</vt:lpstr>
      <vt:lpstr>Evidence</vt:lpstr>
      <vt:lpstr>Evidence</vt:lpstr>
      <vt:lpstr>Evidence</vt:lpstr>
      <vt:lpstr>Evidence</vt:lpstr>
      <vt:lpstr>Evidence (Mentor Anecdotes) </vt:lpstr>
      <vt:lpstr>Evidence (SAAP Celebration Lunch!)</vt:lpstr>
      <vt:lpstr>Outcomes (Student Grades)</vt:lpstr>
      <vt:lpstr>Outcomes (Student Grades)</vt:lpstr>
      <vt:lpstr>Outcome (Student Grades)</vt:lpstr>
      <vt:lpstr>Parent Outreach</vt:lpstr>
      <vt:lpstr>Next Steps</vt:lpstr>
      <vt:lpstr>WASC Accreditation Commendation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Reseda Charter Legacy Project Student Aspirations Advocates Program</dc:title>
  <cp:lastModifiedBy>lisalande@tvaic.org</cp:lastModifiedBy>
  <cp:revision>1</cp:revision>
  <dcterms:modified xsi:type="dcterms:W3CDTF">2020-05-06T20:40:26Z</dcterms:modified>
</cp:coreProperties>
</file>