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f84538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f84538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e63a558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e63a5584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e63a558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e63a558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f845382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bf8453829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f8453829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bf8453829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4b9119c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c4b9119c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4b9119c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4b9119c0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4b9119c0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4b9119c0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4b9119c0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c4b9119c0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4b9119c0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c4b9119c0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sBDunca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8030325" y="0"/>
            <a:ext cx="416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11613738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1092566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1133951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9797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49167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500675" y="64973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151264" y="1454400"/>
            <a:ext cx="61656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202171" y="4813250"/>
            <a:ext cx="61656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665600" y="0"/>
            <a:ext cx="514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1288400" y="53174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1288400" y="35751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1288400" y="18328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5963063" y="1843913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6041300" y="593375"/>
            <a:ext cx="558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5963063" y="35085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5963063" y="51731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>
            <a:off x="520100" y="433950"/>
            <a:ext cx="11181600" cy="59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-5400000">
            <a:off x="11021163" y="6122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rot="-5400000">
            <a:off x="1033308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rot="-5400000">
            <a:off x="1074693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16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6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6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ubTitle" idx="1"/>
          </p:nvPr>
        </p:nvSpPr>
        <p:spPr>
          <a:xfrm>
            <a:off x="26254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ubTitle" idx="2"/>
          </p:nvPr>
        </p:nvSpPr>
        <p:spPr>
          <a:xfrm>
            <a:off x="26254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3"/>
          </p:nvPr>
        </p:nvSpPr>
        <p:spPr>
          <a:xfrm>
            <a:off x="26254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4"/>
          </p:nvPr>
        </p:nvSpPr>
        <p:spPr>
          <a:xfrm>
            <a:off x="64767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5"/>
          </p:nvPr>
        </p:nvSpPr>
        <p:spPr>
          <a:xfrm>
            <a:off x="64767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6"/>
          </p:nvPr>
        </p:nvSpPr>
        <p:spPr>
          <a:xfrm>
            <a:off x="64767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213700" y="821975"/>
            <a:ext cx="800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7"/>
          </p:nvPr>
        </p:nvSpPr>
        <p:spPr>
          <a:xfrm>
            <a:off x="64767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8"/>
          </p:nvPr>
        </p:nvSpPr>
        <p:spPr>
          <a:xfrm>
            <a:off x="64767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9"/>
          </p:nvPr>
        </p:nvSpPr>
        <p:spPr>
          <a:xfrm>
            <a:off x="64767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3"/>
          </p:nvPr>
        </p:nvSpPr>
        <p:spPr>
          <a:xfrm>
            <a:off x="26254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4"/>
          </p:nvPr>
        </p:nvSpPr>
        <p:spPr>
          <a:xfrm>
            <a:off x="26254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5"/>
          </p:nvPr>
        </p:nvSpPr>
        <p:spPr>
          <a:xfrm>
            <a:off x="26254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881975"/>
            <a:ext cx="12192000" cy="3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601150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881882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5162615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7443347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9724079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601150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88188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516261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7443342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9724073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18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8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0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1338125" y="0"/>
            <a:ext cx="9607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3"/>
          <p:cNvSpPr/>
          <p:nvPr/>
        </p:nvSpPr>
        <p:spPr>
          <a:xfrm rot="5400000">
            <a:off x="1453138" y="62144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5400000">
            <a:off x="2471513" y="63796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5400000">
            <a:off x="2057663" y="63796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246700" y="180900"/>
            <a:ext cx="11676900" cy="6479700"/>
          </a:xfrm>
          <a:prstGeom prst="rect">
            <a:avLst/>
          </a:prstGeom>
          <a:solidFill>
            <a:srgbClr val="434343"/>
          </a:solidFill>
          <a:ln>
            <a:noFill/>
          </a:ln>
          <a:effectLst>
            <a:outerShdw blurRad="57150" dist="28575" dir="4860000" algn="bl" rotWithShape="0">
              <a:srgbClr val="000000">
                <a:alpha val="6391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674300" y="402367"/>
            <a:ext cx="5673900" cy="3881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1463" dist="85725" dir="5400000" algn="bl" rotWithShape="0">
              <a:srgbClr val="000000">
                <a:alpha val="556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2"/>
          <p:cNvSpPr/>
          <p:nvPr/>
        </p:nvSpPr>
        <p:spPr>
          <a:xfrm rot="-5400000">
            <a:off x="9259150" y="199683"/>
            <a:ext cx="2138100" cy="223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57150" dir="5400000" algn="bl" rotWithShape="0">
              <a:srgbClr val="000000">
                <a:alpha val="6784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6726433" y="690733"/>
            <a:ext cx="2236800" cy="166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57150" dir="5400000" algn="bl" rotWithShape="0">
              <a:srgbClr val="000000">
                <a:alpha val="6784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6726433" y="2594537"/>
            <a:ext cx="4719900" cy="166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57150" dir="5400000" algn="bl" rotWithShape="0">
              <a:srgbClr val="000000">
                <a:alpha val="6784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674300" y="4492700"/>
            <a:ext cx="10772400" cy="166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57150" dir="5400000" algn="bl" rotWithShape="0">
              <a:srgbClr val="000000">
                <a:alpha val="6784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6710000" y="385933"/>
            <a:ext cx="2253300" cy="493200"/>
          </a:xfrm>
          <a:prstGeom prst="roundRect">
            <a:avLst>
              <a:gd name="adj" fmla="val 16808"/>
            </a:avLst>
          </a:prstGeom>
          <a:solidFill>
            <a:srgbClr val="41D3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434343"/>
                </a:solidFill>
                <a:latin typeface="Bubbler One"/>
                <a:ea typeface="Bubbler One"/>
                <a:cs typeface="Bubbler One"/>
                <a:sym typeface="Bubbler One"/>
              </a:rPr>
              <a:t>OBSERVE</a:t>
            </a:r>
            <a:endParaRPr sz="27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2"/>
          <p:cNvSpPr/>
          <p:nvPr/>
        </p:nvSpPr>
        <p:spPr>
          <a:xfrm rot="-5400000">
            <a:off x="10069150" y="-610350"/>
            <a:ext cx="518100" cy="2236800"/>
          </a:xfrm>
          <a:prstGeom prst="roundRect">
            <a:avLst>
              <a:gd name="adj" fmla="val 16667"/>
            </a:avLst>
          </a:prstGeom>
          <a:solidFill>
            <a:srgbClr val="EF5A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6726433" y="2582037"/>
            <a:ext cx="4719900" cy="518100"/>
          </a:xfrm>
          <a:prstGeom prst="roundRect">
            <a:avLst>
              <a:gd name="adj" fmla="val 16667"/>
            </a:avLst>
          </a:prstGeom>
          <a:solidFill>
            <a:srgbClr val="43C2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FFFFFF"/>
                </a:solidFill>
                <a:latin typeface="Bubbler One"/>
                <a:ea typeface="Bubbler One"/>
                <a:cs typeface="Bubbler One"/>
                <a:sym typeface="Bubbler One"/>
              </a:rPr>
              <a:t>OBSERVE</a:t>
            </a: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674300" y="4492700"/>
            <a:ext cx="10772400" cy="518100"/>
          </a:xfrm>
          <a:prstGeom prst="roundRect">
            <a:avLst>
              <a:gd name="adj" fmla="val 16667"/>
            </a:avLst>
          </a:prstGeom>
          <a:solidFill>
            <a:srgbClr val="FFE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   </a:t>
            </a:r>
            <a:r>
              <a:rPr lang="en" sz="1900" b="0" i="0" u="none" strike="noStrike" cap="none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             </a:t>
            </a:r>
            <a:r>
              <a:rPr lang="en" sz="3500" b="1" i="0" u="none" strike="noStrike" cap="none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WONDER/EXTEND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1172267" y="4450100"/>
            <a:ext cx="603300" cy="6033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860000" algn="bl" rotWithShape="0">
              <a:srgbClr val="000000">
                <a:alpha val="6275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3300" b="0" i="0" u="none" strike="noStrike" cap="none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9259733" y="288733"/>
            <a:ext cx="21867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900" b="1" i="0" u="none" strike="noStrike" cap="none">
                <a:solidFill>
                  <a:schemeClr val="lt1"/>
                </a:solidFill>
                <a:latin typeface="Bubbler One"/>
                <a:ea typeface="Bubbler One"/>
                <a:cs typeface="Bubbler One"/>
                <a:sym typeface="Bubbler One"/>
              </a:rPr>
              <a:t>OBSERVE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6679600" y="400133"/>
            <a:ext cx="337500" cy="366900"/>
          </a:xfrm>
          <a:prstGeom prst="flowChartConnector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5400000" algn="bl" rotWithShape="0">
              <a:srgbClr val="000000">
                <a:alpha val="607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2000" b="0" i="0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9312200" y="339168"/>
            <a:ext cx="337500" cy="366900"/>
          </a:xfrm>
          <a:prstGeom prst="flowChartConnector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5400000" algn="bl" rotWithShape="0">
              <a:srgbClr val="000000">
                <a:alpha val="607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sz="2000" b="0" i="0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1063" y="385900"/>
            <a:ext cx="542400" cy="54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963" y="326801"/>
            <a:ext cx="542400" cy="54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77" name="Google Shape;277;p22"/>
          <p:cNvSpPr txBox="1"/>
          <p:nvPr/>
        </p:nvSpPr>
        <p:spPr>
          <a:xfrm>
            <a:off x="7223467" y="6240900"/>
            <a:ext cx="4223100" cy="54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Name:</a:t>
            </a:r>
            <a:endParaRPr sz="1900" b="0" i="0" u="none" strike="noStrike" cap="none">
              <a:solidFill>
                <a:srgbClr val="0000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267" y="3330133"/>
            <a:ext cx="1530467" cy="1530467"/>
          </a:xfrm>
          <a:prstGeom prst="rect">
            <a:avLst/>
          </a:prstGeom>
          <a:noFill/>
          <a:ln>
            <a:noFill/>
          </a:ln>
          <a:effectLst>
            <a:outerShdw blurRad="85725" dist="76200" dir="5400000" algn="bl" rotWithShape="0">
              <a:srgbClr val="000000">
                <a:alpha val="69800"/>
              </a:srgbClr>
            </a:outerShdw>
          </a:effectLst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52489">
            <a:off x="602747" y="4491613"/>
            <a:ext cx="639010" cy="6390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80" name="Google Shape;280;p22"/>
          <p:cNvSpPr/>
          <p:nvPr/>
        </p:nvSpPr>
        <p:spPr>
          <a:xfrm>
            <a:off x="7728967" y="2496833"/>
            <a:ext cx="603300" cy="603300"/>
          </a:xfrm>
          <a:prstGeom prst="flowChartConnector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47625" dir="5400000" algn="bl" rotWithShape="0">
              <a:srgbClr val="000000">
                <a:alpha val="607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  <a:endParaRPr sz="3300" b="0" i="0" u="none" strike="noStrike" cap="none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967" y="2506667"/>
            <a:ext cx="865334" cy="865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82" name="Google Shape;282;p22"/>
          <p:cNvSpPr/>
          <p:nvPr/>
        </p:nvSpPr>
        <p:spPr>
          <a:xfrm>
            <a:off x="101600" y="153200"/>
            <a:ext cx="1070400" cy="10704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38100" dir="5400000" algn="bl" rotWithShape="0">
              <a:srgbClr val="000000">
                <a:alpha val="666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3300" b="0" i="0" u="none" strike="noStrike" cap="none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246700" y="665333"/>
            <a:ext cx="12297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image</a:t>
            </a:r>
            <a:endParaRPr sz="2100" b="0" i="0" u="none" strike="noStrike" cap="none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84" name="Google Shape;284;p22"/>
          <p:cNvSpPr txBox="1">
            <a:spLocks noGrp="1"/>
          </p:cNvSpPr>
          <p:nvPr>
            <p:ph type="subTitle" idx="1"/>
          </p:nvPr>
        </p:nvSpPr>
        <p:spPr>
          <a:xfrm>
            <a:off x="6814267" y="911200"/>
            <a:ext cx="177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2"/>
          <p:cNvSpPr txBox="1">
            <a:spLocks noGrp="1"/>
          </p:cNvSpPr>
          <p:nvPr>
            <p:ph type="subTitle" idx="2"/>
          </p:nvPr>
        </p:nvSpPr>
        <p:spPr>
          <a:xfrm>
            <a:off x="9239767" y="911200"/>
            <a:ext cx="177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2"/>
          <p:cNvSpPr txBox="1">
            <a:spLocks noGrp="1"/>
          </p:cNvSpPr>
          <p:nvPr>
            <p:ph type="subTitle" idx="3"/>
          </p:nvPr>
        </p:nvSpPr>
        <p:spPr>
          <a:xfrm>
            <a:off x="6814267" y="3152000"/>
            <a:ext cx="4482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2"/>
          <p:cNvSpPr txBox="1">
            <a:spLocks noGrp="1"/>
          </p:cNvSpPr>
          <p:nvPr>
            <p:ph type="subTitle" idx="4"/>
          </p:nvPr>
        </p:nvSpPr>
        <p:spPr>
          <a:xfrm>
            <a:off x="649800" y="5135467"/>
            <a:ext cx="10772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5"/>
          </p:nvPr>
        </p:nvSpPr>
        <p:spPr>
          <a:xfrm>
            <a:off x="9113300" y="6293700"/>
            <a:ext cx="2333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00" y="153200"/>
            <a:ext cx="1070400" cy="10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5033" y="5812320"/>
            <a:ext cx="2186800" cy="139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 rot="-5400000">
            <a:off x="-1716550" y="4288217"/>
            <a:ext cx="39999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@MsBDuncan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8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9" name="Google Shape;39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0" name="Google Shape;40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xg3951@lausd.net" TargetMode="External"/><Relationship Id="rId3" Type="http://schemas.openxmlformats.org/officeDocument/2006/relationships/image" Target="../media/image37.png"/><Relationship Id="rId7" Type="http://schemas.openxmlformats.org/officeDocument/2006/relationships/hyperlink" Target="mailto:exk9218@lausd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jr4801@lausd.net" TargetMode="External"/><Relationship Id="rId5" Type="http://schemas.openxmlformats.org/officeDocument/2006/relationships/image" Target="../media/image39.png"/><Relationship Id="rId10" Type="http://schemas.openxmlformats.org/officeDocument/2006/relationships/hyperlink" Target="mailto:sxv7205@lausd.net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O5Tt3H73IR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Quaglia Student Voice </a:t>
            </a: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Presented by: Anne Marie Goldsmith, Elizabeth Lee, Coach Runnels, Socorro Vazquez 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3291600" y="3875150"/>
            <a:ext cx="5608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Coffee with the Principal</a:t>
            </a:r>
            <a:endParaRPr sz="21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March 4, 2021</a:t>
            </a:r>
            <a:endParaRPr sz="21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3:00 pm </a:t>
            </a:r>
            <a:endParaRPr sz="21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99975"/>
            <a:ext cx="11430001" cy="65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>
            <a:spLocks noGrp="1"/>
          </p:cNvSpPr>
          <p:nvPr>
            <p:ph type="title"/>
          </p:nvPr>
        </p:nvSpPr>
        <p:spPr>
          <a:xfrm>
            <a:off x="2820200" y="1317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Conditions</a:t>
            </a:r>
            <a:endParaRPr/>
          </a:p>
        </p:txBody>
      </p:sp>
      <p:sp>
        <p:nvSpPr>
          <p:cNvPr id="369" name="Google Shape;369;p33"/>
          <p:cNvSpPr txBox="1">
            <a:spLocks noGrp="1"/>
          </p:cNvSpPr>
          <p:nvPr>
            <p:ph type="subTitle" idx="1"/>
          </p:nvPr>
        </p:nvSpPr>
        <p:spPr>
          <a:xfrm>
            <a:off x="285401" y="2184225"/>
            <a:ext cx="15780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Belonging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1"/>
          </p:nvPr>
        </p:nvSpPr>
        <p:spPr>
          <a:xfrm>
            <a:off x="2820201" y="2184225"/>
            <a:ext cx="11910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Heroes</a:t>
            </a:r>
            <a:endParaRPr/>
          </a:p>
        </p:txBody>
      </p:sp>
      <p:sp>
        <p:nvSpPr>
          <p:cNvPr id="371" name="Google Shape;371;p33"/>
          <p:cNvSpPr txBox="1">
            <a:spLocks noGrp="1"/>
          </p:cNvSpPr>
          <p:nvPr>
            <p:ph type="subTitle" idx="1"/>
          </p:nvPr>
        </p:nvSpPr>
        <p:spPr>
          <a:xfrm>
            <a:off x="156600" y="4673763"/>
            <a:ext cx="40347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&amp; Responsibility</a:t>
            </a:r>
            <a:endParaRPr/>
          </a:p>
        </p:txBody>
      </p:sp>
      <p:sp>
        <p:nvSpPr>
          <p:cNvPr id="372" name="Google Shape;372;p33"/>
          <p:cNvSpPr txBox="1">
            <a:spLocks noGrp="1"/>
          </p:cNvSpPr>
          <p:nvPr>
            <p:ph type="subTitle" idx="1"/>
          </p:nvPr>
        </p:nvSpPr>
        <p:spPr>
          <a:xfrm>
            <a:off x="156601" y="3429000"/>
            <a:ext cx="25992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&amp; Excitement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1"/>
          </p:nvPr>
        </p:nvSpPr>
        <p:spPr>
          <a:xfrm>
            <a:off x="3064701" y="3429000"/>
            <a:ext cx="312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Curiosity &amp; Creativity</a:t>
            </a:r>
            <a:endParaRPr/>
          </a:p>
        </p:txBody>
      </p:sp>
      <p:sp>
        <p:nvSpPr>
          <p:cNvPr id="374" name="Google Shape;374;p33"/>
          <p:cNvSpPr txBox="1">
            <a:spLocks noGrp="1"/>
          </p:cNvSpPr>
          <p:nvPr>
            <p:ph type="subTitle" idx="1"/>
          </p:nvPr>
        </p:nvSpPr>
        <p:spPr>
          <a:xfrm>
            <a:off x="4647500" y="4673775"/>
            <a:ext cx="37542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Confidence to Take Action</a:t>
            </a:r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subTitle" idx="1"/>
          </p:nvPr>
        </p:nvSpPr>
        <p:spPr>
          <a:xfrm>
            <a:off x="4732575" y="2184225"/>
            <a:ext cx="40347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 of Accomplishment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"/>
          </p:nvPr>
        </p:nvSpPr>
        <p:spPr>
          <a:xfrm>
            <a:off x="6567901" y="3520963"/>
            <a:ext cx="28383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Spirit of Adventure</a:t>
            </a:r>
            <a:endParaRPr/>
          </a:p>
        </p:txBody>
      </p:sp>
      <p:pic>
        <p:nvPicPr>
          <p:cNvPr id="377" name="Google Shape;3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300" y="895285"/>
            <a:ext cx="4034699" cy="90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613" y="0"/>
            <a:ext cx="6636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4"/>
          <p:cNvSpPr/>
          <p:nvPr/>
        </p:nvSpPr>
        <p:spPr>
          <a:xfrm>
            <a:off x="6284125" y="764775"/>
            <a:ext cx="3006900" cy="1356900"/>
          </a:xfrm>
          <a:prstGeom prst="ellipse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6284125" y="2750550"/>
            <a:ext cx="3006900" cy="1356900"/>
          </a:xfrm>
          <a:prstGeom prst="ellipse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6284125" y="4736325"/>
            <a:ext cx="3006900" cy="1356900"/>
          </a:xfrm>
          <a:prstGeom prst="ellipse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5"/>
          <p:cNvPicPr preferRelativeResize="0"/>
          <p:nvPr/>
        </p:nvPicPr>
        <p:blipFill rotWithShape="1">
          <a:blip r:embed="rId3">
            <a:alphaModFix/>
          </a:blip>
          <a:srcRect b="12770"/>
          <a:stretch/>
        </p:blipFill>
        <p:spPr>
          <a:xfrm>
            <a:off x="189000" y="281575"/>
            <a:ext cx="11813999" cy="46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5"/>
          <p:cNvSpPr/>
          <p:nvPr/>
        </p:nvSpPr>
        <p:spPr>
          <a:xfrm>
            <a:off x="8380350" y="2839950"/>
            <a:ext cx="3464700" cy="213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"/>
          <p:cNvSpPr/>
          <p:nvPr/>
        </p:nvSpPr>
        <p:spPr>
          <a:xfrm>
            <a:off x="296025" y="3182325"/>
            <a:ext cx="2614800" cy="1789200"/>
          </a:xfrm>
          <a:prstGeom prst="rect">
            <a:avLst/>
          </a:prstGeom>
          <a:noFill/>
          <a:ln w="1143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"/>
          <p:cNvSpPr/>
          <p:nvPr/>
        </p:nvSpPr>
        <p:spPr>
          <a:xfrm>
            <a:off x="3009525" y="3182325"/>
            <a:ext cx="987000" cy="1789200"/>
          </a:xfrm>
          <a:prstGeom prst="rect">
            <a:avLst/>
          </a:prstGeom>
          <a:noFill/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"/>
          <p:cNvSpPr txBox="1">
            <a:spLocks noGrp="1"/>
          </p:cNvSpPr>
          <p:nvPr>
            <p:ph type="body" idx="7"/>
          </p:nvPr>
        </p:nvSpPr>
        <p:spPr>
          <a:xfrm>
            <a:off x="64767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399" name="Google Shape;3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549" y="971675"/>
            <a:ext cx="9866775" cy="2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225" y="3751400"/>
            <a:ext cx="9646001" cy="2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6"/>
          <p:cNvSpPr txBox="1">
            <a:spLocks noGrp="1"/>
          </p:cNvSpPr>
          <p:nvPr>
            <p:ph type="subTitle" idx="1"/>
          </p:nvPr>
        </p:nvSpPr>
        <p:spPr>
          <a:xfrm>
            <a:off x="26254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00" y="645537"/>
            <a:ext cx="9880575" cy="227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825" y="3882300"/>
            <a:ext cx="9880575" cy="22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/>
          <p:nvPr/>
        </p:nvSpPr>
        <p:spPr>
          <a:xfrm>
            <a:off x="3176275" y="179401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3276199" y="466277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8016050" y="179400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MGMS Quaglia Voice &amp; Aspirations Team!</a:t>
            </a:r>
            <a:endParaRPr/>
          </a:p>
        </p:txBody>
      </p:sp>
      <p:sp>
        <p:nvSpPr>
          <p:cNvPr id="416" name="Google Shape;416;p3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190" y="1752128"/>
            <a:ext cx="1501825" cy="15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8"/>
          <p:cNvSpPr/>
          <p:nvPr/>
        </p:nvSpPr>
        <p:spPr>
          <a:xfrm>
            <a:off x="7887525" y="4662785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7525" y="4662775"/>
            <a:ext cx="1418100" cy="14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6362" y="1594200"/>
            <a:ext cx="1617929" cy="16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/>
          <p:nvPr/>
        </p:nvSpPr>
        <p:spPr>
          <a:xfrm>
            <a:off x="9476025" y="4907225"/>
            <a:ext cx="2609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Coach Runnels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6"/>
              </a:rPr>
              <a:t>mjr4801@lausd.net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4694300" y="1987500"/>
            <a:ext cx="2609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Elizabeth Lee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7"/>
              </a:rPr>
              <a:t>exk9218@lausd.net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9628425" y="1987500"/>
            <a:ext cx="24021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Anne Marie Goldsmith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8"/>
              </a:rPr>
              <a:t>axg3951@lausd.net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424" name="Google Shape;424;p38" descr="Bitmoji Ima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3100" y="4754425"/>
            <a:ext cx="1341200" cy="13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8"/>
          <p:cNvSpPr txBox="1"/>
          <p:nvPr/>
        </p:nvSpPr>
        <p:spPr>
          <a:xfrm>
            <a:off x="4865175" y="4956175"/>
            <a:ext cx="269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Socorro Vazquez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10"/>
              </a:rPr>
              <a:t>sxv7205@lausd.net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>
            <a:spLocks noGrp="1"/>
          </p:cNvSpPr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subTitle" idx="1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2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3" name="Google Shape;4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625" y="1061263"/>
            <a:ext cx="461010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975" y="810038"/>
            <a:ext cx="9450050" cy="52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Fundamental Beliefs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09" name="Google Shape;309;p25"/>
          <p:cNvSpPr txBox="1">
            <a:spLocks noGrp="1"/>
          </p:cNvSpPr>
          <p:nvPr>
            <p:ph type="body" idx="4"/>
          </p:nvPr>
        </p:nvSpPr>
        <p:spPr>
          <a:xfrm>
            <a:off x="3208425" y="1233450"/>
            <a:ext cx="8722200" cy="4317000"/>
          </a:xfrm>
          <a:prstGeom prst="rect">
            <a:avLst/>
          </a:prstGeom>
        </p:spPr>
        <p:txBody>
          <a:bodyPr spcFirstLastPara="1" wrap="square" lIns="91425" tIns="393175" rIns="91425" bIns="91425" anchor="t" anchorCtr="0">
            <a:no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00"/>
              <a:buChar char="★"/>
            </a:pPr>
            <a:r>
              <a:rPr lang="en" sz="3100" b="1"/>
              <a:t>Students are the potential, not the problem.</a:t>
            </a:r>
            <a:endParaRPr sz="3100" b="1"/>
          </a:p>
          <a:p>
            <a:pPr marL="457200" lvl="0" indent="-4254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100"/>
              <a:buChar char="★"/>
            </a:pPr>
            <a:r>
              <a:rPr lang="en" sz="3100" b="1"/>
              <a:t>Students have something to teach us.</a:t>
            </a:r>
            <a:endParaRPr sz="31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100" b="1"/>
          </a:p>
          <a:p>
            <a:pPr marL="457200" lvl="0" indent="-425450" algn="l" rtl="0">
              <a:lnSpc>
                <a:spcPct val="100000"/>
              </a:lnSpc>
              <a:spcBef>
                <a:spcPts val="1000"/>
              </a:spcBef>
              <a:spcAft>
                <a:spcPts val="2100"/>
              </a:spcAft>
              <a:buSzPts val="3100"/>
              <a:buChar char="★"/>
            </a:pPr>
            <a:r>
              <a:rPr lang="en" sz="3100" b="1"/>
              <a:t>Working WITH students is the only way forward.</a:t>
            </a:r>
            <a:endParaRPr sz="3100" b="1"/>
          </a:p>
        </p:txBody>
      </p:sp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 l="12087" r="7546"/>
          <a:stretch/>
        </p:blipFill>
        <p:spPr>
          <a:xfrm>
            <a:off x="415600" y="4705975"/>
            <a:ext cx="2812275" cy="18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2934216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LAUSD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Quaglia Institute</a:t>
            </a:r>
            <a:endParaRPr dirty="0"/>
          </a:p>
        </p:txBody>
      </p:sp>
      <p:pic>
        <p:nvPicPr>
          <p:cNvPr id="316" name="Google Shape;316;p26" descr="&quot;Students listen to teachers with great intent. We need to return the favor.&quot; Russell Quaglia. Watch this 3:43 minute video created in partnership with the Los Angeles Unified School District, and Barry Kibrick, host and creator of Between the Lines." title="L A  Unified, Quaglia Institute: Student Voice. Run time 3: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5500" y="655500"/>
            <a:ext cx="7396000" cy="55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323" name="Google Shape;3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400" y="789850"/>
            <a:ext cx="9855276" cy="5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12" y="1159800"/>
            <a:ext cx="10007374" cy="45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4">
            <a:alphaModFix/>
          </a:blip>
          <a:srcRect l="23287" r="11773"/>
          <a:stretch/>
        </p:blipFill>
        <p:spPr>
          <a:xfrm>
            <a:off x="271375" y="962075"/>
            <a:ext cx="1591625" cy="1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 rotWithShape="1">
          <a:blip r:embed="rId5">
            <a:alphaModFix/>
          </a:blip>
          <a:srcRect l="15074" r="23523"/>
          <a:stretch/>
        </p:blipFill>
        <p:spPr>
          <a:xfrm>
            <a:off x="9958351" y="4152425"/>
            <a:ext cx="1737628" cy="11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350" y="2263963"/>
            <a:ext cx="5777275" cy="21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005" y="4527950"/>
            <a:ext cx="5371594" cy="21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793403" cy="195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9"/>
          <p:cNvPicPr preferRelativeResize="0"/>
          <p:nvPr/>
        </p:nvPicPr>
        <p:blipFill rotWithShape="1">
          <a:blip r:embed="rId6">
            <a:alphaModFix/>
          </a:blip>
          <a:srcRect l="15260" t="29398" r="21524"/>
          <a:stretch/>
        </p:blipFill>
        <p:spPr>
          <a:xfrm>
            <a:off x="8967976" y="328872"/>
            <a:ext cx="2668947" cy="19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825" y="4574540"/>
            <a:ext cx="2668950" cy="177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>
            <a:off x="3413425" y="497156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3413424" y="339792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3411674" y="1817188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3 Components of Student Voice</a:t>
            </a:r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subTitle" idx="3"/>
          </p:nvPr>
        </p:nvSpPr>
        <p:spPr>
          <a:xfrm>
            <a:off x="5056206" y="50921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Accepting responsibility for not only what you say but what needs to be done.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349" name="Google Shape;349;p30"/>
          <p:cNvSpPr txBox="1">
            <a:spLocks noGrp="1"/>
          </p:cNvSpPr>
          <p:nvPr>
            <p:ph type="body" idx="4"/>
          </p:nvPr>
        </p:nvSpPr>
        <p:spPr>
          <a:xfrm>
            <a:off x="5056200" y="214627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 b="1">
                <a:solidFill>
                  <a:srgbClr val="000000"/>
                </a:solidFill>
              </a:rPr>
              <a:t>Sharing thoughts &amp; ideas in an environment underpinned by trust and respect.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5140600" y="3716825"/>
            <a:ext cx="56046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 b="1">
                <a:latin typeface="Open Sans"/>
                <a:ea typeface="Open Sans"/>
                <a:cs typeface="Open Sans"/>
                <a:sym typeface="Open Sans"/>
              </a:rPr>
              <a:t>Offering realistic suggestions for the good of the whole.</a:t>
            </a:r>
            <a:endParaRPr sz="2100"/>
          </a:p>
        </p:txBody>
      </p:sp>
      <p:pic>
        <p:nvPicPr>
          <p:cNvPr id="351" name="Google Shape;3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722" y="1824299"/>
            <a:ext cx="1341514" cy="14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4">
            <a:alphaModFix/>
          </a:blip>
          <a:srcRect l="20468" r="17412"/>
          <a:stretch/>
        </p:blipFill>
        <p:spPr>
          <a:xfrm>
            <a:off x="3451725" y="3370550"/>
            <a:ext cx="1341499" cy="144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 rotWithShape="1">
          <a:blip r:embed="rId5">
            <a:alphaModFix/>
          </a:blip>
          <a:srcRect l="21172" t="15366" r="26679" b="26051"/>
          <a:stretch/>
        </p:blipFill>
        <p:spPr>
          <a:xfrm>
            <a:off x="3411675" y="5131800"/>
            <a:ext cx="1418100" cy="109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25" y="127325"/>
            <a:ext cx="11313950" cy="65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Widescreen</PresentationFormat>
  <Paragraphs>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Abril Fatface</vt:lpstr>
      <vt:lpstr>Aldrich</vt:lpstr>
      <vt:lpstr>Anton</vt:lpstr>
      <vt:lpstr>Architects Daughter</vt:lpstr>
      <vt:lpstr>Arial</vt:lpstr>
      <vt:lpstr>Barlow Condensed</vt:lpstr>
      <vt:lpstr>Bubbler One</vt:lpstr>
      <vt:lpstr>Griffy</vt:lpstr>
      <vt:lpstr>Homemade Apple</vt:lpstr>
      <vt:lpstr>Open Sans</vt:lpstr>
      <vt:lpstr>Oswald</vt:lpstr>
      <vt:lpstr>Oswald Regular</vt:lpstr>
      <vt:lpstr>Poppins</vt:lpstr>
      <vt:lpstr>Roboto</vt:lpstr>
      <vt:lpstr>Satisfy</vt:lpstr>
      <vt:lpstr>SlidesMania</vt:lpstr>
      <vt:lpstr>Quaglia Student Voice </vt:lpstr>
      <vt:lpstr>PowerPoint Presentation</vt:lpstr>
      <vt:lpstr>Fundamental Beliefs</vt:lpstr>
      <vt:lpstr>LAUSD Quaglia Institute</vt:lpstr>
      <vt:lpstr>PowerPoint Presentation</vt:lpstr>
      <vt:lpstr>PowerPoint Presentation</vt:lpstr>
      <vt:lpstr>PowerPoint Presentation</vt:lpstr>
      <vt:lpstr>The 3 Components of Student Voice</vt:lpstr>
      <vt:lpstr>PowerPoint Presentation</vt:lpstr>
      <vt:lpstr>PowerPoint Presentation</vt:lpstr>
      <vt:lpstr>8 Conditions</vt:lpstr>
      <vt:lpstr>PowerPoint Presentation</vt:lpstr>
      <vt:lpstr>PowerPoint Presentation</vt:lpstr>
      <vt:lpstr>PowerPoint Presentation</vt:lpstr>
      <vt:lpstr>PowerPoint Presentation</vt:lpstr>
      <vt:lpstr>The MGMS Quaglia Voice &amp; Aspirations Team!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Quaglia Student Voice </dc:title>
  <cp:lastModifiedBy>Lisa Lande</cp:lastModifiedBy>
  <cp:revision>2</cp:revision>
  <dcterms:modified xsi:type="dcterms:W3CDTF">2021-06-08T17:07:52Z</dcterms:modified>
</cp:coreProperties>
</file>